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7.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8.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9.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0.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11.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1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768" r:id="rId1"/>
    <p:sldMasterId id="2147483807" r:id="rId2"/>
  </p:sldMasterIdLst>
  <p:notesMasterIdLst>
    <p:notesMasterId r:id="rId41"/>
  </p:notesMasterIdLst>
  <p:sldIdLst>
    <p:sldId id="1106" r:id="rId3"/>
    <p:sldId id="718" r:id="rId4"/>
    <p:sldId id="257" r:id="rId5"/>
    <p:sldId id="1103" r:id="rId6"/>
    <p:sldId id="1104" r:id="rId7"/>
    <p:sldId id="1091" r:id="rId8"/>
    <p:sldId id="1111" r:id="rId9"/>
    <p:sldId id="1071" r:id="rId10"/>
    <p:sldId id="1108" r:id="rId11"/>
    <p:sldId id="733" r:id="rId12"/>
    <p:sldId id="734" r:id="rId13"/>
    <p:sldId id="740" r:id="rId14"/>
    <p:sldId id="735" r:id="rId15"/>
    <p:sldId id="736" r:id="rId16"/>
    <p:sldId id="1107" r:id="rId17"/>
    <p:sldId id="737" r:id="rId18"/>
    <p:sldId id="1062" r:id="rId19"/>
    <p:sldId id="1109" r:id="rId20"/>
    <p:sldId id="732" r:id="rId21"/>
    <p:sldId id="711" r:id="rId22"/>
    <p:sldId id="729" r:id="rId23"/>
    <p:sldId id="742" r:id="rId24"/>
    <p:sldId id="1063" r:id="rId25"/>
    <p:sldId id="1110" r:id="rId26"/>
    <p:sldId id="730" r:id="rId27"/>
    <p:sldId id="731" r:id="rId28"/>
    <p:sldId id="1105" r:id="rId29"/>
    <p:sldId id="1064" r:id="rId30"/>
    <p:sldId id="1076" r:id="rId31"/>
    <p:sldId id="738" r:id="rId32"/>
    <p:sldId id="724" r:id="rId33"/>
    <p:sldId id="739" r:id="rId34"/>
    <p:sldId id="725" r:id="rId35"/>
    <p:sldId id="726" r:id="rId36"/>
    <p:sldId id="727" r:id="rId37"/>
    <p:sldId id="741" r:id="rId38"/>
    <p:sldId id="728" r:id="rId39"/>
    <p:sldId id="1060" r:id="rId40"/>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79FD3"/>
    <a:srgbClr val="9AB2E2"/>
    <a:srgbClr val="000000"/>
    <a:srgbClr val="92D050"/>
    <a:srgbClr val="1DC9A8"/>
    <a:srgbClr val="A0C1D5"/>
    <a:srgbClr val="00B050"/>
    <a:srgbClr val="BFBFBF"/>
    <a:srgbClr val="335B74"/>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D38D5E-47D5-4CE9-A9BB-69D493CC8DC4}" v="41" dt="2026-05-12T05:56:23.911"/>
    <p1510:client id="{ABA4FDCC-1E3A-4D8B-B6BD-E5173CDEA41C}" v="1" dt="2026-05-13T01:37:46.21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06" autoAdjust="0"/>
    <p:restoredTop sz="95097" autoAdjust="0"/>
  </p:normalViewPr>
  <p:slideViewPr>
    <p:cSldViewPr snapToGrid="0">
      <p:cViewPr varScale="1">
        <p:scale>
          <a:sx n="105" d="100"/>
          <a:sy n="105" d="100"/>
        </p:scale>
        <p:origin x="81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commentAuthors" Target="commentAuthors.xml"/><Relationship Id="rId47"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48" Type="http://schemas.microsoft.com/office/2018/10/relationships/authors" Target="author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480038541202"/>
          <c:y val="6.0034286477621032E-2"/>
          <c:w val="0.60674788198122442"/>
          <c:h val="0.74246135349952136"/>
        </c:manualLayout>
      </c:layout>
      <c:doughnutChart>
        <c:varyColors val="1"/>
        <c:ser>
          <c:idx val="0"/>
          <c:order val="0"/>
          <c:tx>
            <c:strRef>
              <c:f>Sheet1!$B$1</c:f>
              <c:strCache>
                <c:ptCount val="1"/>
                <c:pt idx="0">
                  <c:v>Apr-26</c:v>
                </c:pt>
              </c:strCache>
            </c:strRef>
          </c:tx>
          <c:dPt>
            <c:idx val="0"/>
            <c:bubble3D val="0"/>
            <c:spPr>
              <a:solidFill>
                <a:srgbClr val="335B74"/>
              </a:solidFill>
              <a:ln w="19050">
                <a:solidFill>
                  <a:schemeClr val="lt1"/>
                </a:solidFill>
              </a:ln>
              <a:effectLst/>
            </c:spPr>
            <c:extLst>
              <c:ext xmlns:c16="http://schemas.microsoft.com/office/drawing/2014/chart" uri="{C3380CC4-5D6E-409C-BE32-E72D297353CC}">
                <c16:uniqueId val="{00000001-C528-46A2-ACF4-A4D9124EE1B5}"/>
              </c:ext>
            </c:extLst>
          </c:dPt>
          <c:dPt>
            <c:idx val="1"/>
            <c:bubble3D val="0"/>
            <c:spPr>
              <a:solidFill>
                <a:srgbClr val="92D050"/>
              </a:solidFill>
              <a:ln w="19050">
                <a:solidFill>
                  <a:schemeClr val="lt1"/>
                </a:solidFill>
              </a:ln>
              <a:effectLst/>
            </c:spPr>
            <c:extLst>
              <c:ext xmlns:c16="http://schemas.microsoft.com/office/drawing/2014/chart" uri="{C3380CC4-5D6E-409C-BE32-E72D297353CC}">
                <c16:uniqueId val="{00000003-C528-46A2-ACF4-A4D9124EE1B5}"/>
              </c:ext>
            </c:extLst>
          </c:dPt>
          <c:dPt>
            <c:idx val="2"/>
            <c:bubble3D val="0"/>
            <c:spPr>
              <a:solidFill>
                <a:srgbClr val="BFBFBF"/>
              </a:solidFill>
              <a:ln w="19050">
                <a:solidFill>
                  <a:schemeClr val="lt1"/>
                </a:solidFill>
              </a:ln>
              <a:effectLst/>
            </c:spPr>
            <c:extLst>
              <c:ext xmlns:c16="http://schemas.microsoft.com/office/drawing/2014/chart" uri="{C3380CC4-5D6E-409C-BE32-E72D297353CC}">
                <c16:uniqueId val="{00000005-C528-46A2-ACF4-A4D9124EE1B5}"/>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Yes</c:v>
                </c:pt>
                <c:pt idx="1">
                  <c:v>No</c:v>
                </c:pt>
                <c:pt idx="2">
                  <c:v>Unsure</c:v>
                </c:pt>
              </c:strCache>
            </c:strRef>
          </c:cat>
          <c:val>
            <c:numRef>
              <c:f>Sheet1!$B$2:$B$4</c:f>
              <c:numCache>
                <c:formatCode>0</c:formatCode>
                <c:ptCount val="3"/>
                <c:pt idx="0">
                  <c:v>55.849841331999997</c:v>
                </c:pt>
                <c:pt idx="1">
                  <c:v>41.79436449085</c:v>
                </c:pt>
                <c:pt idx="2">
                  <c:v>2.3557941771539999</c:v>
                </c:pt>
              </c:numCache>
            </c:numRef>
          </c:val>
          <c:extLst>
            <c:ext xmlns:c16="http://schemas.microsoft.com/office/drawing/2014/chart" uri="{C3380CC4-5D6E-409C-BE32-E72D297353CC}">
              <c16:uniqueId val="{00000006-C528-46A2-ACF4-A4D9124EE1B5}"/>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r"/>
      <c:layout>
        <c:manualLayout>
          <c:xMode val="edge"/>
          <c:yMode val="edge"/>
          <c:x val="0.21501202298133229"/>
          <c:y val="0.76824914049903215"/>
          <c:w val="0.59383175168413516"/>
          <c:h val="0.22474590786942647"/>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solidFill>
            <a:schemeClr val="tx1"/>
          </a:solidFill>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25420571716018"/>
          <c:y val="2.4149918577237692E-3"/>
          <c:w val="0.4184090049459816"/>
          <c:h val="0.91705937794533454"/>
        </c:manualLayout>
      </c:layout>
      <c:barChart>
        <c:barDir val="bar"/>
        <c:grouping val="clustered"/>
        <c:varyColors val="0"/>
        <c:ser>
          <c:idx val="0"/>
          <c:order val="0"/>
          <c:tx>
            <c:strRef>
              <c:f>Sheet1!$B$1</c:f>
              <c:strCache>
                <c:ptCount val="1"/>
                <c:pt idx="0">
                  <c:v>Apr-19</c:v>
                </c:pt>
              </c:strCache>
            </c:strRef>
          </c:tx>
          <c:spPr>
            <a:solidFill>
              <a:schemeClr val="accent5">
                <a:lumMod val="40000"/>
                <a:lumOff val="60000"/>
              </a:schemeClr>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Your manager</c:v>
                </c:pt>
                <c:pt idx="1">
                  <c:v>The Ombudsman</c:v>
                </c:pt>
                <c:pt idx="2">
                  <c:v>To HR or via your organisation’s internal reporting process</c:v>
                </c:pt>
                <c:pt idx="3">
                  <c:v>The Police</c:v>
                </c:pt>
                <c:pt idx="4">
                  <c:v>Your chief executive</c:v>
                </c:pt>
                <c:pt idx="5">
                  <c:v>The head of the relevant  public sector agency</c:v>
                </c:pt>
                <c:pt idx="6">
                  <c:v>The Serious Fraud Office</c:v>
                </c:pt>
                <c:pt idx="7">
                  <c:v>The heads of certain private sector professional bodies with the power to discipline their members</c:v>
                </c:pt>
                <c:pt idx="8">
                  <c:v>Other</c:v>
                </c:pt>
                <c:pt idx="9">
                  <c:v>Unsure</c:v>
                </c:pt>
              </c:strCache>
            </c:strRef>
          </c:cat>
          <c:val>
            <c:numRef>
              <c:f>Sheet1!$B$2:$B$11</c:f>
              <c:numCache>
                <c:formatCode>0</c:formatCode>
                <c:ptCount val="10"/>
                <c:pt idx="0">
                  <c:v>54.883128973719998</c:v>
                </c:pt>
                <c:pt idx="1">
                  <c:v>12.24226461244</c:v>
                </c:pt>
                <c:pt idx="3">
                  <c:v>1.916552159369</c:v>
                </c:pt>
                <c:pt idx="5">
                  <c:v>0.63673652288399996</c:v>
                </c:pt>
                <c:pt idx="6">
                  <c:v>0.88267343791639996</c:v>
                </c:pt>
                <c:pt idx="7">
                  <c:v>2.5612416878080002</c:v>
                </c:pt>
                <c:pt idx="8">
                  <c:v>7.3519690311119996</c:v>
                </c:pt>
                <c:pt idx="9">
                  <c:v>15.29175426788</c:v>
                </c:pt>
              </c:numCache>
            </c:numRef>
          </c:val>
          <c:extLst>
            <c:ext xmlns:c16="http://schemas.microsoft.com/office/drawing/2014/chart" uri="{C3380CC4-5D6E-409C-BE32-E72D297353CC}">
              <c16:uniqueId val="{00000000-0F0E-43CB-A0B8-EB7C7B52EB9C}"/>
            </c:ext>
          </c:extLst>
        </c:ser>
        <c:ser>
          <c:idx val="1"/>
          <c:order val="1"/>
          <c:tx>
            <c:strRef>
              <c:f>Sheet1!$C$1</c:f>
              <c:strCache>
                <c:ptCount val="1"/>
                <c:pt idx="0">
                  <c:v>Apr-21</c:v>
                </c:pt>
              </c:strCache>
            </c:strRef>
          </c:tx>
          <c:spPr>
            <a:solidFill>
              <a:srgbClr val="92D050"/>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Your manager</c:v>
                </c:pt>
                <c:pt idx="1">
                  <c:v>The Ombudsman</c:v>
                </c:pt>
                <c:pt idx="2">
                  <c:v>To HR or via your organisation’s internal reporting process</c:v>
                </c:pt>
                <c:pt idx="3">
                  <c:v>The Police</c:v>
                </c:pt>
                <c:pt idx="4">
                  <c:v>Your chief executive</c:v>
                </c:pt>
                <c:pt idx="5">
                  <c:v>The head of the relevant  public sector agency</c:v>
                </c:pt>
                <c:pt idx="6">
                  <c:v>The Serious Fraud Office</c:v>
                </c:pt>
                <c:pt idx="7">
                  <c:v>The heads of certain private sector professional bodies with the power to discipline their members</c:v>
                </c:pt>
                <c:pt idx="8">
                  <c:v>Other</c:v>
                </c:pt>
                <c:pt idx="9">
                  <c:v>Unsure</c:v>
                </c:pt>
              </c:strCache>
            </c:strRef>
          </c:cat>
          <c:val>
            <c:numRef>
              <c:f>Sheet1!$C$2:$C$11</c:f>
              <c:numCache>
                <c:formatCode>0</c:formatCode>
                <c:ptCount val="10"/>
                <c:pt idx="0">
                  <c:v>43.73328798491</c:v>
                </c:pt>
                <c:pt idx="1">
                  <c:v>16.476153370199999</c:v>
                </c:pt>
                <c:pt idx="3">
                  <c:v>3.2310865168460001</c:v>
                </c:pt>
                <c:pt idx="5">
                  <c:v>1.497246412487</c:v>
                </c:pt>
                <c:pt idx="6">
                  <c:v>2.4681986319070002</c:v>
                </c:pt>
                <c:pt idx="7">
                  <c:v>3.3242053386569999</c:v>
                </c:pt>
                <c:pt idx="8">
                  <c:v>8.9376843105500008</c:v>
                </c:pt>
                <c:pt idx="9">
                  <c:v>17.030224125709999</c:v>
                </c:pt>
              </c:numCache>
            </c:numRef>
          </c:val>
          <c:extLst>
            <c:ext xmlns:c16="http://schemas.microsoft.com/office/drawing/2014/chart" uri="{C3380CC4-5D6E-409C-BE32-E72D297353CC}">
              <c16:uniqueId val="{00000001-0F0E-43CB-A0B8-EB7C7B52EB9C}"/>
            </c:ext>
          </c:extLst>
        </c:ser>
        <c:ser>
          <c:idx val="2"/>
          <c:order val="2"/>
          <c:tx>
            <c:strRef>
              <c:f>Sheet1!$D$1</c:f>
              <c:strCache>
                <c:ptCount val="1"/>
                <c:pt idx="0">
                  <c:v>Apr-22</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Your manager</c:v>
                </c:pt>
                <c:pt idx="1">
                  <c:v>The Ombudsman</c:v>
                </c:pt>
                <c:pt idx="2">
                  <c:v>To HR or via your organisation’s internal reporting process</c:v>
                </c:pt>
                <c:pt idx="3">
                  <c:v>The Police</c:v>
                </c:pt>
                <c:pt idx="4">
                  <c:v>Your chief executive</c:v>
                </c:pt>
                <c:pt idx="5">
                  <c:v>The head of the relevant  public sector agency</c:v>
                </c:pt>
                <c:pt idx="6">
                  <c:v>The Serious Fraud Office</c:v>
                </c:pt>
                <c:pt idx="7">
                  <c:v>The heads of certain private sector professional bodies with the power to discipline their members</c:v>
                </c:pt>
                <c:pt idx="8">
                  <c:v>Other</c:v>
                </c:pt>
                <c:pt idx="9">
                  <c:v>Unsure</c:v>
                </c:pt>
              </c:strCache>
            </c:strRef>
          </c:cat>
          <c:val>
            <c:numRef>
              <c:f>Sheet1!$D$2:$D$11</c:f>
              <c:numCache>
                <c:formatCode>0</c:formatCode>
                <c:ptCount val="10"/>
                <c:pt idx="0">
                  <c:v>46.618352632339999</c:v>
                </c:pt>
                <c:pt idx="1">
                  <c:v>18.454563514989999</c:v>
                </c:pt>
                <c:pt idx="3">
                  <c:v>2.695388344365</c:v>
                </c:pt>
                <c:pt idx="5">
                  <c:v>0.98732725232039997</c:v>
                </c:pt>
                <c:pt idx="6">
                  <c:v>3.169237910029</c:v>
                </c:pt>
                <c:pt idx="7">
                  <c:v>2.5549366058620002</c:v>
                </c:pt>
                <c:pt idx="8">
                  <c:v>7.0179189363700001</c:v>
                </c:pt>
                <c:pt idx="9">
                  <c:v>16.446628213130001</c:v>
                </c:pt>
              </c:numCache>
            </c:numRef>
          </c:val>
          <c:extLst>
            <c:ext xmlns:c16="http://schemas.microsoft.com/office/drawing/2014/chart" uri="{C3380CC4-5D6E-409C-BE32-E72D297353CC}">
              <c16:uniqueId val="{00000002-0F0E-43CB-A0B8-EB7C7B52EB9C}"/>
            </c:ext>
          </c:extLst>
        </c:ser>
        <c:ser>
          <c:idx val="3"/>
          <c:order val="3"/>
          <c:tx>
            <c:strRef>
              <c:f>Sheet1!$E$1</c:f>
              <c:strCache>
                <c:ptCount val="1"/>
                <c:pt idx="0">
                  <c:v>May-23</c:v>
                </c:pt>
              </c:strCache>
            </c:strRef>
          </c:tx>
          <c:spPr>
            <a:solidFill>
              <a:srgbClr val="00823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Your manager</c:v>
                </c:pt>
                <c:pt idx="1">
                  <c:v>The Ombudsman</c:v>
                </c:pt>
                <c:pt idx="2">
                  <c:v>To HR or via your organisation’s internal reporting process</c:v>
                </c:pt>
                <c:pt idx="3">
                  <c:v>The Police</c:v>
                </c:pt>
                <c:pt idx="4">
                  <c:v>Your chief executive</c:v>
                </c:pt>
                <c:pt idx="5">
                  <c:v>The head of the relevant  public sector agency</c:v>
                </c:pt>
                <c:pt idx="6">
                  <c:v>The Serious Fraud Office</c:v>
                </c:pt>
                <c:pt idx="7">
                  <c:v>The heads of certain private sector professional bodies with the power to discipline their members</c:v>
                </c:pt>
                <c:pt idx="8">
                  <c:v>Other</c:v>
                </c:pt>
                <c:pt idx="9">
                  <c:v>Unsure</c:v>
                </c:pt>
              </c:strCache>
            </c:strRef>
          </c:cat>
          <c:val>
            <c:numRef>
              <c:f>Sheet1!$E$2:$E$11</c:f>
              <c:numCache>
                <c:formatCode>0</c:formatCode>
                <c:ptCount val="10"/>
                <c:pt idx="0">
                  <c:v>51.995761511730002</c:v>
                </c:pt>
                <c:pt idx="1">
                  <c:v>17.72079467695</c:v>
                </c:pt>
                <c:pt idx="3">
                  <c:v>1.990707726636</c:v>
                </c:pt>
                <c:pt idx="5">
                  <c:v>2.578668961365</c:v>
                </c:pt>
                <c:pt idx="6">
                  <c:v>1.3955887655370001</c:v>
                </c:pt>
                <c:pt idx="7">
                  <c:v>2.315121824982</c:v>
                </c:pt>
                <c:pt idx="8">
                  <c:v>4.616501485933</c:v>
                </c:pt>
                <c:pt idx="9">
                  <c:v>13.66297080661</c:v>
                </c:pt>
              </c:numCache>
            </c:numRef>
          </c:val>
          <c:extLst>
            <c:ext xmlns:c16="http://schemas.microsoft.com/office/drawing/2014/chart" uri="{C3380CC4-5D6E-409C-BE32-E72D297353CC}">
              <c16:uniqueId val="{00000000-51FC-4C5A-A05C-BE073D1D06BE}"/>
            </c:ext>
          </c:extLst>
        </c:ser>
        <c:ser>
          <c:idx val="4"/>
          <c:order val="4"/>
          <c:tx>
            <c:strRef>
              <c:f>Sheet1!$F$1</c:f>
              <c:strCache>
                <c:ptCount val="1"/>
                <c:pt idx="0">
                  <c:v>May-24</c:v>
                </c:pt>
              </c:strCache>
            </c:strRef>
          </c:tx>
          <c:spPr>
            <a:solidFill>
              <a:schemeClr val="accent5">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1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Your manager</c:v>
                </c:pt>
                <c:pt idx="1">
                  <c:v>The Ombudsman</c:v>
                </c:pt>
                <c:pt idx="2">
                  <c:v>To HR or via your organisation’s internal reporting process</c:v>
                </c:pt>
                <c:pt idx="3">
                  <c:v>The Police</c:v>
                </c:pt>
                <c:pt idx="4">
                  <c:v>Your chief executive</c:v>
                </c:pt>
                <c:pt idx="5">
                  <c:v>The head of the relevant  public sector agency</c:v>
                </c:pt>
                <c:pt idx="6">
                  <c:v>The Serious Fraud Office</c:v>
                </c:pt>
                <c:pt idx="7">
                  <c:v>The heads of certain private sector professional bodies with the power to discipline their members</c:v>
                </c:pt>
                <c:pt idx="8">
                  <c:v>Other</c:v>
                </c:pt>
                <c:pt idx="9">
                  <c:v>Unsure</c:v>
                </c:pt>
              </c:strCache>
            </c:strRef>
          </c:cat>
          <c:val>
            <c:numRef>
              <c:f>Sheet1!$F$2:$F$11</c:f>
              <c:numCache>
                <c:formatCode>0</c:formatCode>
                <c:ptCount val="10"/>
                <c:pt idx="0">
                  <c:v>37.573051294780001</c:v>
                </c:pt>
                <c:pt idx="1">
                  <c:v>13.20129172919</c:v>
                </c:pt>
                <c:pt idx="2">
                  <c:v>16.90772680585</c:v>
                </c:pt>
                <c:pt idx="3">
                  <c:v>8.1534911685499996</c:v>
                </c:pt>
                <c:pt idx="4">
                  <c:v>5.6732576993280004</c:v>
                </c:pt>
                <c:pt idx="5">
                  <c:v>1.4770110544690001</c:v>
                </c:pt>
                <c:pt idx="6">
                  <c:v>2.8779731537590001</c:v>
                </c:pt>
                <c:pt idx="7">
                  <c:v>0.87589525755950004</c:v>
                </c:pt>
                <c:pt idx="8">
                  <c:v>3.4467965822109998</c:v>
                </c:pt>
                <c:pt idx="9">
                  <c:v>9.7195981581800002</c:v>
                </c:pt>
              </c:numCache>
            </c:numRef>
          </c:val>
          <c:extLst>
            <c:ext xmlns:c16="http://schemas.microsoft.com/office/drawing/2014/chart" uri="{C3380CC4-5D6E-409C-BE32-E72D297353CC}">
              <c16:uniqueId val="{00000002-9650-4C47-865B-D38F3238F761}"/>
            </c:ext>
          </c:extLst>
        </c:ser>
        <c:ser>
          <c:idx val="5"/>
          <c:order val="5"/>
          <c:tx>
            <c:strRef>
              <c:f>Sheet1!$G$1</c:f>
              <c:strCache>
                <c:ptCount val="1"/>
                <c:pt idx="0">
                  <c:v>May-25</c:v>
                </c:pt>
              </c:strCache>
            </c:strRef>
          </c:tx>
          <c:spPr>
            <a:solidFill>
              <a:schemeClr val="accent5">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Your manager</c:v>
                </c:pt>
                <c:pt idx="1">
                  <c:v>The Ombudsman</c:v>
                </c:pt>
                <c:pt idx="2">
                  <c:v>To HR or via your organisation’s internal reporting process</c:v>
                </c:pt>
                <c:pt idx="3">
                  <c:v>The Police</c:v>
                </c:pt>
                <c:pt idx="4">
                  <c:v>Your chief executive</c:v>
                </c:pt>
                <c:pt idx="5">
                  <c:v>The head of the relevant  public sector agency</c:v>
                </c:pt>
                <c:pt idx="6">
                  <c:v>The Serious Fraud Office</c:v>
                </c:pt>
                <c:pt idx="7">
                  <c:v>The heads of certain private sector professional bodies with the power to discipline their members</c:v>
                </c:pt>
                <c:pt idx="8">
                  <c:v>Other</c:v>
                </c:pt>
                <c:pt idx="9">
                  <c:v>Unsure</c:v>
                </c:pt>
              </c:strCache>
            </c:strRef>
          </c:cat>
          <c:val>
            <c:numRef>
              <c:f>Sheet1!$G$2:$G$11</c:f>
              <c:numCache>
                <c:formatCode>0</c:formatCode>
                <c:ptCount val="10"/>
                <c:pt idx="0">
                  <c:v>33.787932565470001</c:v>
                </c:pt>
                <c:pt idx="1">
                  <c:v>15.403190210489999</c:v>
                </c:pt>
                <c:pt idx="2">
                  <c:v>15.458493110739999</c:v>
                </c:pt>
                <c:pt idx="3">
                  <c:v>8.8551110480419997</c:v>
                </c:pt>
                <c:pt idx="4">
                  <c:v>5.1563907711079997</c:v>
                </c:pt>
                <c:pt idx="5">
                  <c:v>3.5646091176520001</c:v>
                </c:pt>
                <c:pt idx="6">
                  <c:v>3.7265314478730001</c:v>
                </c:pt>
                <c:pt idx="7">
                  <c:v>2.593911440976</c:v>
                </c:pt>
                <c:pt idx="8">
                  <c:v>3.840766299797</c:v>
                </c:pt>
                <c:pt idx="9">
                  <c:v>7.6130639878509996</c:v>
                </c:pt>
              </c:numCache>
            </c:numRef>
          </c:val>
          <c:extLst>
            <c:ext xmlns:c16="http://schemas.microsoft.com/office/drawing/2014/chart" uri="{C3380CC4-5D6E-409C-BE32-E72D297353CC}">
              <c16:uniqueId val="{00000000-A807-40C0-AAB0-9DF2A2110228}"/>
            </c:ext>
          </c:extLst>
        </c:ser>
        <c:ser>
          <c:idx val="6"/>
          <c:order val="6"/>
          <c:tx>
            <c:strRef>
              <c:f>Sheet1!$H$1</c:f>
              <c:strCache>
                <c:ptCount val="1"/>
                <c:pt idx="0">
                  <c:v>Apr-26</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Your manager</c:v>
                </c:pt>
                <c:pt idx="1">
                  <c:v>The Ombudsman</c:v>
                </c:pt>
                <c:pt idx="2">
                  <c:v>To HR or via your organisation’s internal reporting process</c:v>
                </c:pt>
                <c:pt idx="3">
                  <c:v>The Police</c:v>
                </c:pt>
                <c:pt idx="4">
                  <c:v>Your chief executive</c:v>
                </c:pt>
                <c:pt idx="5">
                  <c:v>The head of the relevant  public sector agency</c:v>
                </c:pt>
                <c:pt idx="6">
                  <c:v>The Serious Fraud Office</c:v>
                </c:pt>
                <c:pt idx="7">
                  <c:v>The heads of certain private sector professional bodies with the power to discipline their members</c:v>
                </c:pt>
                <c:pt idx="8">
                  <c:v>Other</c:v>
                </c:pt>
                <c:pt idx="9">
                  <c:v>Unsure</c:v>
                </c:pt>
              </c:strCache>
            </c:strRef>
          </c:cat>
          <c:val>
            <c:numRef>
              <c:f>Sheet1!$H$2:$H$11</c:f>
              <c:numCache>
                <c:formatCode>0</c:formatCode>
                <c:ptCount val="10"/>
                <c:pt idx="0">
                  <c:v>38.32681316443</c:v>
                </c:pt>
                <c:pt idx="1">
                  <c:v>16.139417390950001</c:v>
                </c:pt>
                <c:pt idx="2">
                  <c:v>14.475851396019999</c:v>
                </c:pt>
                <c:pt idx="3">
                  <c:v>7.2813002429670002</c:v>
                </c:pt>
                <c:pt idx="4">
                  <c:v>3.8038388814799999</c:v>
                </c:pt>
                <c:pt idx="5">
                  <c:v>2.6461427912960001</c:v>
                </c:pt>
                <c:pt idx="6">
                  <c:v>1.794177700261</c:v>
                </c:pt>
                <c:pt idx="7">
                  <c:v>1.772055582463</c:v>
                </c:pt>
                <c:pt idx="8">
                  <c:v>2.9084519410469998</c:v>
                </c:pt>
                <c:pt idx="9">
                  <c:v>10.85195090909</c:v>
                </c:pt>
              </c:numCache>
            </c:numRef>
          </c:val>
          <c:extLst>
            <c:ext xmlns:c16="http://schemas.microsoft.com/office/drawing/2014/chart" uri="{C3380CC4-5D6E-409C-BE32-E72D297353CC}">
              <c16:uniqueId val="{00000000-A0C8-4EBB-8073-A7CEE2430F24}"/>
            </c:ext>
          </c:extLst>
        </c:ser>
        <c:dLbls>
          <c:showLegendKey val="0"/>
          <c:showVal val="0"/>
          <c:showCatName val="0"/>
          <c:showSerName val="0"/>
          <c:showPercent val="0"/>
          <c:showBubbleSize val="0"/>
        </c:dLbls>
        <c:gapWidth val="70"/>
        <c:axId val="963691192"/>
        <c:axId val="963697096"/>
      </c:barChart>
      <c:catAx>
        <c:axId val="963691192"/>
        <c:scaling>
          <c:orientation val="maxMin"/>
        </c:scaling>
        <c:delete val="0"/>
        <c:axPos val="l"/>
        <c:numFmt formatCode="General" sourceLinked="1"/>
        <c:majorTickMark val="none"/>
        <c:minorTickMark val="none"/>
        <c:tickLblPos val="nextTo"/>
        <c:spPr>
          <a:noFill/>
          <a:ln w="31750" cap="flat" cmpd="sng" algn="ctr">
            <a:solidFill>
              <a:schemeClr val="tx1"/>
            </a:solidFill>
            <a:round/>
          </a:ln>
          <a:effectLst/>
        </c:spPr>
        <c:txPr>
          <a:bodyPr rot="-60000000" spcFirstLastPara="1" vertOverflow="ellipsis" vert="horz" wrap="square" anchor="ctr" anchorCtr="1"/>
          <a:lstStyle/>
          <a:p>
            <a:pPr algn="r">
              <a:defRPr sz="1200" b="0" i="0" u="none" strike="noStrike" kern="1200" baseline="0">
                <a:solidFill>
                  <a:schemeClr val="tx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crossAx val="963697096"/>
        <c:crosses val="autoZero"/>
        <c:auto val="1"/>
        <c:lblAlgn val="ctr"/>
        <c:lblOffset val="100"/>
        <c:noMultiLvlLbl val="0"/>
      </c:catAx>
      <c:valAx>
        <c:axId val="963697096"/>
        <c:scaling>
          <c:orientation val="minMax"/>
        </c:scaling>
        <c:delete val="1"/>
        <c:axPos val="t"/>
        <c:numFmt formatCode="0" sourceLinked="1"/>
        <c:majorTickMark val="none"/>
        <c:minorTickMark val="none"/>
        <c:tickLblPos val="nextTo"/>
        <c:crossAx val="963691192"/>
        <c:crosses val="autoZero"/>
        <c:crossBetween val="between"/>
      </c:valAx>
      <c:spPr>
        <a:noFill/>
        <a:ln>
          <a:noFill/>
        </a:ln>
        <a:effectLst/>
      </c:spPr>
    </c:plotArea>
    <c:legend>
      <c:legendPos val="r"/>
      <c:layout>
        <c:manualLayout>
          <c:xMode val="edge"/>
          <c:yMode val="edge"/>
          <c:x val="0.59816186022711126"/>
          <c:y val="0.39293135183789069"/>
          <c:w val="0.10136163248001243"/>
          <c:h val="0.37375731706159931"/>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380237912383113"/>
          <c:y val="9.1486225081590475E-2"/>
          <c:w val="0.48294426431990117"/>
          <c:h val="0.74246135349952136"/>
        </c:manualLayout>
      </c:layout>
      <c:barChart>
        <c:barDir val="col"/>
        <c:grouping val="stacked"/>
        <c:varyColors val="0"/>
        <c:ser>
          <c:idx val="1"/>
          <c:order val="0"/>
          <c:tx>
            <c:strRef>
              <c:f>Sheet1!$A$2</c:f>
              <c:strCache>
                <c:ptCount val="1"/>
                <c:pt idx="0">
                  <c:v>Or a single agency to report to</c:v>
                </c:pt>
              </c:strCache>
            </c:strRef>
          </c:tx>
          <c:spPr>
            <a:solidFill>
              <a:srgbClr val="335B74"/>
            </a:solidFill>
            <a:ln w="19050">
              <a:noFill/>
            </a:ln>
            <a:effectLst/>
          </c:spPr>
          <c:invertIfNegative val="0"/>
          <c:dPt>
            <c:idx val="0"/>
            <c:invertIfNegative val="0"/>
            <c:bubble3D val="0"/>
            <c:extLst>
              <c:ext xmlns:c16="http://schemas.microsoft.com/office/drawing/2014/chart" uri="{C3380CC4-5D6E-409C-BE32-E72D297353CC}">
                <c16:uniqueId val="{00000000-C10D-4810-A67F-585867FD89D5}"/>
              </c:ext>
            </c:extLst>
          </c:dPt>
          <c:dPt>
            <c:idx val="1"/>
            <c:invertIfNegative val="0"/>
            <c:bubble3D val="0"/>
            <c:extLst>
              <c:ext xmlns:c16="http://schemas.microsoft.com/office/drawing/2014/chart" uri="{C3380CC4-5D6E-409C-BE32-E72D297353CC}">
                <c16:uniqueId val="{00000001-C10D-4810-A67F-585867FD89D5}"/>
              </c:ext>
            </c:extLst>
          </c:dPt>
          <c:dPt>
            <c:idx val="2"/>
            <c:invertIfNegative val="0"/>
            <c:bubble3D val="0"/>
            <c:extLst>
              <c:ext xmlns:c16="http://schemas.microsoft.com/office/drawing/2014/chart" uri="{C3380CC4-5D6E-409C-BE32-E72D297353CC}">
                <c16:uniqueId val="{00000002-C10D-4810-A67F-585867FD89D5}"/>
              </c:ext>
            </c:extLst>
          </c:dPt>
          <c:dLbls>
            <c:dLbl>
              <c:idx val="6"/>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3-90B6-4217-A9AF-62ACC32FA13D}"/>
                </c:ext>
              </c:extLst>
            </c:dLbl>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Sheet1!$B$1:$H$1</c:f>
              <c:strCache>
                <c:ptCount val="7"/>
                <c:pt idx="0">
                  <c:v>Apr-19</c:v>
                </c:pt>
                <c:pt idx="1">
                  <c:v>Apr-21</c:v>
                </c:pt>
                <c:pt idx="2">
                  <c:v>Apr-22</c:v>
                </c:pt>
                <c:pt idx="3">
                  <c:v>May-23</c:v>
                </c:pt>
                <c:pt idx="4">
                  <c:v>May-24</c:v>
                </c:pt>
                <c:pt idx="5">
                  <c:v>May-25</c:v>
                </c:pt>
                <c:pt idx="6">
                  <c:v>Apr-26</c:v>
                </c:pt>
              </c:strCache>
            </c:strRef>
          </c:cat>
          <c:val>
            <c:numRef>
              <c:f>Sheet1!$B$2:$H$2</c:f>
              <c:numCache>
                <c:formatCode>0</c:formatCode>
                <c:ptCount val="7"/>
                <c:pt idx="0">
                  <c:v>55.424745910250003</c:v>
                </c:pt>
                <c:pt idx="1">
                  <c:v>54.389462242439997</c:v>
                </c:pt>
                <c:pt idx="2" formatCode="General">
                  <c:v>55</c:v>
                </c:pt>
                <c:pt idx="3">
                  <c:v>60.155427008789999</c:v>
                </c:pt>
                <c:pt idx="4">
                  <c:v>57.227534293780003</c:v>
                </c:pt>
                <c:pt idx="5">
                  <c:v>51.210411911069997</c:v>
                </c:pt>
                <c:pt idx="6">
                  <c:v>55.533592400670003</c:v>
                </c:pt>
              </c:numCache>
            </c:numRef>
          </c:val>
          <c:extLst>
            <c:ext xmlns:c16="http://schemas.microsoft.com/office/drawing/2014/chart" uri="{C3380CC4-5D6E-409C-BE32-E72D297353CC}">
              <c16:uniqueId val="{00000004-CB03-4E07-969D-FF5841D2B29E}"/>
            </c:ext>
          </c:extLst>
        </c:ser>
        <c:ser>
          <c:idx val="0"/>
          <c:order val="1"/>
          <c:tx>
            <c:strRef>
              <c:f>Sheet1!$A$3</c:f>
              <c:strCache>
                <c:ptCount val="1"/>
                <c:pt idx="0">
                  <c:v>A range of agencies to go to (as is the case now)</c:v>
                </c:pt>
              </c:strCache>
            </c:strRef>
          </c:tx>
          <c:spPr>
            <a:solidFill>
              <a:srgbClr val="92D050"/>
            </a:solidFill>
            <a:ln w="19050">
              <a:noFill/>
            </a:ln>
            <a:effectLst/>
          </c:spPr>
          <c:invertIfNegative val="0"/>
          <c:dLbls>
            <c:dLbl>
              <c:idx val="6"/>
              <c:spPr>
                <a:noFill/>
                <a:ln>
                  <a:noFill/>
                </a:ln>
                <a:effectLst/>
              </c:spPr>
              <c:txPr>
                <a:bodyPr rot="0" spcFirstLastPara="1" vertOverflow="ellipsis" vert="horz" wrap="square" anchor="ctr" anchorCtr="1"/>
                <a:lstStyle/>
                <a:p>
                  <a:pPr algn="ctr">
                    <a:defRPr sz="1600" b="1" i="0" u="none" strike="noStrike" kern="1200" baseline="0">
                      <a:solidFill>
                        <a:schemeClr val="bg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4-90B6-4217-A9AF-62ACC32FA13D}"/>
                </c:ext>
              </c:extLst>
            </c:dLbl>
            <c:spPr>
              <a:noFill/>
              <a:ln>
                <a:noFill/>
              </a:ln>
              <a:effectLst/>
            </c:spPr>
            <c:txPr>
              <a:bodyPr rot="0" spcFirstLastPara="1" vertOverflow="ellipsis" vert="horz" wrap="square" anchor="ctr" anchorCtr="1"/>
              <a:lstStyle/>
              <a:p>
                <a:pPr algn="ctr">
                  <a:defRPr sz="1400" b="1" i="0" u="none" strike="noStrike" kern="1200" baseline="0">
                    <a:solidFill>
                      <a:schemeClr val="bg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Sheet1!$B$1:$H$1</c:f>
              <c:strCache>
                <c:ptCount val="7"/>
                <c:pt idx="0">
                  <c:v>Apr-19</c:v>
                </c:pt>
                <c:pt idx="1">
                  <c:v>Apr-21</c:v>
                </c:pt>
                <c:pt idx="2">
                  <c:v>Apr-22</c:v>
                </c:pt>
                <c:pt idx="3">
                  <c:v>May-23</c:v>
                </c:pt>
                <c:pt idx="4">
                  <c:v>May-24</c:v>
                </c:pt>
                <c:pt idx="5">
                  <c:v>May-25</c:v>
                </c:pt>
                <c:pt idx="6">
                  <c:v>Apr-26</c:v>
                </c:pt>
              </c:strCache>
            </c:strRef>
          </c:cat>
          <c:val>
            <c:numRef>
              <c:f>Sheet1!$B$3:$H$3</c:f>
              <c:numCache>
                <c:formatCode>0</c:formatCode>
                <c:ptCount val="7"/>
                <c:pt idx="0">
                  <c:v>24.586191080590002</c:v>
                </c:pt>
                <c:pt idx="1">
                  <c:v>25.673641566579999</c:v>
                </c:pt>
                <c:pt idx="2" formatCode="General">
                  <c:v>26</c:v>
                </c:pt>
                <c:pt idx="3">
                  <c:v>24.949145289539999</c:v>
                </c:pt>
                <c:pt idx="4">
                  <c:v>27.566864187179998</c:v>
                </c:pt>
                <c:pt idx="5">
                  <c:v>34.044210914840001</c:v>
                </c:pt>
                <c:pt idx="6">
                  <c:v>29.41043249969</c:v>
                </c:pt>
              </c:numCache>
            </c:numRef>
          </c:val>
          <c:extLst>
            <c:ext xmlns:c16="http://schemas.microsoft.com/office/drawing/2014/chart" uri="{C3380CC4-5D6E-409C-BE32-E72D297353CC}">
              <c16:uniqueId val="{00000003-CB03-4E07-969D-FF5841D2B29E}"/>
            </c:ext>
          </c:extLst>
        </c:ser>
        <c:ser>
          <c:idx val="2"/>
          <c:order val="2"/>
          <c:tx>
            <c:strRef>
              <c:f>Sheet1!$A$4</c:f>
              <c:strCache>
                <c:ptCount val="1"/>
                <c:pt idx="0">
                  <c:v>Unsure</c:v>
                </c:pt>
              </c:strCache>
            </c:strRef>
          </c:tx>
          <c:spPr>
            <a:solidFill>
              <a:schemeClr val="bg1">
                <a:lumMod val="75000"/>
              </a:schemeClr>
            </a:solidFill>
            <a:ln w="19050">
              <a:noFill/>
            </a:ln>
            <a:effectLst/>
          </c:spPr>
          <c:invertIfNegative val="0"/>
          <c:dLbls>
            <c:dLbl>
              <c:idx val="6"/>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5-90B6-4217-A9AF-62ACC32FA13D}"/>
                </c:ext>
              </c:extLst>
            </c:dLbl>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Sheet1!$B$1:$H$1</c:f>
              <c:strCache>
                <c:ptCount val="7"/>
                <c:pt idx="0">
                  <c:v>Apr-19</c:v>
                </c:pt>
                <c:pt idx="1">
                  <c:v>Apr-21</c:v>
                </c:pt>
                <c:pt idx="2">
                  <c:v>Apr-22</c:v>
                </c:pt>
                <c:pt idx="3">
                  <c:v>May-23</c:v>
                </c:pt>
                <c:pt idx="4">
                  <c:v>May-24</c:v>
                </c:pt>
                <c:pt idx="5">
                  <c:v>May-25</c:v>
                </c:pt>
                <c:pt idx="6">
                  <c:v>Apr-26</c:v>
                </c:pt>
              </c:strCache>
            </c:strRef>
          </c:cat>
          <c:val>
            <c:numRef>
              <c:f>Sheet1!$B$4:$H$4</c:f>
              <c:numCache>
                <c:formatCode>0</c:formatCode>
                <c:ptCount val="7"/>
                <c:pt idx="0">
                  <c:v>19.989063009159999</c:v>
                </c:pt>
                <c:pt idx="1">
                  <c:v>19.93689619097</c:v>
                </c:pt>
                <c:pt idx="2" formatCode="General">
                  <c:v>19</c:v>
                </c:pt>
                <c:pt idx="3">
                  <c:v>14.89542770167</c:v>
                </c:pt>
                <c:pt idx="4">
                  <c:v>15.20560151904</c:v>
                </c:pt>
                <c:pt idx="5">
                  <c:v>14.745377174090001</c:v>
                </c:pt>
                <c:pt idx="6">
                  <c:v>15.055975099639999</c:v>
                </c:pt>
              </c:numCache>
            </c:numRef>
          </c:val>
          <c:extLst>
            <c:ext xmlns:c16="http://schemas.microsoft.com/office/drawing/2014/chart" uri="{C3380CC4-5D6E-409C-BE32-E72D297353CC}">
              <c16:uniqueId val="{00000005-CB03-4E07-969D-FF5841D2B29E}"/>
            </c:ext>
          </c:extLst>
        </c:ser>
        <c:dLbls>
          <c:showLegendKey val="0"/>
          <c:showVal val="0"/>
          <c:showCatName val="0"/>
          <c:showSerName val="0"/>
          <c:showPercent val="0"/>
          <c:showBubbleSize val="0"/>
        </c:dLbls>
        <c:gapWidth val="100"/>
        <c:overlap val="100"/>
        <c:axId val="327872431"/>
        <c:axId val="327870351"/>
      </c:barChart>
      <c:catAx>
        <c:axId val="327872431"/>
        <c:scaling>
          <c:orientation val="minMax"/>
        </c:scaling>
        <c:delete val="0"/>
        <c:axPos val="b"/>
        <c:numFmt formatCode="General" sourceLinked="1"/>
        <c:majorTickMark val="none"/>
        <c:minorTickMark val="none"/>
        <c:tickLblPos val="nextTo"/>
        <c:spPr>
          <a:noFill/>
          <a:ln w="25400" cap="sq"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crossAx val="327870351"/>
        <c:crosses val="autoZero"/>
        <c:auto val="1"/>
        <c:lblAlgn val="ctr"/>
        <c:lblOffset val="100"/>
        <c:noMultiLvlLbl val="0"/>
      </c:catAx>
      <c:valAx>
        <c:axId val="327870351"/>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w="25400">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327872431"/>
        <c:crosses val="autoZero"/>
        <c:crossBetween val="between"/>
        <c:majorUnit val="25"/>
      </c:valAx>
      <c:spPr>
        <a:noFill/>
        <a:ln>
          <a:noFill/>
        </a:ln>
        <a:effectLst/>
      </c:spPr>
    </c:plotArea>
    <c:legend>
      <c:legendPos val="r"/>
      <c:layout>
        <c:manualLayout>
          <c:xMode val="edge"/>
          <c:yMode val="edge"/>
          <c:x val="0.59520103693148207"/>
          <c:y val="0.11097237896471462"/>
          <c:w val="0.15347081031969906"/>
          <c:h val="0.64890055478009945"/>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solidFill>
            <a:schemeClr val="tx1"/>
          </a:solidFill>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8159108682843219"/>
          <c:y val="4.1470311027332708E-2"/>
          <c:w val="0.4184090049459816"/>
          <c:h val="0.91705937794533454"/>
        </c:manualLayout>
      </c:layout>
      <c:barChart>
        <c:barDir val="bar"/>
        <c:grouping val="clustered"/>
        <c:varyColors val="0"/>
        <c:ser>
          <c:idx val="0"/>
          <c:order val="0"/>
          <c:tx>
            <c:strRef>
              <c:f>Sheet1!$B$1</c:f>
              <c:strCache>
                <c:ptCount val="1"/>
                <c:pt idx="0">
                  <c:v>May-24</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197" b="0" i="0" u="none" strike="noStrike" kern="1200" baseline="0">
                    <a:solidFill>
                      <a:schemeClr val="tx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The Ombudsman</c:v>
                </c:pt>
                <c:pt idx="1">
                  <c:v>The Police</c:v>
                </c:pt>
                <c:pt idx="2">
                  <c:v>The Serious Fraud Office</c:v>
                </c:pt>
                <c:pt idx="3">
                  <c:v>The Auditor-General</c:v>
                </c:pt>
                <c:pt idx="4">
                  <c:v>Other</c:v>
                </c:pt>
                <c:pt idx="5">
                  <c:v>Unsure</c:v>
                </c:pt>
              </c:strCache>
            </c:strRef>
          </c:cat>
          <c:val>
            <c:numRef>
              <c:f>Sheet1!$B$2:$B$7</c:f>
              <c:numCache>
                <c:formatCode>0</c:formatCode>
                <c:ptCount val="6"/>
                <c:pt idx="0">
                  <c:v>42.440805317939997</c:v>
                </c:pt>
                <c:pt idx="1">
                  <c:v>17.347374683559998</c:v>
                </c:pt>
                <c:pt idx="2">
                  <c:v>15.00161837374</c:v>
                </c:pt>
                <c:pt idx="3">
                  <c:v>1.761853432151</c:v>
                </c:pt>
                <c:pt idx="4">
                  <c:v>2.053137171116</c:v>
                </c:pt>
                <c:pt idx="5">
                  <c:v>21.395211021489999</c:v>
                </c:pt>
              </c:numCache>
            </c:numRef>
          </c:val>
          <c:extLst>
            <c:ext xmlns:c16="http://schemas.microsoft.com/office/drawing/2014/chart" uri="{C3380CC4-5D6E-409C-BE32-E72D297353CC}">
              <c16:uniqueId val="{00000000-0F0E-43CB-A0B8-EB7C7B52EB9C}"/>
            </c:ext>
          </c:extLst>
        </c:ser>
        <c:ser>
          <c:idx val="1"/>
          <c:order val="1"/>
          <c:tx>
            <c:strRef>
              <c:f>Sheet1!$C$1</c:f>
              <c:strCache>
                <c:ptCount val="1"/>
                <c:pt idx="0">
                  <c:v>May-25</c:v>
                </c:pt>
              </c:strCache>
            </c:strRef>
          </c:tx>
          <c:spPr>
            <a:solidFill>
              <a:schemeClr val="accent5">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The Ombudsman</c:v>
                </c:pt>
                <c:pt idx="1">
                  <c:v>The Police</c:v>
                </c:pt>
                <c:pt idx="2">
                  <c:v>The Serious Fraud Office</c:v>
                </c:pt>
                <c:pt idx="3">
                  <c:v>The Auditor-General</c:v>
                </c:pt>
                <c:pt idx="4">
                  <c:v>Other</c:v>
                </c:pt>
                <c:pt idx="5">
                  <c:v>Unsure</c:v>
                </c:pt>
              </c:strCache>
            </c:strRef>
          </c:cat>
          <c:val>
            <c:numRef>
              <c:f>Sheet1!$C$2:$C$7</c:f>
              <c:numCache>
                <c:formatCode>0</c:formatCode>
                <c:ptCount val="6"/>
                <c:pt idx="0">
                  <c:v>47.028207346199999</c:v>
                </c:pt>
                <c:pt idx="1">
                  <c:v>18.006400620779999</c:v>
                </c:pt>
                <c:pt idx="2">
                  <c:v>13.462231689699999</c:v>
                </c:pt>
                <c:pt idx="3">
                  <c:v>1.544576116487</c:v>
                </c:pt>
                <c:pt idx="4">
                  <c:v>1.4844780446020001</c:v>
                </c:pt>
                <c:pt idx="5">
                  <c:v>18.474106182220002</c:v>
                </c:pt>
              </c:numCache>
            </c:numRef>
          </c:val>
          <c:extLst>
            <c:ext xmlns:c16="http://schemas.microsoft.com/office/drawing/2014/chart" uri="{C3380CC4-5D6E-409C-BE32-E72D297353CC}">
              <c16:uniqueId val="{00000000-5593-4CAC-9163-406597069FB2}"/>
            </c:ext>
          </c:extLst>
        </c:ser>
        <c:ser>
          <c:idx val="2"/>
          <c:order val="2"/>
          <c:tx>
            <c:strRef>
              <c:f>Sheet1!$D$1</c:f>
              <c:strCache>
                <c:ptCount val="1"/>
                <c:pt idx="0">
                  <c:v>Apr-26</c:v>
                </c:pt>
              </c:strCache>
            </c:strRef>
          </c:tx>
          <c:spPr>
            <a:solidFill>
              <a:schemeClr val="accent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The Ombudsman</c:v>
                </c:pt>
                <c:pt idx="1">
                  <c:v>The Police</c:v>
                </c:pt>
                <c:pt idx="2">
                  <c:v>The Serious Fraud Office</c:v>
                </c:pt>
                <c:pt idx="3">
                  <c:v>The Auditor-General</c:v>
                </c:pt>
                <c:pt idx="4">
                  <c:v>Other</c:v>
                </c:pt>
                <c:pt idx="5">
                  <c:v>Unsure</c:v>
                </c:pt>
              </c:strCache>
            </c:strRef>
          </c:cat>
          <c:val>
            <c:numRef>
              <c:f>Sheet1!$D$2:$D$7</c:f>
              <c:numCache>
                <c:formatCode>0</c:formatCode>
                <c:ptCount val="6"/>
                <c:pt idx="0">
                  <c:v>45.308600303600002</c:v>
                </c:pt>
                <c:pt idx="1">
                  <c:v>19.587204984460001</c:v>
                </c:pt>
                <c:pt idx="2">
                  <c:v>9.0319537483710004</c:v>
                </c:pt>
                <c:pt idx="3">
                  <c:v>2.6126992991720002</c:v>
                </c:pt>
                <c:pt idx="4">
                  <c:v>1.141033252742</c:v>
                </c:pt>
                <c:pt idx="5">
                  <c:v>22.318508411660002</c:v>
                </c:pt>
              </c:numCache>
            </c:numRef>
          </c:val>
          <c:extLst>
            <c:ext xmlns:c16="http://schemas.microsoft.com/office/drawing/2014/chart" uri="{C3380CC4-5D6E-409C-BE32-E72D297353CC}">
              <c16:uniqueId val="{00000000-02D4-4403-BB16-2533BBB4E963}"/>
            </c:ext>
          </c:extLst>
        </c:ser>
        <c:dLbls>
          <c:showLegendKey val="0"/>
          <c:showVal val="0"/>
          <c:showCatName val="0"/>
          <c:showSerName val="0"/>
          <c:showPercent val="0"/>
          <c:showBubbleSize val="0"/>
        </c:dLbls>
        <c:gapWidth val="70"/>
        <c:axId val="963691192"/>
        <c:axId val="963697096"/>
      </c:barChart>
      <c:catAx>
        <c:axId val="963691192"/>
        <c:scaling>
          <c:orientation val="maxMin"/>
        </c:scaling>
        <c:delete val="0"/>
        <c:axPos val="l"/>
        <c:numFmt formatCode="General" sourceLinked="1"/>
        <c:majorTickMark val="none"/>
        <c:minorTickMark val="none"/>
        <c:tickLblPos val="nextTo"/>
        <c:spPr>
          <a:noFill/>
          <a:ln w="3175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crossAx val="963697096"/>
        <c:crosses val="autoZero"/>
        <c:auto val="1"/>
        <c:lblAlgn val="ctr"/>
        <c:lblOffset val="100"/>
        <c:noMultiLvlLbl val="0"/>
      </c:catAx>
      <c:valAx>
        <c:axId val="963697096"/>
        <c:scaling>
          <c:orientation val="minMax"/>
        </c:scaling>
        <c:delete val="1"/>
        <c:axPos val="t"/>
        <c:numFmt formatCode="0" sourceLinked="1"/>
        <c:majorTickMark val="none"/>
        <c:minorTickMark val="none"/>
        <c:tickLblPos val="nextTo"/>
        <c:crossAx val="963691192"/>
        <c:crosses val="autoZero"/>
        <c:crossBetween val="between"/>
      </c:valAx>
      <c:spPr>
        <a:noFill/>
        <a:ln>
          <a:noFill/>
        </a:ln>
        <a:effectLst/>
      </c:spPr>
    </c:plotArea>
    <c:legend>
      <c:legendPos val="r"/>
      <c:layout>
        <c:manualLayout>
          <c:xMode val="edge"/>
          <c:yMode val="edge"/>
          <c:x val="0.80928120843569273"/>
          <c:y val="0.46459077793707626"/>
          <c:w val="9.0841573695329261E-2"/>
          <c:h val="0.21664089572991937"/>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827351650478098"/>
          <c:y val="6.0034286477621032E-2"/>
          <c:w val="0.61327475486946792"/>
          <c:h val="0.74246135349952136"/>
        </c:manualLayout>
      </c:layout>
      <c:barChart>
        <c:barDir val="col"/>
        <c:grouping val="stacked"/>
        <c:varyColors val="0"/>
        <c:ser>
          <c:idx val="0"/>
          <c:order val="0"/>
          <c:tx>
            <c:strRef>
              <c:f>Sheet1!$A$2</c:f>
              <c:strCache>
                <c:ptCount val="1"/>
                <c:pt idx="0">
                  <c:v>Yes</c:v>
                </c:pt>
              </c:strCache>
            </c:strRef>
          </c:tx>
          <c:spPr>
            <a:solidFill>
              <a:srgbClr val="335B74"/>
            </a:solidFill>
            <a:ln w="19050">
              <a:noFill/>
            </a:ln>
            <a:effectLst/>
          </c:spPr>
          <c:invertIfNegative val="0"/>
          <c:dPt>
            <c:idx val="0"/>
            <c:invertIfNegative val="0"/>
            <c:bubble3D val="0"/>
            <c:extLst>
              <c:ext xmlns:c16="http://schemas.microsoft.com/office/drawing/2014/chart" uri="{C3380CC4-5D6E-409C-BE32-E72D297353CC}">
                <c16:uniqueId val="{00000000-AB52-48C8-A0C2-3966192CDC60}"/>
              </c:ext>
            </c:extLst>
          </c:dPt>
          <c:dPt>
            <c:idx val="1"/>
            <c:invertIfNegative val="0"/>
            <c:bubble3D val="0"/>
            <c:extLst>
              <c:ext xmlns:c16="http://schemas.microsoft.com/office/drawing/2014/chart" uri="{C3380CC4-5D6E-409C-BE32-E72D297353CC}">
                <c16:uniqueId val="{00000001-AB52-48C8-A0C2-3966192CDC60}"/>
              </c:ext>
            </c:extLst>
          </c:dPt>
          <c:dPt>
            <c:idx val="2"/>
            <c:invertIfNegative val="0"/>
            <c:bubble3D val="0"/>
            <c:extLst>
              <c:ext xmlns:c16="http://schemas.microsoft.com/office/drawing/2014/chart" uri="{C3380CC4-5D6E-409C-BE32-E72D297353CC}">
                <c16:uniqueId val="{00000002-AB52-48C8-A0C2-3966192CDC60}"/>
              </c:ext>
            </c:extLst>
          </c:dPt>
          <c:dLbls>
            <c:dLbl>
              <c:idx val="6"/>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3-7528-4668-93E8-E61562360674}"/>
                </c:ext>
              </c:extLst>
            </c:dLbl>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Sheet1!$B$1:$H$1</c:f>
              <c:strCache>
                <c:ptCount val="7"/>
                <c:pt idx="0">
                  <c:v>Apr-19</c:v>
                </c:pt>
                <c:pt idx="1">
                  <c:v>Apr-21</c:v>
                </c:pt>
                <c:pt idx="2">
                  <c:v>Apr-22</c:v>
                </c:pt>
                <c:pt idx="3">
                  <c:v>May-23</c:v>
                </c:pt>
                <c:pt idx="4">
                  <c:v>May-24</c:v>
                </c:pt>
                <c:pt idx="5">
                  <c:v>May-25</c:v>
                </c:pt>
                <c:pt idx="6">
                  <c:v>Apr-26</c:v>
                </c:pt>
              </c:strCache>
            </c:strRef>
          </c:cat>
          <c:val>
            <c:numRef>
              <c:f>Sheet1!$B$2:$H$2</c:f>
              <c:numCache>
                <c:formatCode>0</c:formatCode>
                <c:ptCount val="7"/>
                <c:pt idx="0">
                  <c:v>21.099055033559999</c:v>
                </c:pt>
                <c:pt idx="1">
                  <c:v>26.243240303499999</c:v>
                </c:pt>
                <c:pt idx="2" formatCode="General">
                  <c:v>24</c:v>
                </c:pt>
                <c:pt idx="3">
                  <c:v>22.742119279720001</c:v>
                </c:pt>
                <c:pt idx="4">
                  <c:v>25.350339238029999</c:v>
                </c:pt>
                <c:pt idx="5">
                  <c:v>30.789391922650001</c:v>
                </c:pt>
                <c:pt idx="6">
                  <c:v>24.338779668040001</c:v>
                </c:pt>
              </c:numCache>
            </c:numRef>
          </c:val>
          <c:extLst>
            <c:ext xmlns:c16="http://schemas.microsoft.com/office/drawing/2014/chart" uri="{C3380CC4-5D6E-409C-BE32-E72D297353CC}">
              <c16:uniqueId val="{00000003-AB52-48C8-A0C2-3966192CDC60}"/>
            </c:ext>
          </c:extLst>
        </c:ser>
        <c:ser>
          <c:idx val="1"/>
          <c:order val="1"/>
          <c:tx>
            <c:strRef>
              <c:f>Sheet1!$A$3</c:f>
              <c:strCache>
                <c:ptCount val="1"/>
                <c:pt idx="0">
                  <c:v>No</c:v>
                </c:pt>
              </c:strCache>
            </c:strRef>
          </c:tx>
          <c:spPr>
            <a:solidFill>
              <a:srgbClr val="92D050"/>
            </a:solidFill>
            <a:ln w="19050">
              <a:noFill/>
            </a:ln>
            <a:effectLst/>
          </c:spPr>
          <c:invertIfNegative val="0"/>
          <c:dLbls>
            <c:dLbl>
              <c:idx val="6"/>
              <c:spPr>
                <a:noFill/>
                <a:ln>
                  <a:noFill/>
                </a:ln>
                <a:effectLst/>
              </c:spPr>
              <c:txPr>
                <a:bodyPr rot="0" spcFirstLastPara="1" vertOverflow="ellipsis" vert="horz" wrap="square" anchor="ctr" anchorCtr="1"/>
                <a:lstStyle/>
                <a:p>
                  <a:pPr algn="ctr">
                    <a:defRPr sz="1600" b="1" i="0" u="none" strike="noStrike" kern="1200" baseline="0">
                      <a:solidFill>
                        <a:schemeClr val="bg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4-7528-4668-93E8-E61562360674}"/>
                </c:ext>
              </c:extLst>
            </c:dLbl>
            <c:spPr>
              <a:noFill/>
              <a:ln>
                <a:noFill/>
              </a:ln>
              <a:effectLst/>
            </c:spPr>
            <c:txPr>
              <a:bodyPr rot="0" spcFirstLastPara="1" vertOverflow="ellipsis" vert="horz" wrap="square" anchor="ctr" anchorCtr="1"/>
              <a:lstStyle/>
              <a:p>
                <a:pPr algn="ctr">
                  <a:defRPr sz="1400" b="1" i="0" u="none" strike="noStrike" kern="1200" baseline="0">
                    <a:solidFill>
                      <a:schemeClr val="bg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Sheet1!$B$1:$H$1</c:f>
              <c:strCache>
                <c:ptCount val="7"/>
                <c:pt idx="0">
                  <c:v>Apr-19</c:v>
                </c:pt>
                <c:pt idx="1">
                  <c:v>Apr-21</c:v>
                </c:pt>
                <c:pt idx="2">
                  <c:v>Apr-22</c:v>
                </c:pt>
                <c:pt idx="3">
                  <c:v>May-23</c:v>
                </c:pt>
                <c:pt idx="4">
                  <c:v>May-24</c:v>
                </c:pt>
                <c:pt idx="5">
                  <c:v>May-25</c:v>
                </c:pt>
                <c:pt idx="6">
                  <c:v>Apr-26</c:v>
                </c:pt>
              </c:strCache>
            </c:strRef>
          </c:cat>
          <c:val>
            <c:numRef>
              <c:f>Sheet1!$B$3:$H$3</c:f>
              <c:numCache>
                <c:formatCode>0</c:formatCode>
                <c:ptCount val="7"/>
                <c:pt idx="0">
                  <c:v>74.254267468389997</c:v>
                </c:pt>
                <c:pt idx="1">
                  <c:v>67.173719808390004</c:v>
                </c:pt>
                <c:pt idx="2" formatCode="General">
                  <c:v>72</c:v>
                </c:pt>
                <c:pt idx="3">
                  <c:v>71.333287315009997</c:v>
                </c:pt>
                <c:pt idx="4">
                  <c:v>69.350527442439997</c:v>
                </c:pt>
                <c:pt idx="5">
                  <c:v>65.791503644369996</c:v>
                </c:pt>
                <c:pt idx="6">
                  <c:v>71.07278775831</c:v>
                </c:pt>
              </c:numCache>
            </c:numRef>
          </c:val>
          <c:extLst>
            <c:ext xmlns:c16="http://schemas.microsoft.com/office/drawing/2014/chart" uri="{C3380CC4-5D6E-409C-BE32-E72D297353CC}">
              <c16:uniqueId val="{00000004-AB52-48C8-A0C2-3966192CDC60}"/>
            </c:ext>
          </c:extLst>
        </c:ser>
        <c:ser>
          <c:idx val="2"/>
          <c:order val="2"/>
          <c:tx>
            <c:strRef>
              <c:f>Sheet1!$A$4</c:f>
              <c:strCache>
                <c:ptCount val="1"/>
                <c:pt idx="0">
                  <c:v>Unsure</c:v>
                </c:pt>
              </c:strCache>
            </c:strRef>
          </c:tx>
          <c:spPr>
            <a:solidFill>
              <a:schemeClr val="bg1">
                <a:lumMod val="75000"/>
              </a:schemeClr>
            </a:solidFill>
            <a:ln w="19050">
              <a:noFill/>
            </a:ln>
            <a:effectLst/>
          </c:spPr>
          <c:invertIfNegative val="0"/>
          <c:dLbls>
            <c:dLbl>
              <c:idx val="6"/>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5-7528-4668-93E8-E61562360674}"/>
                </c:ext>
              </c:extLst>
            </c:dLbl>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Sheet1!$B$1:$H$1</c:f>
              <c:strCache>
                <c:ptCount val="7"/>
                <c:pt idx="0">
                  <c:v>Apr-19</c:v>
                </c:pt>
                <c:pt idx="1">
                  <c:v>Apr-21</c:v>
                </c:pt>
                <c:pt idx="2">
                  <c:v>Apr-22</c:v>
                </c:pt>
                <c:pt idx="3">
                  <c:v>May-23</c:v>
                </c:pt>
                <c:pt idx="4">
                  <c:v>May-24</c:v>
                </c:pt>
                <c:pt idx="5">
                  <c:v>May-25</c:v>
                </c:pt>
                <c:pt idx="6">
                  <c:v>Apr-26</c:v>
                </c:pt>
              </c:strCache>
            </c:strRef>
          </c:cat>
          <c:val>
            <c:numRef>
              <c:f>Sheet1!$B$4:$H$4</c:f>
              <c:numCache>
                <c:formatCode>0</c:formatCode>
                <c:ptCount val="7"/>
                <c:pt idx="0">
                  <c:v>4.6466774980540002</c:v>
                </c:pt>
                <c:pt idx="1">
                  <c:v>6.5830398881130003</c:v>
                </c:pt>
                <c:pt idx="2" formatCode="General">
                  <c:v>4</c:v>
                </c:pt>
                <c:pt idx="3">
                  <c:v>5.9245934052739999</c:v>
                </c:pt>
                <c:pt idx="4">
                  <c:v>5.2991333195379999</c:v>
                </c:pt>
                <c:pt idx="5">
                  <c:v>3.4191044329800002</c:v>
                </c:pt>
                <c:pt idx="6">
                  <c:v>4.5884325736499996</c:v>
                </c:pt>
              </c:numCache>
            </c:numRef>
          </c:val>
          <c:extLst>
            <c:ext xmlns:c16="http://schemas.microsoft.com/office/drawing/2014/chart" uri="{C3380CC4-5D6E-409C-BE32-E72D297353CC}">
              <c16:uniqueId val="{00000005-AB52-48C8-A0C2-3966192CDC60}"/>
            </c:ext>
          </c:extLst>
        </c:ser>
        <c:dLbls>
          <c:showLegendKey val="0"/>
          <c:showVal val="0"/>
          <c:showCatName val="0"/>
          <c:showSerName val="0"/>
          <c:showPercent val="0"/>
          <c:showBubbleSize val="0"/>
        </c:dLbls>
        <c:gapWidth val="100"/>
        <c:overlap val="100"/>
        <c:axId val="327872431"/>
        <c:axId val="327870351"/>
      </c:barChart>
      <c:catAx>
        <c:axId val="327872431"/>
        <c:scaling>
          <c:orientation val="minMax"/>
        </c:scaling>
        <c:delete val="0"/>
        <c:axPos val="b"/>
        <c:numFmt formatCode="General" sourceLinked="1"/>
        <c:majorTickMark val="none"/>
        <c:minorTickMark val="none"/>
        <c:tickLblPos val="nextTo"/>
        <c:spPr>
          <a:noFill/>
          <a:ln w="25400" cap="sq"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crossAx val="327870351"/>
        <c:crosses val="autoZero"/>
        <c:auto val="1"/>
        <c:lblAlgn val="ctr"/>
        <c:lblOffset val="100"/>
        <c:noMultiLvlLbl val="0"/>
      </c:catAx>
      <c:valAx>
        <c:axId val="327870351"/>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w="25400">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crossAx val="327872431"/>
        <c:crosses val="autoZero"/>
        <c:crossBetween val="between"/>
        <c:majorUnit val="25"/>
      </c:valAx>
      <c:spPr>
        <a:noFill/>
        <a:ln>
          <a:noFill/>
        </a:ln>
        <a:effectLst/>
      </c:spPr>
    </c:plotArea>
    <c:legend>
      <c:legendPos val="r"/>
      <c:layout>
        <c:manualLayout>
          <c:xMode val="edge"/>
          <c:yMode val="edge"/>
          <c:x val="0.80343067804957879"/>
          <c:y val="0.2639190075142468"/>
          <c:w val="0.10719823679618197"/>
          <c:h val="0.2548573788030518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solidFill>
            <a:schemeClr val="tx1"/>
          </a:solidFill>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480038541202"/>
          <c:y val="6.0034286477621032E-2"/>
          <c:w val="0.60674788198122442"/>
          <c:h val="0.74246135349952136"/>
        </c:manualLayout>
      </c:layout>
      <c:barChart>
        <c:barDir val="col"/>
        <c:grouping val="stacked"/>
        <c:varyColors val="0"/>
        <c:ser>
          <c:idx val="0"/>
          <c:order val="0"/>
          <c:tx>
            <c:strRef>
              <c:f>Sheet1!$A$2</c:f>
              <c:strCache>
                <c:ptCount val="1"/>
                <c:pt idx="0">
                  <c:v>Yes</c:v>
                </c:pt>
              </c:strCache>
            </c:strRef>
          </c:tx>
          <c:spPr>
            <a:solidFill>
              <a:srgbClr val="335B74"/>
            </a:solidFill>
            <a:ln w="19050">
              <a:noFill/>
            </a:ln>
            <a:effectLst/>
          </c:spPr>
          <c:invertIfNegative val="0"/>
          <c:dPt>
            <c:idx val="0"/>
            <c:invertIfNegative val="0"/>
            <c:bubble3D val="0"/>
            <c:extLst>
              <c:ext xmlns:c16="http://schemas.microsoft.com/office/drawing/2014/chart" uri="{C3380CC4-5D6E-409C-BE32-E72D297353CC}">
                <c16:uniqueId val="{00000000-0759-4065-9DB6-AD42FE1B7DCE}"/>
              </c:ext>
            </c:extLst>
          </c:dPt>
          <c:dPt>
            <c:idx val="1"/>
            <c:invertIfNegative val="0"/>
            <c:bubble3D val="0"/>
            <c:extLst>
              <c:ext xmlns:c16="http://schemas.microsoft.com/office/drawing/2014/chart" uri="{C3380CC4-5D6E-409C-BE32-E72D297353CC}">
                <c16:uniqueId val="{00000001-0759-4065-9DB6-AD42FE1B7DCE}"/>
              </c:ext>
            </c:extLst>
          </c:dPt>
          <c:dPt>
            <c:idx val="2"/>
            <c:invertIfNegative val="0"/>
            <c:bubble3D val="0"/>
            <c:extLst>
              <c:ext xmlns:c16="http://schemas.microsoft.com/office/drawing/2014/chart" uri="{C3380CC4-5D6E-409C-BE32-E72D297353CC}">
                <c16:uniqueId val="{00000002-0759-4065-9DB6-AD42FE1B7DCE}"/>
              </c:ext>
            </c:extLst>
          </c:dPt>
          <c:dLbls>
            <c:dLbl>
              <c:idx val="6"/>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3-3127-46CA-B5F8-676641968D7A}"/>
                </c:ext>
              </c:extLst>
            </c:dLbl>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Sheet1!$B$1:$H$1</c:f>
              <c:strCache>
                <c:ptCount val="7"/>
                <c:pt idx="0">
                  <c:v>Apr-19</c:v>
                </c:pt>
                <c:pt idx="1">
                  <c:v>Apr-21</c:v>
                </c:pt>
                <c:pt idx="2">
                  <c:v>Apr-22</c:v>
                </c:pt>
                <c:pt idx="3">
                  <c:v>May-23</c:v>
                </c:pt>
                <c:pt idx="4">
                  <c:v>May-24</c:v>
                </c:pt>
                <c:pt idx="5">
                  <c:v>May-25</c:v>
                </c:pt>
                <c:pt idx="6">
                  <c:v>Apr-26</c:v>
                </c:pt>
              </c:strCache>
            </c:strRef>
          </c:cat>
          <c:val>
            <c:numRef>
              <c:f>Sheet1!$B$2:$H$2</c:f>
              <c:numCache>
                <c:formatCode>0</c:formatCode>
                <c:ptCount val="7"/>
                <c:pt idx="0">
                  <c:v>33.766963540200003</c:v>
                </c:pt>
                <c:pt idx="1">
                  <c:v>49.181334217040003</c:v>
                </c:pt>
                <c:pt idx="2" formatCode="General">
                  <c:v>41</c:v>
                </c:pt>
                <c:pt idx="3">
                  <c:v>39.856442876929997</c:v>
                </c:pt>
                <c:pt idx="4">
                  <c:v>40.628295090110001</c:v>
                </c:pt>
                <c:pt idx="5">
                  <c:v>49.821524181229996</c:v>
                </c:pt>
                <c:pt idx="6">
                  <c:v>37.392299940770002</c:v>
                </c:pt>
              </c:numCache>
            </c:numRef>
          </c:val>
          <c:extLst>
            <c:ext xmlns:c16="http://schemas.microsoft.com/office/drawing/2014/chart" uri="{C3380CC4-5D6E-409C-BE32-E72D297353CC}">
              <c16:uniqueId val="{00000003-0759-4065-9DB6-AD42FE1B7DCE}"/>
            </c:ext>
          </c:extLst>
        </c:ser>
        <c:ser>
          <c:idx val="1"/>
          <c:order val="1"/>
          <c:tx>
            <c:strRef>
              <c:f>Sheet1!$A$3</c:f>
              <c:strCache>
                <c:ptCount val="1"/>
                <c:pt idx="0">
                  <c:v>No</c:v>
                </c:pt>
              </c:strCache>
            </c:strRef>
          </c:tx>
          <c:spPr>
            <a:solidFill>
              <a:srgbClr val="92D050"/>
            </a:solidFill>
            <a:ln w="19050">
              <a:noFill/>
            </a:ln>
            <a:effectLst/>
          </c:spPr>
          <c:invertIfNegative val="0"/>
          <c:dLbls>
            <c:dLbl>
              <c:idx val="6"/>
              <c:spPr>
                <a:noFill/>
                <a:ln>
                  <a:noFill/>
                </a:ln>
                <a:effectLst/>
              </c:spPr>
              <c:txPr>
                <a:bodyPr rot="0" spcFirstLastPara="1" vertOverflow="ellipsis" vert="horz" wrap="square" anchor="ctr" anchorCtr="1"/>
                <a:lstStyle/>
                <a:p>
                  <a:pPr algn="ctr">
                    <a:defRPr sz="1600" b="1" i="0" u="none" strike="noStrike" kern="1200" baseline="0">
                      <a:solidFill>
                        <a:schemeClr val="bg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4-3127-46CA-B5F8-676641968D7A}"/>
                </c:ext>
              </c:extLst>
            </c:dLbl>
            <c:spPr>
              <a:noFill/>
              <a:ln>
                <a:noFill/>
              </a:ln>
              <a:effectLst/>
            </c:spPr>
            <c:txPr>
              <a:bodyPr rot="0" spcFirstLastPara="1" vertOverflow="ellipsis" vert="horz" wrap="square" anchor="ctr" anchorCtr="1"/>
              <a:lstStyle/>
              <a:p>
                <a:pPr algn="ctr">
                  <a:defRPr sz="1400" b="1" i="0" u="none" strike="noStrike" kern="1200" baseline="0">
                    <a:solidFill>
                      <a:schemeClr val="bg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Sheet1!$B$1:$H$1</c:f>
              <c:strCache>
                <c:ptCount val="7"/>
                <c:pt idx="0">
                  <c:v>Apr-19</c:v>
                </c:pt>
                <c:pt idx="1">
                  <c:v>Apr-21</c:v>
                </c:pt>
                <c:pt idx="2">
                  <c:v>Apr-22</c:v>
                </c:pt>
                <c:pt idx="3">
                  <c:v>May-23</c:v>
                </c:pt>
                <c:pt idx="4">
                  <c:v>May-24</c:v>
                </c:pt>
                <c:pt idx="5">
                  <c:v>May-25</c:v>
                </c:pt>
                <c:pt idx="6">
                  <c:v>Apr-26</c:v>
                </c:pt>
              </c:strCache>
            </c:strRef>
          </c:cat>
          <c:val>
            <c:numRef>
              <c:f>Sheet1!$B$3:$H$3</c:f>
              <c:numCache>
                <c:formatCode>0</c:formatCode>
                <c:ptCount val="7"/>
                <c:pt idx="0">
                  <c:v>63.339153012849998</c:v>
                </c:pt>
                <c:pt idx="1">
                  <c:v>49.24191052826</c:v>
                </c:pt>
                <c:pt idx="2" formatCode="General">
                  <c:v>56</c:v>
                </c:pt>
                <c:pt idx="3">
                  <c:v>55.483487726539998</c:v>
                </c:pt>
                <c:pt idx="4">
                  <c:v>59.072201694119997</c:v>
                </c:pt>
                <c:pt idx="5">
                  <c:v>49.313594459630004</c:v>
                </c:pt>
                <c:pt idx="6">
                  <c:v>58.910188347910001</c:v>
                </c:pt>
              </c:numCache>
            </c:numRef>
          </c:val>
          <c:extLst>
            <c:ext xmlns:c16="http://schemas.microsoft.com/office/drawing/2014/chart" uri="{C3380CC4-5D6E-409C-BE32-E72D297353CC}">
              <c16:uniqueId val="{00000004-0759-4065-9DB6-AD42FE1B7DCE}"/>
            </c:ext>
          </c:extLst>
        </c:ser>
        <c:ser>
          <c:idx val="2"/>
          <c:order val="2"/>
          <c:tx>
            <c:strRef>
              <c:f>Sheet1!$A$4</c:f>
              <c:strCache>
                <c:ptCount val="1"/>
                <c:pt idx="0">
                  <c:v>Unsure</c:v>
                </c:pt>
              </c:strCache>
            </c:strRef>
          </c:tx>
          <c:spPr>
            <a:solidFill>
              <a:schemeClr val="bg1">
                <a:lumMod val="75000"/>
              </a:schemeClr>
            </a:solidFill>
            <a:ln w="1905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Sheet1!$B$1:$H$1</c:f>
              <c:strCache>
                <c:ptCount val="7"/>
                <c:pt idx="0">
                  <c:v>Apr-19</c:v>
                </c:pt>
                <c:pt idx="1">
                  <c:v>Apr-21</c:v>
                </c:pt>
                <c:pt idx="2">
                  <c:v>Apr-22</c:v>
                </c:pt>
                <c:pt idx="3">
                  <c:v>May-23</c:v>
                </c:pt>
                <c:pt idx="4">
                  <c:v>May-24</c:v>
                </c:pt>
                <c:pt idx="5">
                  <c:v>May-25</c:v>
                </c:pt>
                <c:pt idx="6">
                  <c:v>Apr-26</c:v>
                </c:pt>
              </c:strCache>
            </c:strRef>
          </c:cat>
          <c:val>
            <c:numRef>
              <c:f>Sheet1!$B$4:$H$4</c:f>
              <c:numCache>
                <c:formatCode>0</c:formatCode>
                <c:ptCount val="7"/>
                <c:pt idx="0">
                  <c:v>2.893883446951</c:v>
                </c:pt>
                <c:pt idx="1">
                  <c:v>1.5767552547000001</c:v>
                </c:pt>
                <c:pt idx="2" formatCode="General">
                  <c:v>3</c:v>
                </c:pt>
                <c:pt idx="3">
                  <c:v>4.6600693965359996</c:v>
                </c:pt>
                <c:pt idx="4">
                  <c:v>0.29950321577630001</c:v>
                </c:pt>
                <c:pt idx="5">
                  <c:v>0.86488135914039999</c:v>
                </c:pt>
                <c:pt idx="6">
                  <c:v>3.697511711313</c:v>
                </c:pt>
              </c:numCache>
            </c:numRef>
          </c:val>
          <c:extLst>
            <c:ext xmlns:c16="http://schemas.microsoft.com/office/drawing/2014/chart" uri="{C3380CC4-5D6E-409C-BE32-E72D297353CC}">
              <c16:uniqueId val="{00000005-0759-4065-9DB6-AD42FE1B7DCE}"/>
            </c:ext>
          </c:extLst>
        </c:ser>
        <c:dLbls>
          <c:showLegendKey val="0"/>
          <c:showVal val="0"/>
          <c:showCatName val="0"/>
          <c:showSerName val="0"/>
          <c:showPercent val="0"/>
          <c:showBubbleSize val="0"/>
        </c:dLbls>
        <c:gapWidth val="100"/>
        <c:overlap val="100"/>
        <c:axId val="327872431"/>
        <c:axId val="327870351"/>
      </c:barChart>
      <c:catAx>
        <c:axId val="327872431"/>
        <c:scaling>
          <c:orientation val="minMax"/>
        </c:scaling>
        <c:delete val="0"/>
        <c:axPos val="b"/>
        <c:numFmt formatCode="General" sourceLinked="1"/>
        <c:majorTickMark val="none"/>
        <c:minorTickMark val="none"/>
        <c:tickLblPos val="nextTo"/>
        <c:spPr>
          <a:noFill/>
          <a:ln w="25400" cap="sq"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crossAx val="327870351"/>
        <c:crosses val="autoZero"/>
        <c:auto val="1"/>
        <c:lblAlgn val="ctr"/>
        <c:lblOffset val="100"/>
        <c:noMultiLvlLbl val="0"/>
      </c:catAx>
      <c:valAx>
        <c:axId val="327870351"/>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w="25400">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crossAx val="327872431"/>
        <c:crosses val="autoZero"/>
        <c:crossBetween val="between"/>
        <c:majorUnit val="25"/>
      </c:valAx>
      <c:spPr>
        <a:noFill/>
        <a:ln>
          <a:noFill/>
        </a:ln>
        <a:effectLst/>
      </c:spPr>
    </c:plotArea>
    <c:legend>
      <c:legendPos val="r"/>
      <c:layout>
        <c:manualLayout>
          <c:xMode val="edge"/>
          <c:yMode val="edge"/>
          <c:x val="0.7907850379859156"/>
          <c:y val="0.36113412534311218"/>
          <c:w val="0.13462880994731213"/>
          <c:h val="0.31490201040323335"/>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solidFill>
            <a:schemeClr val="tx1"/>
          </a:solidFill>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480038541202"/>
          <c:y val="6.0034286477621032E-2"/>
          <c:w val="0.60674788198122442"/>
          <c:h val="0.74246135349952136"/>
        </c:manualLayout>
      </c:layout>
      <c:doughnutChart>
        <c:varyColors val="1"/>
        <c:ser>
          <c:idx val="0"/>
          <c:order val="0"/>
          <c:tx>
            <c:strRef>
              <c:f>Sheet1!$B$1</c:f>
              <c:strCache>
                <c:ptCount val="1"/>
                <c:pt idx="0">
                  <c:v>Apr-26</c:v>
                </c:pt>
              </c:strCache>
            </c:strRef>
          </c:tx>
          <c:dPt>
            <c:idx val="0"/>
            <c:bubble3D val="0"/>
            <c:spPr>
              <a:solidFill>
                <a:srgbClr val="335B74"/>
              </a:solidFill>
              <a:ln w="19050">
                <a:solidFill>
                  <a:schemeClr val="lt1"/>
                </a:solidFill>
              </a:ln>
              <a:effectLst/>
            </c:spPr>
            <c:extLst>
              <c:ext xmlns:c16="http://schemas.microsoft.com/office/drawing/2014/chart" uri="{C3380CC4-5D6E-409C-BE32-E72D297353CC}">
                <c16:uniqueId val="{00000000-0759-4065-9DB6-AD42FE1B7DCE}"/>
              </c:ext>
            </c:extLst>
          </c:dPt>
          <c:dPt>
            <c:idx val="1"/>
            <c:bubble3D val="0"/>
            <c:spPr>
              <a:solidFill>
                <a:srgbClr val="92D050"/>
              </a:solidFill>
              <a:ln w="19050">
                <a:solidFill>
                  <a:schemeClr val="lt1"/>
                </a:solidFill>
              </a:ln>
              <a:effectLst/>
            </c:spPr>
            <c:extLst>
              <c:ext xmlns:c16="http://schemas.microsoft.com/office/drawing/2014/chart" uri="{C3380CC4-5D6E-409C-BE32-E72D297353CC}">
                <c16:uniqueId val="{00000001-0759-4065-9DB6-AD42FE1B7DCE}"/>
              </c:ext>
            </c:extLst>
          </c:dPt>
          <c:dPt>
            <c:idx val="2"/>
            <c:bubble3D val="0"/>
            <c:spPr>
              <a:solidFill>
                <a:srgbClr val="BFBFBF"/>
              </a:solidFill>
              <a:ln w="19050">
                <a:solidFill>
                  <a:schemeClr val="lt1"/>
                </a:solidFill>
              </a:ln>
              <a:effectLst/>
            </c:spPr>
            <c:extLst>
              <c:ext xmlns:c16="http://schemas.microsoft.com/office/drawing/2014/chart" uri="{C3380CC4-5D6E-409C-BE32-E72D297353CC}">
                <c16:uniqueId val="{00000002-0759-4065-9DB6-AD42FE1B7DCE}"/>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Yes</c:v>
                </c:pt>
                <c:pt idx="1">
                  <c:v>No</c:v>
                </c:pt>
                <c:pt idx="2">
                  <c:v>Unsure</c:v>
                </c:pt>
              </c:strCache>
            </c:strRef>
          </c:cat>
          <c:val>
            <c:numRef>
              <c:f>Sheet1!$B$2:$B$4</c:f>
              <c:numCache>
                <c:formatCode>0</c:formatCode>
                <c:ptCount val="3"/>
                <c:pt idx="0">
                  <c:v>55.849841331999997</c:v>
                </c:pt>
                <c:pt idx="1">
                  <c:v>41.79436449085</c:v>
                </c:pt>
                <c:pt idx="2">
                  <c:v>2.3557941771539999</c:v>
                </c:pt>
              </c:numCache>
            </c:numRef>
          </c:val>
          <c:extLst>
            <c:ext xmlns:c16="http://schemas.microsoft.com/office/drawing/2014/chart" uri="{C3380CC4-5D6E-409C-BE32-E72D297353CC}">
              <c16:uniqueId val="{00000003-0759-4065-9DB6-AD42FE1B7DCE}"/>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r"/>
      <c:layout>
        <c:manualLayout>
          <c:xMode val="edge"/>
          <c:yMode val="edge"/>
          <c:x val="0.7605134461044285"/>
          <c:y val="0.33044157006692937"/>
          <c:w val="0.14624644696458666"/>
          <c:h val="0.22474590786942647"/>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solidFill>
            <a:schemeClr val="tx1"/>
          </a:solidFill>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8159108682843219"/>
          <c:y val="4.1470311027332708E-2"/>
          <c:w val="0.31589754772834427"/>
          <c:h val="0.91705937794533454"/>
        </c:manualLayout>
      </c:layout>
      <c:barChart>
        <c:barDir val="bar"/>
        <c:grouping val="clustered"/>
        <c:varyColors val="0"/>
        <c:ser>
          <c:idx val="0"/>
          <c:order val="0"/>
          <c:tx>
            <c:strRef>
              <c:f>Sheet1!$B$1</c:f>
              <c:strCache>
                <c:ptCount val="1"/>
                <c:pt idx="0">
                  <c:v>Apr-26</c:v>
                </c:pt>
              </c:strCache>
            </c:strRef>
          </c:tx>
          <c:spPr>
            <a:solidFill>
              <a:schemeClr val="accent1"/>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0-8FE8-46BE-B0E3-0B1D06C13223}"/>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Treated differently from other staff</c:v>
                </c:pt>
                <c:pt idx="1">
                  <c:v>Bullying/harassment by other staff or management</c:v>
                </c:pt>
                <c:pt idx="2">
                  <c:v>Lost my job</c:v>
                </c:pt>
                <c:pt idx="3">
                  <c:v>Demoted/change in status</c:v>
                </c:pt>
                <c:pt idx="4">
                  <c:v>Other</c:v>
                </c:pt>
              </c:strCache>
            </c:strRef>
          </c:cat>
          <c:val>
            <c:numRef>
              <c:f>Sheet1!$B$2:$B$6</c:f>
              <c:numCache>
                <c:formatCode>0</c:formatCode>
                <c:ptCount val="5"/>
                <c:pt idx="0">
                  <c:v>55.207766554700001</c:v>
                </c:pt>
                <c:pt idx="1">
                  <c:v>39.534381930830001</c:v>
                </c:pt>
                <c:pt idx="2">
                  <c:v>29.311402253130002</c:v>
                </c:pt>
                <c:pt idx="3">
                  <c:v>21.32319921881</c:v>
                </c:pt>
                <c:pt idx="4">
                  <c:v>4.0009268091920003</c:v>
                </c:pt>
              </c:numCache>
            </c:numRef>
          </c:val>
          <c:extLst>
            <c:ext xmlns:c16="http://schemas.microsoft.com/office/drawing/2014/chart" uri="{C3380CC4-5D6E-409C-BE32-E72D297353CC}">
              <c16:uniqueId val="{00000000-6507-44D4-8DA1-28B09B3F0DC1}"/>
            </c:ext>
          </c:extLst>
        </c:ser>
        <c:dLbls>
          <c:showLegendKey val="0"/>
          <c:showVal val="0"/>
          <c:showCatName val="0"/>
          <c:showSerName val="0"/>
          <c:showPercent val="0"/>
          <c:showBubbleSize val="0"/>
        </c:dLbls>
        <c:gapWidth val="70"/>
        <c:axId val="963691192"/>
        <c:axId val="963697096"/>
      </c:barChart>
      <c:catAx>
        <c:axId val="963691192"/>
        <c:scaling>
          <c:orientation val="maxMin"/>
        </c:scaling>
        <c:delete val="0"/>
        <c:axPos val="l"/>
        <c:numFmt formatCode="General" sourceLinked="1"/>
        <c:majorTickMark val="none"/>
        <c:minorTickMark val="none"/>
        <c:tickLblPos val="nextTo"/>
        <c:spPr>
          <a:noFill/>
          <a:ln w="31750" cap="flat" cmpd="sng" algn="ctr">
            <a:solidFill>
              <a:schemeClr val="tx1"/>
            </a:solidFill>
            <a:round/>
          </a:ln>
          <a:effectLst/>
        </c:spPr>
        <c:txPr>
          <a:bodyPr rot="-60000000" spcFirstLastPara="1" vertOverflow="ellipsis" vert="horz" wrap="square" anchor="ctr" anchorCtr="1"/>
          <a:lstStyle/>
          <a:p>
            <a:pPr algn="r">
              <a:defRPr sz="1200" b="0" i="0" u="none" strike="noStrike" kern="1200" baseline="0">
                <a:solidFill>
                  <a:schemeClr val="tx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crossAx val="963697096"/>
        <c:crosses val="autoZero"/>
        <c:auto val="1"/>
        <c:lblAlgn val="ctr"/>
        <c:lblOffset val="100"/>
        <c:noMultiLvlLbl val="0"/>
      </c:catAx>
      <c:valAx>
        <c:axId val="963697096"/>
        <c:scaling>
          <c:orientation val="minMax"/>
        </c:scaling>
        <c:delete val="1"/>
        <c:axPos val="t"/>
        <c:numFmt formatCode="0" sourceLinked="1"/>
        <c:majorTickMark val="none"/>
        <c:minorTickMark val="none"/>
        <c:tickLblPos val="nextTo"/>
        <c:crossAx val="96369119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228650787313872"/>
          <c:y val="6.0034286477621032E-2"/>
          <c:w val="0.62926173869870861"/>
          <c:h val="0.74246135349952136"/>
        </c:manualLayout>
      </c:layout>
      <c:barChart>
        <c:barDir val="col"/>
        <c:grouping val="stacked"/>
        <c:varyColors val="0"/>
        <c:ser>
          <c:idx val="0"/>
          <c:order val="0"/>
          <c:tx>
            <c:strRef>
              <c:f>Sheet1!$A$2</c:f>
              <c:strCache>
                <c:ptCount val="1"/>
                <c:pt idx="0">
                  <c:v>Yes</c:v>
                </c:pt>
              </c:strCache>
            </c:strRef>
          </c:tx>
          <c:spPr>
            <a:solidFill>
              <a:srgbClr val="335B74"/>
            </a:solidFill>
            <a:ln w="19050">
              <a:noFill/>
            </a:ln>
            <a:effectLst/>
          </c:spPr>
          <c:invertIfNegative val="0"/>
          <c:dPt>
            <c:idx val="0"/>
            <c:invertIfNegative val="0"/>
            <c:bubble3D val="0"/>
            <c:extLst>
              <c:ext xmlns:c16="http://schemas.microsoft.com/office/drawing/2014/chart" uri="{C3380CC4-5D6E-409C-BE32-E72D297353CC}">
                <c16:uniqueId val="{00000000-7757-4829-8ED5-BB2A7F5DEDD1}"/>
              </c:ext>
            </c:extLst>
          </c:dPt>
          <c:dPt>
            <c:idx val="1"/>
            <c:invertIfNegative val="0"/>
            <c:bubble3D val="0"/>
            <c:extLst>
              <c:ext xmlns:c16="http://schemas.microsoft.com/office/drawing/2014/chart" uri="{C3380CC4-5D6E-409C-BE32-E72D297353CC}">
                <c16:uniqueId val="{00000001-7757-4829-8ED5-BB2A7F5DEDD1}"/>
              </c:ext>
            </c:extLst>
          </c:dPt>
          <c:dPt>
            <c:idx val="2"/>
            <c:invertIfNegative val="0"/>
            <c:bubble3D val="0"/>
            <c:extLst>
              <c:ext xmlns:c16="http://schemas.microsoft.com/office/drawing/2014/chart" uri="{C3380CC4-5D6E-409C-BE32-E72D297353CC}">
                <c16:uniqueId val="{00000002-7757-4829-8ED5-BB2A7F5DEDD1}"/>
              </c:ext>
            </c:extLst>
          </c:dPt>
          <c:dLbls>
            <c:dLbl>
              <c:idx val="6"/>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3-4218-44E9-9CD2-BCBC4F056EC4}"/>
                </c:ext>
              </c:extLst>
            </c:dLbl>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Sheet1!$B$1:$H$1</c:f>
              <c:strCache>
                <c:ptCount val="7"/>
                <c:pt idx="0">
                  <c:v>Apr-19</c:v>
                </c:pt>
                <c:pt idx="1">
                  <c:v>Apr-21</c:v>
                </c:pt>
                <c:pt idx="2">
                  <c:v>Apr-22</c:v>
                </c:pt>
                <c:pt idx="3">
                  <c:v>May-23</c:v>
                </c:pt>
                <c:pt idx="4">
                  <c:v>May-24</c:v>
                </c:pt>
                <c:pt idx="5">
                  <c:v>May-25</c:v>
                </c:pt>
                <c:pt idx="6">
                  <c:v>Apr-26</c:v>
                </c:pt>
              </c:strCache>
            </c:strRef>
          </c:cat>
          <c:val>
            <c:numRef>
              <c:f>Sheet1!$B$2:$H$2</c:f>
              <c:numCache>
                <c:formatCode>0</c:formatCode>
                <c:ptCount val="7"/>
                <c:pt idx="0">
                  <c:v>79.467155817299997</c:v>
                </c:pt>
                <c:pt idx="1">
                  <c:v>79.885404623720007</c:v>
                </c:pt>
                <c:pt idx="2">
                  <c:v>78.400000000000006</c:v>
                </c:pt>
                <c:pt idx="3">
                  <c:v>83.695287086419995</c:v>
                </c:pt>
                <c:pt idx="4">
                  <c:v>81.544702080630003</c:v>
                </c:pt>
                <c:pt idx="5">
                  <c:v>83.538768170889995</c:v>
                </c:pt>
                <c:pt idx="6">
                  <c:v>81.833512237139999</c:v>
                </c:pt>
              </c:numCache>
            </c:numRef>
          </c:val>
          <c:extLst>
            <c:ext xmlns:c16="http://schemas.microsoft.com/office/drawing/2014/chart" uri="{C3380CC4-5D6E-409C-BE32-E72D297353CC}">
              <c16:uniqueId val="{00000003-7757-4829-8ED5-BB2A7F5DEDD1}"/>
            </c:ext>
          </c:extLst>
        </c:ser>
        <c:ser>
          <c:idx val="1"/>
          <c:order val="1"/>
          <c:tx>
            <c:strRef>
              <c:f>Sheet1!$A$3</c:f>
              <c:strCache>
                <c:ptCount val="1"/>
                <c:pt idx="0">
                  <c:v>No</c:v>
                </c:pt>
              </c:strCache>
            </c:strRef>
          </c:tx>
          <c:spPr>
            <a:solidFill>
              <a:srgbClr val="92D050"/>
            </a:solidFill>
            <a:ln w="19050">
              <a:noFill/>
            </a:ln>
            <a:effectLst/>
          </c:spPr>
          <c:invertIfNegative val="0"/>
          <c:dLbls>
            <c:dLbl>
              <c:idx val="6"/>
              <c:spPr>
                <a:noFill/>
                <a:ln>
                  <a:noFill/>
                </a:ln>
                <a:effectLst/>
              </c:spPr>
              <c:txPr>
                <a:bodyPr rot="0" spcFirstLastPara="1" vertOverflow="ellipsis" vert="horz" wrap="square" anchor="ctr" anchorCtr="1"/>
                <a:lstStyle/>
                <a:p>
                  <a:pPr algn="ctr">
                    <a:defRPr sz="1600" b="1" i="0" u="none" strike="noStrike" kern="1200" baseline="0">
                      <a:solidFill>
                        <a:schemeClr val="bg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4-4218-44E9-9CD2-BCBC4F056EC4}"/>
                </c:ext>
              </c:extLst>
            </c:dLbl>
            <c:spPr>
              <a:noFill/>
              <a:ln>
                <a:noFill/>
              </a:ln>
              <a:effectLst/>
            </c:spPr>
            <c:txPr>
              <a:bodyPr rot="0" spcFirstLastPara="1" vertOverflow="ellipsis" vert="horz" wrap="square" anchor="ctr" anchorCtr="1"/>
              <a:lstStyle/>
              <a:p>
                <a:pPr algn="ctr">
                  <a:defRPr sz="1400" b="1" i="0" u="none" strike="noStrike" kern="1200" baseline="0">
                    <a:solidFill>
                      <a:schemeClr val="bg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Sheet1!$B$1:$H$1</c:f>
              <c:strCache>
                <c:ptCount val="7"/>
                <c:pt idx="0">
                  <c:v>Apr-19</c:v>
                </c:pt>
                <c:pt idx="1">
                  <c:v>Apr-21</c:v>
                </c:pt>
                <c:pt idx="2">
                  <c:v>Apr-22</c:v>
                </c:pt>
                <c:pt idx="3">
                  <c:v>May-23</c:v>
                </c:pt>
                <c:pt idx="4">
                  <c:v>May-24</c:v>
                </c:pt>
                <c:pt idx="5">
                  <c:v>May-25</c:v>
                </c:pt>
                <c:pt idx="6">
                  <c:v>Apr-26</c:v>
                </c:pt>
              </c:strCache>
            </c:strRef>
          </c:cat>
          <c:val>
            <c:numRef>
              <c:f>Sheet1!$B$3:$H$3</c:f>
              <c:numCache>
                <c:formatCode>0</c:formatCode>
                <c:ptCount val="7"/>
                <c:pt idx="0">
                  <c:v>10.382088052869999</c:v>
                </c:pt>
                <c:pt idx="1">
                  <c:v>6.8709575501489999</c:v>
                </c:pt>
                <c:pt idx="2">
                  <c:v>6.2</c:v>
                </c:pt>
                <c:pt idx="3">
                  <c:v>6.2430774212379996</c:v>
                </c:pt>
                <c:pt idx="4">
                  <c:v>7.0775223314789999</c:v>
                </c:pt>
                <c:pt idx="5">
                  <c:v>6.8294733154709997</c:v>
                </c:pt>
                <c:pt idx="6">
                  <c:v>8.1677135699480008</c:v>
                </c:pt>
              </c:numCache>
            </c:numRef>
          </c:val>
          <c:extLst>
            <c:ext xmlns:c16="http://schemas.microsoft.com/office/drawing/2014/chart" uri="{C3380CC4-5D6E-409C-BE32-E72D297353CC}">
              <c16:uniqueId val="{00000004-7757-4829-8ED5-BB2A7F5DEDD1}"/>
            </c:ext>
          </c:extLst>
        </c:ser>
        <c:ser>
          <c:idx val="2"/>
          <c:order val="2"/>
          <c:tx>
            <c:strRef>
              <c:f>Sheet1!$A$4</c:f>
              <c:strCache>
                <c:ptCount val="1"/>
                <c:pt idx="0">
                  <c:v>Unsure</c:v>
                </c:pt>
              </c:strCache>
            </c:strRef>
          </c:tx>
          <c:spPr>
            <a:solidFill>
              <a:schemeClr val="bg1">
                <a:lumMod val="75000"/>
              </a:schemeClr>
            </a:solidFill>
            <a:ln w="19050">
              <a:noFill/>
            </a:ln>
            <a:effectLst/>
          </c:spPr>
          <c:invertIfNegative val="0"/>
          <c:dLbls>
            <c:dLbl>
              <c:idx val="6"/>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5-4218-44E9-9CD2-BCBC4F056EC4}"/>
                </c:ext>
              </c:extLst>
            </c:dLbl>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Sheet1!$B$1:$H$1</c:f>
              <c:strCache>
                <c:ptCount val="7"/>
                <c:pt idx="0">
                  <c:v>Apr-19</c:v>
                </c:pt>
                <c:pt idx="1">
                  <c:v>Apr-21</c:v>
                </c:pt>
                <c:pt idx="2">
                  <c:v>Apr-22</c:v>
                </c:pt>
                <c:pt idx="3">
                  <c:v>May-23</c:v>
                </c:pt>
                <c:pt idx="4">
                  <c:v>May-24</c:v>
                </c:pt>
                <c:pt idx="5">
                  <c:v>May-25</c:v>
                </c:pt>
                <c:pt idx="6">
                  <c:v>Apr-26</c:v>
                </c:pt>
              </c:strCache>
            </c:strRef>
          </c:cat>
          <c:val>
            <c:numRef>
              <c:f>Sheet1!$B$4:$H$4</c:f>
              <c:numCache>
                <c:formatCode>0</c:formatCode>
                <c:ptCount val="7"/>
                <c:pt idx="0">
                  <c:v>10.15075612983</c:v>
                </c:pt>
                <c:pt idx="1">
                  <c:v>13.24363782613</c:v>
                </c:pt>
                <c:pt idx="2">
                  <c:v>15.4</c:v>
                </c:pt>
                <c:pt idx="3">
                  <c:v>10.061635492340001</c:v>
                </c:pt>
                <c:pt idx="4">
                  <c:v>11.37777558789</c:v>
                </c:pt>
                <c:pt idx="5">
                  <c:v>9.6317585136399995</c:v>
                </c:pt>
                <c:pt idx="6">
                  <c:v>9.9987741929170006</c:v>
                </c:pt>
              </c:numCache>
            </c:numRef>
          </c:val>
          <c:extLst>
            <c:ext xmlns:c16="http://schemas.microsoft.com/office/drawing/2014/chart" uri="{C3380CC4-5D6E-409C-BE32-E72D297353CC}">
              <c16:uniqueId val="{00000005-7757-4829-8ED5-BB2A7F5DEDD1}"/>
            </c:ext>
          </c:extLst>
        </c:ser>
        <c:dLbls>
          <c:showLegendKey val="0"/>
          <c:showVal val="0"/>
          <c:showCatName val="0"/>
          <c:showSerName val="0"/>
          <c:showPercent val="0"/>
          <c:showBubbleSize val="0"/>
        </c:dLbls>
        <c:gapWidth val="100"/>
        <c:overlap val="100"/>
        <c:axId val="327872431"/>
        <c:axId val="327870351"/>
      </c:barChart>
      <c:catAx>
        <c:axId val="327872431"/>
        <c:scaling>
          <c:orientation val="minMax"/>
        </c:scaling>
        <c:delete val="0"/>
        <c:axPos val="b"/>
        <c:numFmt formatCode="General" sourceLinked="1"/>
        <c:majorTickMark val="none"/>
        <c:minorTickMark val="none"/>
        <c:tickLblPos val="nextTo"/>
        <c:spPr>
          <a:noFill/>
          <a:ln w="25400" cap="sq"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crossAx val="327870351"/>
        <c:crosses val="autoZero"/>
        <c:auto val="1"/>
        <c:lblAlgn val="ctr"/>
        <c:lblOffset val="100"/>
        <c:noMultiLvlLbl val="0"/>
      </c:catAx>
      <c:valAx>
        <c:axId val="327870351"/>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w="25400">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crossAx val="327872431"/>
        <c:crosses val="autoZero"/>
        <c:crossBetween val="between"/>
        <c:majorUnit val="25"/>
      </c:valAx>
      <c:spPr>
        <a:noFill/>
        <a:ln>
          <a:noFill/>
        </a:ln>
        <a:effectLst/>
      </c:spPr>
    </c:plotArea>
    <c:legend>
      <c:legendPos val="r"/>
      <c:layout>
        <c:manualLayout>
          <c:xMode val="edge"/>
          <c:yMode val="edge"/>
          <c:x val="0.78421628948291389"/>
          <c:y val="0.28036767937292423"/>
          <c:w val="0.15116191092498565"/>
          <c:h val="0.2619900146250441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solidFill>
            <a:schemeClr val="tx1"/>
          </a:solidFill>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256996362351403E-2"/>
          <c:y val="9.2519891523056702E-2"/>
          <c:w val="0.89489649159323204"/>
          <c:h val="0.54166060529031823"/>
        </c:manualLayout>
      </c:layout>
      <c:barChart>
        <c:barDir val="col"/>
        <c:grouping val="clustered"/>
        <c:varyColors val="0"/>
        <c:ser>
          <c:idx val="0"/>
          <c:order val="0"/>
          <c:tx>
            <c:strRef>
              <c:f>Sheet1!$B$1</c:f>
              <c:strCache>
                <c:ptCount val="1"/>
                <c:pt idx="0">
                  <c:v>Apr-19</c:v>
                </c:pt>
              </c:strCache>
            </c:strRef>
          </c:tx>
          <c:spPr>
            <a:solidFill>
              <a:schemeClr val="accent5">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Afraid</c:v>
                </c:pt>
                <c:pt idx="1">
                  <c:v>Don't want to get people in trouble</c:v>
                </c:pt>
                <c:pt idx="2">
                  <c:v>Don't trust employer</c:v>
                </c:pt>
                <c:pt idx="3">
                  <c:v>Reporting won't result in action</c:v>
                </c:pt>
                <c:pt idx="4">
                  <c:v>Not their issue</c:v>
                </c:pt>
                <c:pt idx="5">
                  <c:v>Seek outside help</c:v>
                </c:pt>
                <c:pt idx="6">
                  <c:v>Employer is the cause</c:v>
                </c:pt>
                <c:pt idx="7">
                  <c:v>Have not seen any wrongdoing</c:v>
                </c:pt>
                <c:pt idx="8">
                  <c:v>Depends on the wrongdoing</c:v>
                </c:pt>
                <c:pt idx="9">
                  <c:v>Unsure</c:v>
                </c:pt>
              </c:strCache>
            </c:strRef>
          </c:cat>
          <c:val>
            <c:numRef>
              <c:f>Sheet1!$B$2:$B$11</c:f>
              <c:numCache>
                <c:formatCode>0</c:formatCode>
                <c:ptCount val="10"/>
                <c:pt idx="0">
                  <c:v>23.549182104069999</c:v>
                </c:pt>
                <c:pt idx="1">
                  <c:v>12.089725886309999</c:v>
                </c:pt>
                <c:pt idx="2">
                  <c:v>3.1566763867869998</c:v>
                </c:pt>
                <c:pt idx="3">
                  <c:v>10.62668465128</c:v>
                </c:pt>
                <c:pt idx="4">
                  <c:v>8.8829057542409995</c:v>
                </c:pt>
                <c:pt idx="5">
                  <c:v>2.8848936074570002</c:v>
                </c:pt>
                <c:pt idx="6">
                  <c:v>7.1757476170760004</c:v>
                </c:pt>
                <c:pt idx="7">
                  <c:v>5.6635736354280004</c:v>
                </c:pt>
                <c:pt idx="8">
                  <c:v>5.0508697704659999</c:v>
                </c:pt>
                <c:pt idx="9">
                  <c:v>14.18827240645</c:v>
                </c:pt>
              </c:numCache>
            </c:numRef>
          </c:val>
          <c:extLst>
            <c:ext xmlns:c16="http://schemas.microsoft.com/office/drawing/2014/chart" uri="{C3380CC4-5D6E-409C-BE32-E72D297353CC}">
              <c16:uniqueId val="{00000000-6020-4781-9AC8-07C9E49CAED1}"/>
            </c:ext>
          </c:extLst>
        </c:ser>
        <c:ser>
          <c:idx val="1"/>
          <c:order val="1"/>
          <c:tx>
            <c:strRef>
              <c:f>Sheet1!$C$1</c:f>
              <c:strCache>
                <c:ptCount val="1"/>
                <c:pt idx="0">
                  <c:v>Apr-21</c:v>
                </c:pt>
              </c:strCache>
            </c:strRef>
          </c:tx>
          <c:spPr>
            <a:solidFill>
              <a:schemeClr val="accent5">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Afraid</c:v>
                </c:pt>
                <c:pt idx="1">
                  <c:v>Don't want to get people in trouble</c:v>
                </c:pt>
                <c:pt idx="2">
                  <c:v>Don't trust employer</c:v>
                </c:pt>
                <c:pt idx="3">
                  <c:v>Reporting won't result in action</c:v>
                </c:pt>
                <c:pt idx="4">
                  <c:v>Not their issue</c:v>
                </c:pt>
                <c:pt idx="5">
                  <c:v>Seek outside help</c:v>
                </c:pt>
                <c:pt idx="6">
                  <c:v>Employer is the cause</c:v>
                </c:pt>
                <c:pt idx="7">
                  <c:v>Have not seen any wrongdoing</c:v>
                </c:pt>
                <c:pt idx="8">
                  <c:v>Depends on the wrongdoing</c:v>
                </c:pt>
                <c:pt idx="9">
                  <c:v>Unsure</c:v>
                </c:pt>
              </c:strCache>
            </c:strRef>
          </c:cat>
          <c:val>
            <c:numRef>
              <c:f>Sheet1!$C$2:$C$11</c:f>
              <c:numCache>
                <c:formatCode>0</c:formatCode>
                <c:ptCount val="10"/>
                <c:pt idx="0">
                  <c:v>32.7081746215</c:v>
                </c:pt>
                <c:pt idx="1">
                  <c:v>4.0069898273</c:v>
                </c:pt>
                <c:pt idx="2">
                  <c:v>3.7923132127639998</c:v>
                </c:pt>
                <c:pt idx="3">
                  <c:v>8.9999281951580006</c:v>
                </c:pt>
                <c:pt idx="4">
                  <c:v>6.5943947542909997</c:v>
                </c:pt>
                <c:pt idx="5">
                  <c:v>1.9012619752290001</c:v>
                </c:pt>
                <c:pt idx="7">
                  <c:v>9.9998561252140004</c:v>
                </c:pt>
                <c:pt idx="8">
                  <c:v>2.1017086556470002</c:v>
                </c:pt>
                <c:pt idx="9">
                  <c:v>26.29831187856</c:v>
                </c:pt>
              </c:numCache>
            </c:numRef>
          </c:val>
          <c:extLst>
            <c:ext xmlns:c16="http://schemas.microsoft.com/office/drawing/2014/chart" uri="{C3380CC4-5D6E-409C-BE32-E72D297353CC}">
              <c16:uniqueId val="{00000001-6020-4781-9AC8-07C9E49CAED1}"/>
            </c:ext>
          </c:extLst>
        </c:ser>
        <c:ser>
          <c:idx val="2"/>
          <c:order val="2"/>
          <c:tx>
            <c:strRef>
              <c:f>Sheet1!$D$1</c:f>
              <c:strCache>
                <c:ptCount val="1"/>
                <c:pt idx="0">
                  <c:v>Apr-22</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Afraid</c:v>
                </c:pt>
                <c:pt idx="1">
                  <c:v>Don't want to get people in trouble</c:v>
                </c:pt>
                <c:pt idx="2">
                  <c:v>Don't trust employer</c:v>
                </c:pt>
                <c:pt idx="3">
                  <c:v>Reporting won't result in action</c:v>
                </c:pt>
                <c:pt idx="4">
                  <c:v>Not their issue</c:v>
                </c:pt>
                <c:pt idx="5">
                  <c:v>Seek outside help</c:v>
                </c:pt>
                <c:pt idx="6">
                  <c:v>Employer is the cause</c:v>
                </c:pt>
                <c:pt idx="7">
                  <c:v>Have not seen any wrongdoing</c:v>
                </c:pt>
                <c:pt idx="8">
                  <c:v>Depends on the wrongdoing</c:v>
                </c:pt>
                <c:pt idx="9">
                  <c:v>Unsure</c:v>
                </c:pt>
              </c:strCache>
            </c:strRef>
          </c:cat>
          <c:val>
            <c:numRef>
              <c:f>Sheet1!$D$2:$D$11</c:f>
              <c:numCache>
                <c:formatCode>General</c:formatCode>
                <c:ptCount val="10"/>
                <c:pt idx="0">
                  <c:v>29</c:v>
                </c:pt>
                <c:pt idx="1">
                  <c:v>9</c:v>
                </c:pt>
                <c:pt idx="2">
                  <c:v>4</c:v>
                </c:pt>
                <c:pt idx="3">
                  <c:v>12</c:v>
                </c:pt>
                <c:pt idx="4">
                  <c:v>10</c:v>
                </c:pt>
                <c:pt idx="6">
                  <c:v>3</c:v>
                </c:pt>
                <c:pt idx="7">
                  <c:v>2</c:v>
                </c:pt>
                <c:pt idx="8">
                  <c:v>13</c:v>
                </c:pt>
                <c:pt idx="9">
                  <c:v>16</c:v>
                </c:pt>
              </c:numCache>
            </c:numRef>
          </c:val>
          <c:extLst>
            <c:ext xmlns:c16="http://schemas.microsoft.com/office/drawing/2014/chart" uri="{C3380CC4-5D6E-409C-BE32-E72D297353CC}">
              <c16:uniqueId val="{00000003-6020-4781-9AC8-07C9E49CAED1}"/>
            </c:ext>
          </c:extLst>
        </c:ser>
        <c:ser>
          <c:idx val="3"/>
          <c:order val="3"/>
          <c:tx>
            <c:strRef>
              <c:f>Sheet1!$E$1</c:f>
              <c:strCache>
                <c:ptCount val="1"/>
                <c:pt idx="0">
                  <c:v>May-23</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Afraid</c:v>
                </c:pt>
                <c:pt idx="1">
                  <c:v>Don't want to get people in trouble</c:v>
                </c:pt>
                <c:pt idx="2">
                  <c:v>Don't trust employer</c:v>
                </c:pt>
                <c:pt idx="3">
                  <c:v>Reporting won't result in action</c:v>
                </c:pt>
                <c:pt idx="4">
                  <c:v>Not their issue</c:v>
                </c:pt>
                <c:pt idx="5">
                  <c:v>Seek outside help</c:v>
                </c:pt>
                <c:pt idx="6">
                  <c:v>Employer is the cause</c:v>
                </c:pt>
                <c:pt idx="7">
                  <c:v>Have not seen any wrongdoing</c:v>
                </c:pt>
                <c:pt idx="8">
                  <c:v>Depends on the wrongdoing</c:v>
                </c:pt>
                <c:pt idx="9">
                  <c:v>Unsure</c:v>
                </c:pt>
              </c:strCache>
            </c:strRef>
          </c:cat>
          <c:val>
            <c:numRef>
              <c:f>Sheet1!$E$2:$E$11</c:f>
              <c:numCache>
                <c:formatCode>0</c:formatCode>
                <c:ptCount val="10"/>
                <c:pt idx="0">
                  <c:v>34.40170275781</c:v>
                </c:pt>
                <c:pt idx="1">
                  <c:v>10.992234598470001</c:v>
                </c:pt>
                <c:pt idx="2">
                  <c:v>9.1948806526050006</c:v>
                </c:pt>
                <c:pt idx="3">
                  <c:v>9.0983328806249997</c:v>
                </c:pt>
                <c:pt idx="4">
                  <c:v>1.9779643196200001</c:v>
                </c:pt>
                <c:pt idx="5">
                  <c:v>5.2696154633500001</c:v>
                </c:pt>
                <c:pt idx="6">
                  <c:v>2.4878360916800002</c:v>
                </c:pt>
                <c:pt idx="7">
                  <c:v>1.978312028815</c:v>
                </c:pt>
                <c:pt idx="8">
                  <c:v>15.54306277885</c:v>
                </c:pt>
                <c:pt idx="9">
                  <c:v>9.8316276407439993</c:v>
                </c:pt>
              </c:numCache>
            </c:numRef>
          </c:val>
          <c:extLst>
            <c:ext xmlns:c16="http://schemas.microsoft.com/office/drawing/2014/chart" uri="{C3380CC4-5D6E-409C-BE32-E72D297353CC}">
              <c16:uniqueId val="{00000000-3815-4FB1-B69E-F02E008EFD54}"/>
            </c:ext>
          </c:extLst>
        </c:ser>
        <c:ser>
          <c:idx val="4"/>
          <c:order val="4"/>
          <c:tx>
            <c:strRef>
              <c:f>Sheet1!$F$1</c:f>
              <c:strCache>
                <c:ptCount val="1"/>
                <c:pt idx="0">
                  <c:v>May-24</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Afraid</c:v>
                </c:pt>
                <c:pt idx="1">
                  <c:v>Don't want to get people in trouble</c:v>
                </c:pt>
                <c:pt idx="2">
                  <c:v>Don't trust employer</c:v>
                </c:pt>
                <c:pt idx="3">
                  <c:v>Reporting won't result in action</c:v>
                </c:pt>
                <c:pt idx="4">
                  <c:v>Not their issue</c:v>
                </c:pt>
                <c:pt idx="5">
                  <c:v>Seek outside help</c:v>
                </c:pt>
                <c:pt idx="6">
                  <c:v>Employer is the cause</c:v>
                </c:pt>
                <c:pt idx="7">
                  <c:v>Have not seen any wrongdoing</c:v>
                </c:pt>
                <c:pt idx="8">
                  <c:v>Depends on the wrongdoing</c:v>
                </c:pt>
                <c:pt idx="9">
                  <c:v>Unsure</c:v>
                </c:pt>
              </c:strCache>
            </c:strRef>
          </c:cat>
          <c:val>
            <c:numRef>
              <c:f>Sheet1!$F$2:$F$11</c:f>
              <c:numCache>
                <c:formatCode>0</c:formatCode>
                <c:ptCount val="10"/>
                <c:pt idx="0">
                  <c:v>35.605556336340001</c:v>
                </c:pt>
                <c:pt idx="1">
                  <c:v>8.0557580740939994</c:v>
                </c:pt>
                <c:pt idx="2">
                  <c:v>14.241106811230001</c:v>
                </c:pt>
                <c:pt idx="3">
                  <c:v>11.22432398706</c:v>
                </c:pt>
                <c:pt idx="4">
                  <c:v>6.1183232513919998</c:v>
                </c:pt>
                <c:pt idx="5">
                  <c:v>0</c:v>
                </c:pt>
                <c:pt idx="6">
                  <c:v>3.8677546583920002</c:v>
                </c:pt>
                <c:pt idx="7">
                  <c:v>0</c:v>
                </c:pt>
                <c:pt idx="8">
                  <c:v>6.0059285718059998</c:v>
                </c:pt>
                <c:pt idx="9">
                  <c:v>6.642522883382</c:v>
                </c:pt>
              </c:numCache>
            </c:numRef>
          </c:val>
          <c:extLst>
            <c:ext xmlns:c16="http://schemas.microsoft.com/office/drawing/2014/chart" uri="{C3380CC4-5D6E-409C-BE32-E72D297353CC}">
              <c16:uniqueId val="{00000000-188B-43A5-BB49-B956EA98B0B1}"/>
            </c:ext>
          </c:extLst>
        </c:ser>
        <c:ser>
          <c:idx val="5"/>
          <c:order val="5"/>
          <c:tx>
            <c:strRef>
              <c:f>Sheet1!$G$1</c:f>
              <c:strCache>
                <c:ptCount val="1"/>
                <c:pt idx="0">
                  <c:v>May-25</c:v>
                </c:pt>
              </c:strCache>
            </c:strRef>
          </c:tx>
          <c:spPr>
            <a:solidFill>
              <a:schemeClr val="accent5">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Afraid</c:v>
                </c:pt>
                <c:pt idx="1">
                  <c:v>Don't want to get people in trouble</c:v>
                </c:pt>
                <c:pt idx="2">
                  <c:v>Don't trust employer</c:v>
                </c:pt>
                <c:pt idx="3">
                  <c:v>Reporting won't result in action</c:v>
                </c:pt>
                <c:pt idx="4">
                  <c:v>Not their issue</c:v>
                </c:pt>
                <c:pt idx="5">
                  <c:v>Seek outside help</c:v>
                </c:pt>
                <c:pt idx="6">
                  <c:v>Employer is the cause</c:v>
                </c:pt>
                <c:pt idx="7">
                  <c:v>Have not seen any wrongdoing</c:v>
                </c:pt>
                <c:pt idx="8">
                  <c:v>Depends on the wrongdoing</c:v>
                </c:pt>
                <c:pt idx="9">
                  <c:v>Unsure</c:v>
                </c:pt>
              </c:strCache>
            </c:strRef>
          </c:cat>
          <c:val>
            <c:numRef>
              <c:f>Sheet1!$G$2:$G$11</c:f>
              <c:numCache>
                <c:formatCode>0</c:formatCode>
                <c:ptCount val="10"/>
                <c:pt idx="0">
                  <c:v>24.592307697990002</c:v>
                </c:pt>
                <c:pt idx="1">
                  <c:v>5.6359498826859999</c:v>
                </c:pt>
                <c:pt idx="2">
                  <c:v>8.0887738840440004</c:v>
                </c:pt>
                <c:pt idx="3">
                  <c:v>7.6234605357309997</c:v>
                </c:pt>
                <c:pt idx="4">
                  <c:v>9.9354264641560004</c:v>
                </c:pt>
                <c:pt idx="5">
                  <c:v>1.474316701624</c:v>
                </c:pt>
                <c:pt idx="6">
                  <c:v>8.8988802858089997</c:v>
                </c:pt>
                <c:pt idx="7">
                  <c:v>10.7111887308</c:v>
                </c:pt>
                <c:pt idx="8">
                  <c:v>5.0702422372360001</c:v>
                </c:pt>
                <c:pt idx="9">
                  <c:v>17.12302506796</c:v>
                </c:pt>
              </c:numCache>
            </c:numRef>
          </c:val>
          <c:extLst>
            <c:ext xmlns:c16="http://schemas.microsoft.com/office/drawing/2014/chart" uri="{C3380CC4-5D6E-409C-BE32-E72D297353CC}">
              <c16:uniqueId val="{00000001-319E-4BB4-A634-D868C4450480}"/>
            </c:ext>
          </c:extLst>
        </c:ser>
        <c:ser>
          <c:idx val="6"/>
          <c:order val="6"/>
          <c:tx>
            <c:strRef>
              <c:f>Sheet1!$H$1</c:f>
              <c:strCache>
                <c:ptCount val="1"/>
                <c:pt idx="0">
                  <c:v>Apr-26</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Afraid</c:v>
                </c:pt>
                <c:pt idx="1">
                  <c:v>Don't want to get people in trouble</c:v>
                </c:pt>
                <c:pt idx="2">
                  <c:v>Don't trust employer</c:v>
                </c:pt>
                <c:pt idx="3">
                  <c:v>Reporting won't result in action</c:v>
                </c:pt>
                <c:pt idx="4">
                  <c:v>Not their issue</c:v>
                </c:pt>
                <c:pt idx="5">
                  <c:v>Seek outside help</c:v>
                </c:pt>
                <c:pt idx="6">
                  <c:v>Employer is the cause</c:v>
                </c:pt>
                <c:pt idx="7">
                  <c:v>Have not seen any wrongdoing</c:v>
                </c:pt>
                <c:pt idx="8">
                  <c:v>Depends on the wrongdoing</c:v>
                </c:pt>
                <c:pt idx="9">
                  <c:v>Unsure</c:v>
                </c:pt>
              </c:strCache>
            </c:strRef>
          </c:cat>
          <c:val>
            <c:numRef>
              <c:f>Sheet1!$H$2:$H$11</c:f>
              <c:numCache>
                <c:formatCode>0</c:formatCode>
                <c:ptCount val="10"/>
                <c:pt idx="0">
                  <c:v>37.642679462380002</c:v>
                </c:pt>
                <c:pt idx="1">
                  <c:v>11.265889476830001</c:v>
                </c:pt>
                <c:pt idx="2">
                  <c:v>10.65094009315</c:v>
                </c:pt>
                <c:pt idx="3">
                  <c:v>8.5032123224860001</c:v>
                </c:pt>
                <c:pt idx="4">
                  <c:v>6.4242763106330001</c:v>
                </c:pt>
                <c:pt idx="5">
                  <c:v>5.3646277410829999</c:v>
                </c:pt>
                <c:pt idx="6">
                  <c:v>5.3364517700449996</c:v>
                </c:pt>
                <c:pt idx="7">
                  <c:v>4.9890200588800004</c:v>
                </c:pt>
                <c:pt idx="8">
                  <c:v>4.0970844902510004</c:v>
                </c:pt>
                <c:pt idx="9">
                  <c:v>15.25787676469</c:v>
                </c:pt>
              </c:numCache>
            </c:numRef>
          </c:val>
          <c:extLst>
            <c:ext xmlns:c16="http://schemas.microsoft.com/office/drawing/2014/chart" uri="{C3380CC4-5D6E-409C-BE32-E72D297353CC}">
              <c16:uniqueId val="{00000000-BF34-46E1-8D06-F2572ADF58EF}"/>
            </c:ext>
          </c:extLst>
        </c:ser>
        <c:dLbls>
          <c:dLblPos val="outEnd"/>
          <c:showLegendKey val="0"/>
          <c:showVal val="1"/>
          <c:showCatName val="0"/>
          <c:showSerName val="0"/>
          <c:showPercent val="0"/>
          <c:showBubbleSize val="0"/>
        </c:dLbls>
        <c:gapWidth val="70"/>
        <c:axId val="963691192"/>
        <c:axId val="963697096"/>
      </c:barChart>
      <c:catAx>
        <c:axId val="963691192"/>
        <c:scaling>
          <c:orientation val="minMax"/>
        </c:scaling>
        <c:delete val="0"/>
        <c:axPos val="b"/>
        <c:numFmt formatCode="General" sourceLinked="1"/>
        <c:majorTickMark val="none"/>
        <c:minorTickMark val="none"/>
        <c:tickLblPos val="nextTo"/>
        <c:spPr>
          <a:noFill/>
          <a:ln w="31750" cap="flat" cmpd="sng" algn="ctr">
            <a:solidFill>
              <a:schemeClr val="tx1"/>
            </a:solidFill>
            <a:round/>
          </a:ln>
          <a:effectLst/>
        </c:spPr>
        <c:txPr>
          <a:bodyPr rot="-60000000" spcFirstLastPara="1" vertOverflow="ellipsis" vert="horz" wrap="square" anchor="ctr" anchorCtr="1"/>
          <a:lstStyle/>
          <a:p>
            <a:pPr algn="ctr">
              <a:defRPr sz="1200" b="0" i="0" u="none" strike="noStrike" kern="1200" baseline="0">
                <a:solidFill>
                  <a:schemeClr val="tx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crossAx val="963697096"/>
        <c:crosses val="autoZero"/>
        <c:auto val="1"/>
        <c:lblAlgn val="ctr"/>
        <c:lblOffset val="100"/>
        <c:noMultiLvlLbl val="0"/>
      </c:catAx>
      <c:valAx>
        <c:axId val="963697096"/>
        <c:scaling>
          <c:orientation val="minMax"/>
        </c:scaling>
        <c:delete val="1"/>
        <c:axPos val="l"/>
        <c:numFmt formatCode="0" sourceLinked="1"/>
        <c:majorTickMark val="none"/>
        <c:minorTickMark val="none"/>
        <c:tickLblPos val="nextTo"/>
        <c:crossAx val="96369119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147193026489552"/>
          <c:y val="6.003427519578107E-2"/>
          <c:w val="0.58156498219069364"/>
          <c:h val="0.77391338803916343"/>
        </c:manualLayout>
      </c:layout>
      <c:barChart>
        <c:barDir val="col"/>
        <c:grouping val="stacked"/>
        <c:varyColors val="0"/>
        <c:ser>
          <c:idx val="0"/>
          <c:order val="0"/>
          <c:tx>
            <c:strRef>
              <c:f>Sheet1!$A$2</c:f>
              <c:strCache>
                <c:ptCount val="1"/>
                <c:pt idx="0">
                  <c:v>Yes</c:v>
                </c:pt>
              </c:strCache>
            </c:strRef>
          </c:tx>
          <c:spPr>
            <a:solidFill>
              <a:srgbClr val="335B74"/>
            </a:solidFill>
            <a:ln w="19050">
              <a:noFill/>
            </a:ln>
            <a:effectLst/>
          </c:spPr>
          <c:invertIfNegative val="0"/>
          <c:dPt>
            <c:idx val="0"/>
            <c:invertIfNegative val="0"/>
            <c:bubble3D val="0"/>
            <c:extLst>
              <c:ext xmlns:c16="http://schemas.microsoft.com/office/drawing/2014/chart" uri="{C3380CC4-5D6E-409C-BE32-E72D297353CC}">
                <c16:uniqueId val="{00000000-7757-4829-8ED5-BB2A7F5DEDD1}"/>
              </c:ext>
            </c:extLst>
          </c:dPt>
          <c:dPt>
            <c:idx val="1"/>
            <c:invertIfNegative val="0"/>
            <c:bubble3D val="0"/>
            <c:extLst>
              <c:ext xmlns:c16="http://schemas.microsoft.com/office/drawing/2014/chart" uri="{C3380CC4-5D6E-409C-BE32-E72D297353CC}">
                <c16:uniqueId val="{00000001-7757-4829-8ED5-BB2A7F5DEDD1}"/>
              </c:ext>
            </c:extLst>
          </c:dPt>
          <c:dPt>
            <c:idx val="2"/>
            <c:invertIfNegative val="0"/>
            <c:bubble3D val="0"/>
            <c:extLst>
              <c:ext xmlns:c16="http://schemas.microsoft.com/office/drawing/2014/chart" uri="{C3380CC4-5D6E-409C-BE32-E72D297353CC}">
                <c16:uniqueId val="{00000002-7757-4829-8ED5-BB2A7F5DEDD1}"/>
              </c:ext>
            </c:extLst>
          </c:dPt>
          <c:dLbls>
            <c:dLbl>
              <c:idx val="6"/>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3-8396-4559-B0E7-D90D58200ABD}"/>
                </c:ext>
              </c:extLst>
            </c:dLbl>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Sheet1!$B$1:$H$1</c:f>
              <c:strCache>
                <c:ptCount val="7"/>
                <c:pt idx="0">
                  <c:v>Apr-19</c:v>
                </c:pt>
                <c:pt idx="1">
                  <c:v>Apr-21</c:v>
                </c:pt>
                <c:pt idx="2">
                  <c:v>Apr-22</c:v>
                </c:pt>
                <c:pt idx="3">
                  <c:v>May-23</c:v>
                </c:pt>
                <c:pt idx="4">
                  <c:v>May-24</c:v>
                </c:pt>
                <c:pt idx="5">
                  <c:v>May-25</c:v>
                </c:pt>
                <c:pt idx="6">
                  <c:v>Apr-26</c:v>
                </c:pt>
              </c:strCache>
            </c:strRef>
          </c:cat>
          <c:val>
            <c:numRef>
              <c:f>Sheet1!$B$2:$H$2</c:f>
              <c:numCache>
                <c:formatCode>0</c:formatCode>
                <c:ptCount val="7"/>
                <c:pt idx="0">
                  <c:v>43.963446065760003</c:v>
                </c:pt>
                <c:pt idx="1">
                  <c:v>50.64538113567</c:v>
                </c:pt>
                <c:pt idx="2">
                  <c:v>48.528450201269997</c:v>
                </c:pt>
                <c:pt idx="3">
                  <c:v>49.290652774599998</c:v>
                </c:pt>
                <c:pt idx="4">
                  <c:v>53.949943790840003</c:v>
                </c:pt>
                <c:pt idx="5">
                  <c:v>56.999573194680003</c:v>
                </c:pt>
                <c:pt idx="6">
                  <c:v>52.253496201739999</c:v>
                </c:pt>
              </c:numCache>
            </c:numRef>
          </c:val>
          <c:extLst>
            <c:ext xmlns:c16="http://schemas.microsoft.com/office/drawing/2014/chart" uri="{C3380CC4-5D6E-409C-BE32-E72D297353CC}">
              <c16:uniqueId val="{00000003-7757-4829-8ED5-BB2A7F5DEDD1}"/>
            </c:ext>
          </c:extLst>
        </c:ser>
        <c:ser>
          <c:idx val="1"/>
          <c:order val="1"/>
          <c:tx>
            <c:strRef>
              <c:f>Sheet1!$A$3</c:f>
              <c:strCache>
                <c:ptCount val="1"/>
                <c:pt idx="0">
                  <c:v>No</c:v>
                </c:pt>
              </c:strCache>
            </c:strRef>
          </c:tx>
          <c:spPr>
            <a:solidFill>
              <a:srgbClr val="92D050"/>
            </a:solidFill>
            <a:ln w="19050">
              <a:noFill/>
            </a:ln>
            <a:effectLst/>
          </c:spPr>
          <c:invertIfNegative val="0"/>
          <c:dLbls>
            <c:dLbl>
              <c:idx val="6"/>
              <c:spPr>
                <a:noFill/>
                <a:ln>
                  <a:noFill/>
                </a:ln>
                <a:effectLst/>
              </c:spPr>
              <c:txPr>
                <a:bodyPr rot="0" spcFirstLastPara="1" vertOverflow="ellipsis" vert="horz" wrap="square" anchor="ctr" anchorCtr="1"/>
                <a:lstStyle/>
                <a:p>
                  <a:pPr algn="ctr">
                    <a:defRPr sz="1600" b="1" i="0" u="none" strike="noStrike" kern="1200" baseline="0">
                      <a:solidFill>
                        <a:schemeClr val="bg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4-8396-4559-B0E7-D90D58200ABD}"/>
                </c:ext>
              </c:extLst>
            </c:dLbl>
            <c:spPr>
              <a:noFill/>
              <a:ln>
                <a:noFill/>
              </a:ln>
              <a:effectLst/>
            </c:spPr>
            <c:txPr>
              <a:bodyPr rot="0" spcFirstLastPara="1" vertOverflow="ellipsis" vert="horz" wrap="square" anchor="ctr" anchorCtr="1"/>
              <a:lstStyle/>
              <a:p>
                <a:pPr algn="ctr">
                  <a:defRPr sz="1400" b="1" i="0" u="none" strike="noStrike" kern="1200" baseline="0">
                    <a:solidFill>
                      <a:schemeClr val="bg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Sheet1!$B$1:$H$1</c:f>
              <c:strCache>
                <c:ptCount val="7"/>
                <c:pt idx="0">
                  <c:v>Apr-19</c:v>
                </c:pt>
                <c:pt idx="1">
                  <c:v>Apr-21</c:v>
                </c:pt>
                <c:pt idx="2">
                  <c:v>Apr-22</c:v>
                </c:pt>
                <c:pt idx="3">
                  <c:v>May-23</c:v>
                </c:pt>
                <c:pt idx="4">
                  <c:v>May-24</c:v>
                </c:pt>
                <c:pt idx="5">
                  <c:v>May-25</c:v>
                </c:pt>
                <c:pt idx="6">
                  <c:v>Apr-26</c:v>
                </c:pt>
              </c:strCache>
            </c:strRef>
          </c:cat>
          <c:val>
            <c:numRef>
              <c:f>Sheet1!$B$3:$H$3</c:f>
              <c:numCache>
                <c:formatCode>0</c:formatCode>
                <c:ptCount val="7"/>
                <c:pt idx="0">
                  <c:v>28.86991535904</c:v>
                </c:pt>
                <c:pt idx="1">
                  <c:v>18.844589453259999</c:v>
                </c:pt>
                <c:pt idx="2">
                  <c:v>20.045318429329999</c:v>
                </c:pt>
                <c:pt idx="3">
                  <c:v>24.368460020120001</c:v>
                </c:pt>
                <c:pt idx="4">
                  <c:v>19.622321875539999</c:v>
                </c:pt>
                <c:pt idx="5">
                  <c:v>18.23259667808</c:v>
                </c:pt>
                <c:pt idx="6">
                  <c:v>17.42940941718</c:v>
                </c:pt>
              </c:numCache>
            </c:numRef>
          </c:val>
          <c:extLst>
            <c:ext xmlns:c16="http://schemas.microsoft.com/office/drawing/2014/chart" uri="{C3380CC4-5D6E-409C-BE32-E72D297353CC}">
              <c16:uniqueId val="{00000004-7757-4829-8ED5-BB2A7F5DEDD1}"/>
            </c:ext>
          </c:extLst>
        </c:ser>
        <c:ser>
          <c:idx val="2"/>
          <c:order val="2"/>
          <c:tx>
            <c:strRef>
              <c:f>Sheet1!$A$4</c:f>
              <c:strCache>
                <c:ptCount val="1"/>
                <c:pt idx="0">
                  <c:v>Unsure</c:v>
                </c:pt>
              </c:strCache>
            </c:strRef>
          </c:tx>
          <c:spPr>
            <a:solidFill>
              <a:schemeClr val="bg1">
                <a:lumMod val="75000"/>
              </a:schemeClr>
            </a:solidFill>
            <a:ln w="19050">
              <a:noFill/>
            </a:ln>
            <a:effectLst/>
          </c:spPr>
          <c:invertIfNegative val="0"/>
          <c:dLbls>
            <c:dLbl>
              <c:idx val="6"/>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5-8396-4559-B0E7-D90D58200ABD}"/>
                </c:ext>
              </c:extLst>
            </c:dLbl>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Sheet1!$B$1:$H$1</c:f>
              <c:strCache>
                <c:ptCount val="7"/>
                <c:pt idx="0">
                  <c:v>Apr-19</c:v>
                </c:pt>
                <c:pt idx="1">
                  <c:v>Apr-21</c:v>
                </c:pt>
                <c:pt idx="2">
                  <c:v>Apr-22</c:v>
                </c:pt>
                <c:pt idx="3">
                  <c:v>May-23</c:v>
                </c:pt>
                <c:pt idx="4">
                  <c:v>May-24</c:v>
                </c:pt>
                <c:pt idx="5">
                  <c:v>May-25</c:v>
                </c:pt>
                <c:pt idx="6">
                  <c:v>Apr-26</c:v>
                </c:pt>
              </c:strCache>
            </c:strRef>
          </c:cat>
          <c:val>
            <c:numRef>
              <c:f>Sheet1!$B$4:$H$4</c:f>
              <c:numCache>
                <c:formatCode>0</c:formatCode>
                <c:ptCount val="7"/>
                <c:pt idx="0">
                  <c:v>27.1666385752</c:v>
                </c:pt>
                <c:pt idx="1">
                  <c:v>30.510029411080001</c:v>
                </c:pt>
                <c:pt idx="2">
                  <c:v>31.4262313694</c:v>
                </c:pt>
                <c:pt idx="3">
                  <c:v>26.340887205280001</c:v>
                </c:pt>
                <c:pt idx="4">
                  <c:v>26.427734333629999</c:v>
                </c:pt>
                <c:pt idx="5">
                  <c:v>24.76783012724</c:v>
                </c:pt>
                <c:pt idx="6">
                  <c:v>30.317094381090001</c:v>
                </c:pt>
              </c:numCache>
            </c:numRef>
          </c:val>
          <c:extLst>
            <c:ext xmlns:c16="http://schemas.microsoft.com/office/drawing/2014/chart" uri="{C3380CC4-5D6E-409C-BE32-E72D297353CC}">
              <c16:uniqueId val="{00000005-7757-4829-8ED5-BB2A7F5DEDD1}"/>
            </c:ext>
          </c:extLst>
        </c:ser>
        <c:dLbls>
          <c:showLegendKey val="0"/>
          <c:showVal val="0"/>
          <c:showCatName val="0"/>
          <c:showSerName val="0"/>
          <c:showPercent val="0"/>
          <c:showBubbleSize val="0"/>
        </c:dLbls>
        <c:gapWidth val="100"/>
        <c:overlap val="100"/>
        <c:axId val="327872431"/>
        <c:axId val="327870351"/>
      </c:barChart>
      <c:catAx>
        <c:axId val="327872431"/>
        <c:scaling>
          <c:orientation val="minMax"/>
        </c:scaling>
        <c:delete val="0"/>
        <c:axPos val="b"/>
        <c:numFmt formatCode="General" sourceLinked="1"/>
        <c:majorTickMark val="none"/>
        <c:minorTickMark val="none"/>
        <c:tickLblPos val="nextTo"/>
        <c:spPr>
          <a:noFill/>
          <a:ln w="25400" cap="sq"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crossAx val="327870351"/>
        <c:crosses val="autoZero"/>
        <c:auto val="1"/>
        <c:lblAlgn val="ctr"/>
        <c:lblOffset val="100"/>
        <c:noMultiLvlLbl val="0"/>
      </c:catAx>
      <c:valAx>
        <c:axId val="327870351"/>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w="25400">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crossAx val="327872431"/>
        <c:crosses val="autoZero"/>
        <c:crossBetween val="between"/>
        <c:majorUnit val="25"/>
      </c:valAx>
      <c:spPr>
        <a:noFill/>
        <a:ln>
          <a:noFill/>
        </a:ln>
        <a:effectLst/>
      </c:spPr>
    </c:plotArea>
    <c:legend>
      <c:legendPos val="r"/>
      <c:layout>
        <c:manualLayout>
          <c:xMode val="edge"/>
          <c:yMode val="edge"/>
          <c:x val="0.76110261800007262"/>
          <c:y val="0.29752328840154751"/>
          <c:w val="0.15116191092498565"/>
          <c:h val="0.24483440559642083"/>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8159108682843219"/>
          <c:y val="4.1470311027332708E-2"/>
          <c:w val="0.31589754772834427"/>
          <c:h val="0.91705937794533454"/>
        </c:manualLayout>
      </c:layout>
      <c:barChart>
        <c:barDir val="bar"/>
        <c:grouping val="clustered"/>
        <c:varyColors val="0"/>
        <c:ser>
          <c:idx val="0"/>
          <c:order val="0"/>
          <c:tx>
            <c:strRef>
              <c:f>Sheet1!$B$1</c:f>
              <c:strCache>
                <c:ptCount val="1"/>
                <c:pt idx="0">
                  <c:v>Apr-26</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Treated differently from other staff</c:v>
                </c:pt>
                <c:pt idx="1">
                  <c:v>Bullying/harassment by other staff or management</c:v>
                </c:pt>
                <c:pt idx="2">
                  <c:v>Lost my job</c:v>
                </c:pt>
                <c:pt idx="3">
                  <c:v>Demoted/change in status</c:v>
                </c:pt>
                <c:pt idx="4">
                  <c:v>Other</c:v>
                </c:pt>
              </c:strCache>
            </c:strRef>
          </c:cat>
          <c:val>
            <c:numRef>
              <c:f>Sheet1!$B$2:$B$6</c:f>
              <c:numCache>
                <c:formatCode>0</c:formatCode>
                <c:ptCount val="5"/>
                <c:pt idx="0">
                  <c:v>55.207766554700001</c:v>
                </c:pt>
                <c:pt idx="1">
                  <c:v>39.534381930830001</c:v>
                </c:pt>
                <c:pt idx="2">
                  <c:v>29.311402253130002</c:v>
                </c:pt>
                <c:pt idx="3">
                  <c:v>21.32319921881</c:v>
                </c:pt>
                <c:pt idx="4">
                  <c:v>4.0009268091920003</c:v>
                </c:pt>
              </c:numCache>
            </c:numRef>
          </c:val>
          <c:extLst>
            <c:ext xmlns:c16="http://schemas.microsoft.com/office/drawing/2014/chart" uri="{C3380CC4-5D6E-409C-BE32-E72D297353CC}">
              <c16:uniqueId val="{00000001-AB1A-4C32-90DD-3A2A2AD10CEB}"/>
            </c:ext>
          </c:extLst>
        </c:ser>
        <c:dLbls>
          <c:showLegendKey val="0"/>
          <c:showVal val="0"/>
          <c:showCatName val="0"/>
          <c:showSerName val="0"/>
          <c:showPercent val="0"/>
          <c:showBubbleSize val="0"/>
        </c:dLbls>
        <c:gapWidth val="70"/>
        <c:axId val="963691192"/>
        <c:axId val="963697096"/>
      </c:barChart>
      <c:catAx>
        <c:axId val="963691192"/>
        <c:scaling>
          <c:orientation val="maxMin"/>
        </c:scaling>
        <c:delete val="0"/>
        <c:axPos val="l"/>
        <c:numFmt formatCode="General" sourceLinked="1"/>
        <c:majorTickMark val="none"/>
        <c:minorTickMark val="none"/>
        <c:tickLblPos val="nextTo"/>
        <c:spPr>
          <a:noFill/>
          <a:ln w="31750" cap="flat" cmpd="sng" algn="ctr">
            <a:solidFill>
              <a:schemeClr val="tx1"/>
            </a:solidFill>
            <a:round/>
          </a:ln>
          <a:effectLst/>
        </c:spPr>
        <c:txPr>
          <a:bodyPr rot="-60000000" spcFirstLastPara="1" vertOverflow="ellipsis" vert="horz" wrap="square" anchor="ctr" anchorCtr="1"/>
          <a:lstStyle/>
          <a:p>
            <a:pPr algn="r">
              <a:defRPr sz="1000" b="0" i="0" u="none" strike="noStrike" kern="1200" baseline="0">
                <a:solidFill>
                  <a:schemeClr val="tx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crossAx val="963697096"/>
        <c:crosses val="autoZero"/>
        <c:auto val="1"/>
        <c:lblAlgn val="ctr"/>
        <c:lblOffset val="100"/>
        <c:noMultiLvlLbl val="0"/>
      </c:catAx>
      <c:valAx>
        <c:axId val="963697096"/>
        <c:scaling>
          <c:orientation val="minMax"/>
        </c:scaling>
        <c:delete val="1"/>
        <c:axPos val="t"/>
        <c:numFmt formatCode="0" sourceLinked="1"/>
        <c:majorTickMark val="none"/>
        <c:minorTickMark val="none"/>
        <c:tickLblPos val="nextTo"/>
        <c:crossAx val="96369119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654169687896726E-2"/>
          <c:y val="6.5759123038163725E-2"/>
          <c:w val="0.93234583031210327"/>
          <c:h val="0.49973960467495526"/>
        </c:manualLayout>
      </c:layout>
      <c:barChart>
        <c:barDir val="col"/>
        <c:grouping val="clustered"/>
        <c:varyColors val="0"/>
        <c:ser>
          <c:idx val="0"/>
          <c:order val="0"/>
          <c:tx>
            <c:strRef>
              <c:f>Sheet1!$B$1</c:f>
              <c:strCache>
                <c:ptCount val="1"/>
                <c:pt idx="0">
                  <c:v>Apr-19</c:v>
                </c:pt>
              </c:strCache>
            </c:strRef>
          </c:tx>
          <c:spPr>
            <a:solidFill>
              <a:schemeClr val="accent5">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Approach in house first</c:v>
                </c:pt>
                <c:pt idx="1">
                  <c:v>Company policy/procedure/confidentialty</c:v>
                </c:pt>
                <c:pt idx="2">
                  <c:v>Not other people's issue/business</c:v>
                </c:pt>
                <c:pt idx="3">
                  <c:v>Organisation/employer will sort it</c:v>
                </c:pt>
                <c:pt idx="4">
                  <c:v>Afraid/fear of termination</c:v>
                </c:pt>
                <c:pt idx="5">
                  <c:v>Report it outside if not resolved at work</c:v>
                </c:pt>
                <c:pt idx="6">
                  <c:v>Privacy</c:v>
                </c:pt>
                <c:pt idx="7">
                  <c:v>Depends on the situation</c:v>
                </c:pt>
                <c:pt idx="8">
                  <c:v>Don't want to get people in trouble</c:v>
                </c:pt>
                <c:pt idx="9">
                  <c:v>Report outside if serious</c:v>
                </c:pt>
                <c:pt idx="10">
                  <c:v>Lack of trust</c:v>
                </c:pt>
                <c:pt idx="11">
                  <c:v>Don't know who to report to</c:v>
                </c:pt>
                <c:pt idx="12">
                  <c:v>Self-employed/boss</c:v>
                </c:pt>
                <c:pt idx="13">
                  <c:v>Unsure</c:v>
                </c:pt>
              </c:strCache>
            </c:strRef>
          </c:cat>
          <c:val>
            <c:numRef>
              <c:f>Sheet1!$B$2:$B$15</c:f>
              <c:numCache>
                <c:formatCode>0</c:formatCode>
                <c:ptCount val="14"/>
                <c:pt idx="0">
                  <c:v>39.416765013000003</c:v>
                </c:pt>
                <c:pt idx="1">
                  <c:v>9.4012257044199998</c:v>
                </c:pt>
                <c:pt idx="2">
                  <c:v>12.252649270719999</c:v>
                </c:pt>
                <c:pt idx="3">
                  <c:v>11.69214593449</c:v>
                </c:pt>
                <c:pt idx="4">
                  <c:v>5.5739316088509998</c:v>
                </c:pt>
                <c:pt idx="5">
                  <c:v>5.9179832173819999</c:v>
                </c:pt>
                <c:pt idx="6">
                  <c:v>2.7585228750059998</c:v>
                </c:pt>
                <c:pt idx="7">
                  <c:v>1.742234358593</c:v>
                </c:pt>
                <c:pt idx="8">
                  <c:v>4.8179979904949999</c:v>
                </c:pt>
                <c:pt idx="9">
                  <c:v>2.1013253439150001</c:v>
                </c:pt>
                <c:pt idx="12">
                  <c:v>1.399755784848</c:v>
                </c:pt>
                <c:pt idx="13">
                  <c:v>11.29026067235</c:v>
                </c:pt>
              </c:numCache>
            </c:numRef>
          </c:val>
          <c:extLst>
            <c:ext xmlns:c16="http://schemas.microsoft.com/office/drawing/2014/chart" uri="{C3380CC4-5D6E-409C-BE32-E72D297353CC}">
              <c16:uniqueId val="{00000000-2F89-48F1-A940-A0E79D343CF4}"/>
            </c:ext>
          </c:extLst>
        </c:ser>
        <c:ser>
          <c:idx val="1"/>
          <c:order val="1"/>
          <c:tx>
            <c:strRef>
              <c:f>Sheet1!$C$1</c:f>
              <c:strCache>
                <c:ptCount val="1"/>
                <c:pt idx="0">
                  <c:v>Apr-21</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Approach in house first</c:v>
                </c:pt>
                <c:pt idx="1">
                  <c:v>Company policy/procedure/confidentialty</c:v>
                </c:pt>
                <c:pt idx="2">
                  <c:v>Not other people's issue/business</c:v>
                </c:pt>
                <c:pt idx="3">
                  <c:v>Organisation/employer will sort it</c:v>
                </c:pt>
                <c:pt idx="4">
                  <c:v>Afraid/fear of termination</c:v>
                </c:pt>
                <c:pt idx="5">
                  <c:v>Report it outside if not resolved at work</c:v>
                </c:pt>
                <c:pt idx="6">
                  <c:v>Privacy</c:v>
                </c:pt>
                <c:pt idx="7">
                  <c:v>Depends on the situation</c:v>
                </c:pt>
                <c:pt idx="8">
                  <c:v>Don't want to get people in trouble</c:v>
                </c:pt>
                <c:pt idx="9">
                  <c:v>Report outside if serious</c:v>
                </c:pt>
                <c:pt idx="10">
                  <c:v>Lack of trust</c:v>
                </c:pt>
                <c:pt idx="11">
                  <c:v>Don't know who to report to</c:v>
                </c:pt>
                <c:pt idx="12">
                  <c:v>Self-employed/boss</c:v>
                </c:pt>
                <c:pt idx="13">
                  <c:v>Unsure</c:v>
                </c:pt>
              </c:strCache>
            </c:strRef>
          </c:cat>
          <c:val>
            <c:numRef>
              <c:f>Sheet1!$C$2:$C$15</c:f>
              <c:numCache>
                <c:formatCode>0</c:formatCode>
                <c:ptCount val="14"/>
                <c:pt idx="0">
                  <c:v>23.122839137690001</c:v>
                </c:pt>
                <c:pt idx="1">
                  <c:v>6.0198959640660004</c:v>
                </c:pt>
                <c:pt idx="2">
                  <c:v>5.1445064106540004</c:v>
                </c:pt>
                <c:pt idx="3">
                  <c:v>23.651437800419998</c:v>
                </c:pt>
                <c:pt idx="4">
                  <c:v>13.755206502509999</c:v>
                </c:pt>
                <c:pt idx="5">
                  <c:v>2.8896797857480001</c:v>
                </c:pt>
                <c:pt idx="6">
                  <c:v>2.2476103006639998</c:v>
                </c:pt>
                <c:pt idx="7">
                  <c:v>0.63678373434869995</c:v>
                </c:pt>
                <c:pt idx="8">
                  <c:v>5.7496029989429998</c:v>
                </c:pt>
                <c:pt idx="9">
                  <c:v>2.6729481756969999</c:v>
                </c:pt>
                <c:pt idx="11">
                  <c:v>2.2750115741079999</c:v>
                </c:pt>
                <c:pt idx="12">
                  <c:v>0</c:v>
                </c:pt>
                <c:pt idx="13">
                  <c:v>10.14396446452</c:v>
                </c:pt>
              </c:numCache>
            </c:numRef>
          </c:val>
          <c:extLst>
            <c:ext xmlns:c16="http://schemas.microsoft.com/office/drawing/2014/chart" uri="{C3380CC4-5D6E-409C-BE32-E72D297353CC}">
              <c16:uniqueId val="{00000001-2F89-48F1-A940-A0E79D343CF4}"/>
            </c:ext>
          </c:extLst>
        </c:ser>
        <c:ser>
          <c:idx val="2"/>
          <c:order val="2"/>
          <c:tx>
            <c:strRef>
              <c:f>Sheet1!$D$1</c:f>
              <c:strCache>
                <c:ptCount val="1"/>
                <c:pt idx="0">
                  <c:v>Apr-22</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Approach in house first</c:v>
                </c:pt>
                <c:pt idx="1">
                  <c:v>Company policy/procedure/confidentialty</c:v>
                </c:pt>
                <c:pt idx="2">
                  <c:v>Not other people's issue/business</c:v>
                </c:pt>
                <c:pt idx="3">
                  <c:v>Organisation/employer will sort it</c:v>
                </c:pt>
                <c:pt idx="4">
                  <c:v>Afraid/fear of termination</c:v>
                </c:pt>
                <c:pt idx="5">
                  <c:v>Report it outside if not resolved at work</c:v>
                </c:pt>
                <c:pt idx="6">
                  <c:v>Privacy</c:v>
                </c:pt>
                <c:pt idx="7">
                  <c:v>Depends on the situation</c:v>
                </c:pt>
                <c:pt idx="8">
                  <c:v>Don't want to get people in trouble</c:v>
                </c:pt>
                <c:pt idx="9">
                  <c:v>Report outside if serious</c:v>
                </c:pt>
                <c:pt idx="10">
                  <c:v>Lack of trust</c:v>
                </c:pt>
                <c:pt idx="11">
                  <c:v>Don't know who to report to</c:v>
                </c:pt>
                <c:pt idx="12">
                  <c:v>Self-employed/boss</c:v>
                </c:pt>
                <c:pt idx="13">
                  <c:v>Unsure</c:v>
                </c:pt>
              </c:strCache>
            </c:strRef>
          </c:cat>
          <c:val>
            <c:numRef>
              <c:f>Sheet1!$D$2:$D$15</c:f>
              <c:numCache>
                <c:formatCode>General</c:formatCode>
                <c:ptCount val="14"/>
                <c:pt idx="0">
                  <c:v>24</c:v>
                </c:pt>
                <c:pt idx="1">
                  <c:v>9</c:v>
                </c:pt>
                <c:pt idx="2">
                  <c:v>11</c:v>
                </c:pt>
                <c:pt idx="3">
                  <c:v>23</c:v>
                </c:pt>
                <c:pt idx="4">
                  <c:v>10</c:v>
                </c:pt>
                <c:pt idx="5">
                  <c:v>1</c:v>
                </c:pt>
                <c:pt idx="6">
                  <c:v>2</c:v>
                </c:pt>
                <c:pt idx="7">
                  <c:v>1</c:v>
                </c:pt>
                <c:pt idx="8">
                  <c:v>3</c:v>
                </c:pt>
                <c:pt idx="9">
                  <c:v>1</c:v>
                </c:pt>
                <c:pt idx="10">
                  <c:v>2</c:v>
                </c:pt>
                <c:pt idx="11">
                  <c:v>4</c:v>
                </c:pt>
                <c:pt idx="12">
                  <c:v>1</c:v>
                </c:pt>
                <c:pt idx="13">
                  <c:v>9</c:v>
                </c:pt>
              </c:numCache>
            </c:numRef>
          </c:val>
          <c:extLst>
            <c:ext xmlns:c16="http://schemas.microsoft.com/office/drawing/2014/chart" uri="{C3380CC4-5D6E-409C-BE32-E72D297353CC}">
              <c16:uniqueId val="{00000003-2F89-48F1-A940-A0E79D343CF4}"/>
            </c:ext>
          </c:extLst>
        </c:ser>
        <c:ser>
          <c:idx val="3"/>
          <c:order val="3"/>
          <c:tx>
            <c:strRef>
              <c:f>Sheet1!$E$1</c:f>
              <c:strCache>
                <c:ptCount val="1"/>
                <c:pt idx="0">
                  <c:v>May-23</c:v>
                </c:pt>
              </c:strCache>
            </c:strRef>
          </c:tx>
          <c:spPr>
            <a:solidFill>
              <a:srgbClr val="00823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Approach in house first</c:v>
                </c:pt>
                <c:pt idx="1">
                  <c:v>Company policy/procedure/confidentialty</c:v>
                </c:pt>
                <c:pt idx="2">
                  <c:v>Not other people's issue/business</c:v>
                </c:pt>
                <c:pt idx="3">
                  <c:v>Organisation/employer will sort it</c:v>
                </c:pt>
                <c:pt idx="4">
                  <c:v>Afraid/fear of termination</c:v>
                </c:pt>
                <c:pt idx="5">
                  <c:v>Report it outside if not resolved at work</c:v>
                </c:pt>
                <c:pt idx="6">
                  <c:v>Privacy</c:v>
                </c:pt>
                <c:pt idx="7">
                  <c:v>Depends on the situation</c:v>
                </c:pt>
                <c:pt idx="8">
                  <c:v>Don't want to get people in trouble</c:v>
                </c:pt>
                <c:pt idx="9">
                  <c:v>Report outside if serious</c:v>
                </c:pt>
                <c:pt idx="10">
                  <c:v>Lack of trust</c:v>
                </c:pt>
                <c:pt idx="11">
                  <c:v>Don't know who to report to</c:v>
                </c:pt>
                <c:pt idx="12">
                  <c:v>Self-employed/boss</c:v>
                </c:pt>
                <c:pt idx="13">
                  <c:v>Unsure</c:v>
                </c:pt>
              </c:strCache>
            </c:strRef>
          </c:cat>
          <c:val>
            <c:numRef>
              <c:f>Sheet1!$E$2:$E$15</c:f>
              <c:numCache>
                <c:formatCode>0</c:formatCode>
                <c:ptCount val="14"/>
                <c:pt idx="0">
                  <c:v>23.155377934259999</c:v>
                </c:pt>
                <c:pt idx="1">
                  <c:v>17.150719514430001</c:v>
                </c:pt>
                <c:pt idx="2">
                  <c:v>11.98513275855</c:v>
                </c:pt>
                <c:pt idx="3">
                  <c:v>27.173130999280001</c:v>
                </c:pt>
                <c:pt idx="4">
                  <c:v>1.912174678205</c:v>
                </c:pt>
                <c:pt idx="5">
                  <c:v>6.6932990920839996</c:v>
                </c:pt>
                <c:pt idx="6">
                  <c:v>5.6352480995249996</c:v>
                </c:pt>
                <c:pt idx="7">
                  <c:v>0.52395473654330005</c:v>
                </c:pt>
                <c:pt idx="8">
                  <c:v>2.6171486253160001</c:v>
                </c:pt>
                <c:pt idx="9">
                  <c:v>1.5934317826990001</c:v>
                </c:pt>
                <c:pt idx="10">
                  <c:v>2.5407986737689998</c:v>
                </c:pt>
                <c:pt idx="11">
                  <c:v>2.4761340887990002</c:v>
                </c:pt>
                <c:pt idx="12">
                  <c:v>0</c:v>
                </c:pt>
                <c:pt idx="13">
                  <c:v>10</c:v>
                </c:pt>
              </c:numCache>
            </c:numRef>
          </c:val>
          <c:extLst>
            <c:ext xmlns:c16="http://schemas.microsoft.com/office/drawing/2014/chart" uri="{C3380CC4-5D6E-409C-BE32-E72D297353CC}">
              <c16:uniqueId val="{00000000-A3F5-4019-9CDB-ADEA9F6038C1}"/>
            </c:ext>
          </c:extLst>
        </c:ser>
        <c:ser>
          <c:idx val="4"/>
          <c:order val="4"/>
          <c:tx>
            <c:strRef>
              <c:f>Sheet1!$F$1</c:f>
              <c:strCache>
                <c:ptCount val="1"/>
                <c:pt idx="0">
                  <c:v>May-24</c:v>
                </c:pt>
              </c:strCache>
            </c:strRef>
          </c:tx>
          <c:spPr>
            <a:solidFill>
              <a:schemeClr val="accent5">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Approach in house first</c:v>
                </c:pt>
                <c:pt idx="1">
                  <c:v>Company policy/procedure/confidentialty</c:v>
                </c:pt>
                <c:pt idx="2">
                  <c:v>Not other people's issue/business</c:v>
                </c:pt>
                <c:pt idx="3">
                  <c:v>Organisation/employer will sort it</c:v>
                </c:pt>
                <c:pt idx="4">
                  <c:v>Afraid/fear of termination</c:v>
                </c:pt>
                <c:pt idx="5">
                  <c:v>Report it outside if not resolved at work</c:v>
                </c:pt>
                <c:pt idx="6">
                  <c:v>Privacy</c:v>
                </c:pt>
                <c:pt idx="7">
                  <c:v>Depends on the situation</c:v>
                </c:pt>
                <c:pt idx="8">
                  <c:v>Don't want to get people in trouble</c:v>
                </c:pt>
                <c:pt idx="9">
                  <c:v>Report outside if serious</c:v>
                </c:pt>
                <c:pt idx="10">
                  <c:v>Lack of trust</c:v>
                </c:pt>
                <c:pt idx="11">
                  <c:v>Don't know who to report to</c:v>
                </c:pt>
                <c:pt idx="12">
                  <c:v>Self-employed/boss</c:v>
                </c:pt>
                <c:pt idx="13">
                  <c:v>Unsure</c:v>
                </c:pt>
              </c:strCache>
            </c:strRef>
          </c:cat>
          <c:val>
            <c:numRef>
              <c:f>Sheet1!$F$2:$F$15</c:f>
              <c:numCache>
                <c:formatCode>0</c:formatCode>
                <c:ptCount val="14"/>
                <c:pt idx="0">
                  <c:v>24.162621177670001</c:v>
                </c:pt>
                <c:pt idx="1">
                  <c:v>6.3823123334840002</c:v>
                </c:pt>
                <c:pt idx="2">
                  <c:v>9.3009657263829997</c:v>
                </c:pt>
                <c:pt idx="3">
                  <c:v>25.27907316996</c:v>
                </c:pt>
                <c:pt idx="4">
                  <c:v>5.3768526542080002</c:v>
                </c:pt>
                <c:pt idx="5">
                  <c:v>4.6362630750119997</c:v>
                </c:pt>
                <c:pt idx="6">
                  <c:v>2.044115705287</c:v>
                </c:pt>
                <c:pt idx="7">
                  <c:v>3.9676924173130002</c:v>
                </c:pt>
                <c:pt idx="8">
                  <c:v>2.5084955366370001</c:v>
                </c:pt>
                <c:pt idx="9">
                  <c:v>4.6362630750119997</c:v>
                </c:pt>
                <c:pt idx="10">
                  <c:v>1.489546464379</c:v>
                </c:pt>
                <c:pt idx="11">
                  <c:v>3.8538356307320001</c:v>
                </c:pt>
                <c:pt idx="13">
                  <c:v>4.497699554355</c:v>
                </c:pt>
              </c:numCache>
            </c:numRef>
          </c:val>
          <c:extLst>
            <c:ext xmlns:c16="http://schemas.microsoft.com/office/drawing/2014/chart" uri="{C3380CC4-5D6E-409C-BE32-E72D297353CC}">
              <c16:uniqueId val="{00000000-43E4-4FB0-A2B1-294E42E5C041}"/>
            </c:ext>
          </c:extLst>
        </c:ser>
        <c:ser>
          <c:idx val="5"/>
          <c:order val="5"/>
          <c:tx>
            <c:strRef>
              <c:f>Sheet1!$G$1</c:f>
              <c:strCache>
                <c:ptCount val="1"/>
                <c:pt idx="0">
                  <c:v>May-25</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50" b="0" i="0" u="none" strike="noStrike" kern="1200" baseline="0">
                    <a:solidFill>
                      <a:schemeClr val="tx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Approach in house first</c:v>
                </c:pt>
                <c:pt idx="1">
                  <c:v>Company policy/procedure/confidentialty</c:v>
                </c:pt>
                <c:pt idx="2">
                  <c:v>Not other people's issue/business</c:v>
                </c:pt>
                <c:pt idx="3">
                  <c:v>Organisation/employer will sort it</c:v>
                </c:pt>
                <c:pt idx="4">
                  <c:v>Afraid/fear of termination</c:v>
                </c:pt>
                <c:pt idx="5">
                  <c:v>Report it outside if not resolved at work</c:v>
                </c:pt>
                <c:pt idx="6">
                  <c:v>Privacy</c:v>
                </c:pt>
                <c:pt idx="7">
                  <c:v>Depends on the situation</c:v>
                </c:pt>
                <c:pt idx="8">
                  <c:v>Don't want to get people in trouble</c:v>
                </c:pt>
                <c:pt idx="9">
                  <c:v>Report outside if serious</c:v>
                </c:pt>
                <c:pt idx="10">
                  <c:v>Lack of trust</c:v>
                </c:pt>
                <c:pt idx="11">
                  <c:v>Don't know who to report to</c:v>
                </c:pt>
                <c:pt idx="12">
                  <c:v>Self-employed/boss</c:v>
                </c:pt>
                <c:pt idx="13">
                  <c:v>Unsure</c:v>
                </c:pt>
              </c:strCache>
            </c:strRef>
          </c:cat>
          <c:val>
            <c:numRef>
              <c:f>Sheet1!$G$2:$G$15</c:f>
              <c:numCache>
                <c:formatCode>0</c:formatCode>
                <c:ptCount val="14"/>
                <c:pt idx="0">
                  <c:v>29.444474632470001</c:v>
                </c:pt>
                <c:pt idx="1">
                  <c:v>10.6423094402</c:v>
                </c:pt>
                <c:pt idx="2">
                  <c:v>8.9181397896159993</c:v>
                </c:pt>
                <c:pt idx="3">
                  <c:v>17.968472967290001</c:v>
                </c:pt>
                <c:pt idx="4">
                  <c:v>7.0124127308849999</c:v>
                </c:pt>
                <c:pt idx="5">
                  <c:v>7.4123452183109997</c:v>
                </c:pt>
                <c:pt idx="6">
                  <c:v>10.10201177249</c:v>
                </c:pt>
                <c:pt idx="7">
                  <c:v>6.7281268913350001</c:v>
                </c:pt>
                <c:pt idx="8">
                  <c:v>4.4390241761090001</c:v>
                </c:pt>
                <c:pt idx="9">
                  <c:v>2.4768578684690001</c:v>
                </c:pt>
                <c:pt idx="10">
                  <c:v>2.9545390988590001</c:v>
                </c:pt>
                <c:pt idx="11">
                  <c:v>3.3715585235319998</c:v>
                </c:pt>
                <c:pt idx="13">
                  <c:v>7.8119964481239998</c:v>
                </c:pt>
              </c:numCache>
            </c:numRef>
          </c:val>
          <c:extLst>
            <c:ext xmlns:c16="http://schemas.microsoft.com/office/drawing/2014/chart" uri="{C3380CC4-5D6E-409C-BE32-E72D297353CC}">
              <c16:uniqueId val="{00000000-FF39-45DF-A2ED-0B39183F5692}"/>
            </c:ext>
          </c:extLst>
        </c:ser>
        <c:ser>
          <c:idx val="6"/>
          <c:order val="6"/>
          <c:tx>
            <c:strRef>
              <c:f>Sheet1!$H$1</c:f>
              <c:strCache>
                <c:ptCount val="1"/>
                <c:pt idx="0">
                  <c:v>Apr-26</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Approach in house first</c:v>
                </c:pt>
                <c:pt idx="1">
                  <c:v>Company policy/procedure/confidentialty</c:v>
                </c:pt>
                <c:pt idx="2">
                  <c:v>Not other people's issue/business</c:v>
                </c:pt>
                <c:pt idx="3">
                  <c:v>Organisation/employer will sort it</c:v>
                </c:pt>
                <c:pt idx="4">
                  <c:v>Afraid/fear of termination</c:v>
                </c:pt>
                <c:pt idx="5">
                  <c:v>Report it outside if not resolved at work</c:v>
                </c:pt>
                <c:pt idx="6">
                  <c:v>Privacy</c:v>
                </c:pt>
                <c:pt idx="7">
                  <c:v>Depends on the situation</c:v>
                </c:pt>
                <c:pt idx="8">
                  <c:v>Don't want to get people in trouble</c:v>
                </c:pt>
                <c:pt idx="9">
                  <c:v>Report outside if serious</c:v>
                </c:pt>
                <c:pt idx="10">
                  <c:v>Lack of trust</c:v>
                </c:pt>
                <c:pt idx="11">
                  <c:v>Don't know who to report to</c:v>
                </c:pt>
                <c:pt idx="12">
                  <c:v>Self-employed/boss</c:v>
                </c:pt>
                <c:pt idx="13">
                  <c:v>Unsure</c:v>
                </c:pt>
              </c:strCache>
            </c:strRef>
          </c:cat>
          <c:val>
            <c:numRef>
              <c:f>Sheet1!$H$2:$H$15</c:f>
              <c:numCache>
                <c:formatCode>0</c:formatCode>
                <c:ptCount val="14"/>
                <c:pt idx="0">
                  <c:v>31.874695578640001</c:v>
                </c:pt>
                <c:pt idx="1">
                  <c:v>12.51002251385</c:v>
                </c:pt>
                <c:pt idx="2">
                  <c:v>11.427950881939999</c:v>
                </c:pt>
                <c:pt idx="3">
                  <c:v>11.23177863526</c:v>
                </c:pt>
                <c:pt idx="4">
                  <c:v>8.6622029935799993</c:v>
                </c:pt>
                <c:pt idx="5">
                  <c:v>8.1658169941840004</c:v>
                </c:pt>
                <c:pt idx="6">
                  <c:v>7.945255169138</c:v>
                </c:pt>
                <c:pt idx="7">
                  <c:v>6.6202489570539997</c:v>
                </c:pt>
                <c:pt idx="8">
                  <c:v>6.4124319144450004</c:v>
                </c:pt>
                <c:pt idx="9">
                  <c:v>5.0360922305690003</c:v>
                </c:pt>
                <c:pt idx="10">
                  <c:v>3.9308230304010001</c:v>
                </c:pt>
                <c:pt idx="11">
                  <c:v>3.152820024161</c:v>
                </c:pt>
                <c:pt idx="12">
                  <c:v>1.7250331639059999</c:v>
                </c:pt>
                <c:pt idx="13">
                  <c:v>12.874936740740001</c:v>
                </c:pt>
              </c:numCache>
            </c:numRef>
          </c:val>
          <c:extLst>
            <c:ext xmlns:c16="http://schemas.microsoft.com/office/drawing/2014/chart" uri="{C3380CC4-5D6E-409C-BE32-E72D297353CC}">
              <c16:uniqueId val="{00000002-2E1F-43D2-933E-54B9BE4CABD3}"/>
            </c:ext>
          </c:extLst>
        </c:ser>
        <c:dLbls>
          <c:dLblPos val="outEnd"/>
          <c:showLegendKey val="0"/>
          <c:showVal val="1"/>
          <c:showCatName val="0"/>
          <c:showSerName val="0"/>
          <c:showPercent val="0"/>
          <c:showBubbleSize val="0"/>
        </c:dLbls>
        <c:gapWidth val="70"/>
        <c:axId val="963691192"/>
        <c:axId val="963697096"/>
      </c:barChart>
      <c:catAx>
        <c:axId val="963691192"/>
        <c:scaling>
          <c:orientation val="minMax"/>
        </c:scaling>
        <c:delete val="0"/>
        <c:axPos val="b"/>
        <c:numFmt formatCode="General" sourceLinked="1"/>
        <c:majorTickMark val="none"/>
        <c:minorTickMark val="none"/>
        <c:tickLblPos val="nextTo"/>
        <c:spPr>
          <a:noFill/>
          <a:ln w="31750" cap="flat" cmpd="sng" algn="ctr">
            <a:solidFill>
              <a:schemeClr val="tx1"/>
            </a:solidFill>
            <a:round/>
          </a:ln>
          <a:effectLst/>
        </c:spPr>
        <c:txPr>
          <a:bodyPr rot="-60000000" spcFirstLastPara="1" vertOverflow="ellipsis" vert="horz" wrap="square" anchor="ctr" anchorCtr="1"/>
          <a:lstStyle/>
          <a:p>
            <a:pPr algn="r">
              <a:lnSpc>
                <a:spcPct val="100000"/>
              </a:lnSpc>
              <a:defRPr sz="1200" b="0" i="0" u="none" strike="noStrike" kern="1200" baseline="0">
                <a:solidFill>
                  <a:schemeClr val="tx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crossAx val="963697096"/>
        <c:crosses val="autoZero"/>
        <c:auto val="1"/>
        <c:lblAlgn val="ctr"/>
        <c:lblOffset val="100"/>
        <c:noMultiLvlLbl val="0"/>
      </c:catAx>
      <c:valAx>
        <c:axId val="963697096"/>
        <c:scaling>
          <c:orientation val="minMax"/>
        </c:scaling>
        <c:delete val="1"/>
        <c:axPos val="l"/>
        <c:numFmt formatCode="0" sourceLinked="1"/>
        <c:majorTickMark val="none"/>
        <c:minorTickMark val="none"/>
        <c:tickLblPos val="nextTo"/>
        <c:crossAx val="963691192"/>
        <c:crosses val="autoZero"/>
        <c:crossBetween val="between"/>
      </c:valAx>
      <c:spPr>
        <a:noFill/>
        <a:ln>
          <a:noFill/>
        </a:ln>
        <a:effectLst/>
      </c:spPr>
    </c:plotArea>
    <c:legend>
      <c:legendPos val="t"/>
      <c:layout>
        <c:manualLayout>
          <c:xMode val="edge"/>
          <c:yMode val="edge"/>
          <c:x val="0.34566301041296915"/>
          <c:y val="9.2973637337334269E-2"/>
          <c:w val="0.51106365353916561"/>
          <c:h val="5.6071522187084839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566286357062511"/>
          <c:y val="6.0034286477621032E-2"/>
          <c:w val="0.53588537147142323"/>
          <c:h val="0.74246135349952136"/>
        </c:manualLayout>
      </c:layout>
      <c:barChart>
        <c:barDir val="col"/>
        <c:grouping val="stacked"/>
        <c:varyColors val="0"/>
        <c:ser>
          <c:idx val="0"/>
          <c:order val="0"/>
          <c:tx>
            <c:strRef>
              <c:f>Sheet1!$A$2</c:f>
              <c:strCache>
                <c:ptCount val="1"/>
                <c:pt idx="0">
                  <c:v>Yes</c:v>
                </c:pt>
              </c:strCache>
            </c:strRef>
          </c:tx>
          <c:spPr>
            <a:solidFill>
              <a:srgbClr val="335B74"/>
            </a:solidFill>
            <a:ln w="19050">
              <a:noFill/>
            </a:ln>
            <a:effectLst/>
          </c:spPr>
          <c:invertIfNegative val="0"/>
          <c:dPt>
            <c:idx val="0"/>
            <c:invertIfNegative val="0"/>
            <c:bubble3D val="0"/>
            <c:extLst>
              <c:ext xmlns:c16="http://schemas.microsoft.com/office/drawing/2014/chart" uri="{C3380CC4-5D6E-409C-BE32-E72D297353CC}">
                <c16:uniqueId val="{00000000-F551-4929-88AF-707A184A62D9}"/>
              </c:ext>
            </c:extLst>
          </c:dPt>
          <c:dPt>
            <c:idx val="1"/>
            <c:invertIfNegative val="0"/>
            <c:bubble3D val="0"/>
            <c:extLst>
              <c:ext xmlns:c16="http://schemas.microsoft.com/office/drawing/2014/chart" uri="{C3380CC4-5D6E-409C-BE32-E72D297353CC}">
                <c16:uniqueId val="{00000001-F551-4929-88AF-707A184A62D9}"/>
              </c:ext>
            </c:extLst>
          </c:dPt>
          <c:dPt>
            <c:idx val="2"/>
            <c:invertIfNegative val="0"/>
            <c:bubble3D val="0"/>
            <c:extLst>
              <c:ext xmlns:c16="http://schemas.microsoft.com/office/drawing/2014/chart" uri="{C3380CC4-5D6E-409C-BE32-E72D297353CC}">
                <c16:uniqueId val="{00000002-F551-4929-88AF-707A184A62D9}"/>
              </c:ext>
            </c:extLst>
          </c:dPt>
          <c:dLbls>
            <c:dLbl>
              <c:idx val="6"/>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3-D299-4B61-9801-92C448C9F5C9}"/>
                </c:ext>
              </c:extLst>
            </c:dLbl>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Sheet1!$B$1:$H$1</c:f>
              <c:strCache>
                <c:ptCount val="7"/>
                <c:pt idx="0">
                  <c:v>Apr-19</c:v>
                </c:pt>
                <c:pt idx="1">
                  <c:v>Apr-21</c:v>
                </c:pt>
                <c:pt idx="2">
                  <c:v>Apr-22</c:v>
                </c:pt>
                <c:pt idx="3">
                  <c:v>May-23</c:v>
                </c:pt>
                <c:pt idx="4">
                  <c:v>May-24</c:v>
                </c:pt>
                <c:pt idx="5">
                  <c:v>May-25</c:v>
                </c:pt>
                <c:pt idx="6">
                  <c:v>Apr-26</c:v>
                </c:pt>
              </c:strCache>
            </c:strRef>
          </c:cat>
          <c:val>
            <c:numRef>
              <c:f>Sheet1!$B$2:$H$2</c:f>
              <c:numCache>
                <c:formatCode>0</c:formatCode>
                <c:ptCount val="7"/>
                <c:pt idx="0">
                  <c:v>39.819512854279999</c:v>
                </c:pt>
                <c:pt idx="1">
                  <c:v>40.458220802269999</c:v>
                </c:pt>
                <c:pt idx="2" formatCode="General">
                  <c:v>42</c:v>
                </c:pt>
                <c:pt idx="3">
                  <c:v>38.886187789029997</c:v>
                </c:pt>
                <c:pt idx="4">
                  <c:v>43.574394688669997</c:v>
                </c:pt>
                <c:pt idx="5">
                  <c:v>48.397706215489997</c:v>
                </c:pt>
                <c:pt idx="6">
                  <c:v>44.138155655840002</c:v>
                </c:pt>
              </c:numCache>
            </c:numRef>
          </c:val>
          <c:extLst>
            <c:ext xmlns:c16="http://schemas.microsoft.com/office/drawing/2014/chart" uri="{C3380CC4-5D6E-409C-BE32-E72D297353CC}">
              <c16:uniqueId val="{00000003-F551-4929-88AF-707A184A62D9}"/>
            </c:ext>
          </c:extLst>
        </c:ser>
        <c:ser>
          <c:idx val="1"/>
          <c:order val="1"/>
          <c:tx>
            <c:strRef>
              <c:f>Sheet1!$A$3</c:f>
              <c:strCache>
                <c:ptCount val="1"/>
                <c:pt idx="0">
                  <c:v>No</c:v>
                </c:pt>
              </c:strCache>
            </c:strRef>
          </c:tx>
          <c:spPr>
            <a:solidFill>
              <a:srgbClr val="92D050"/>
            </a:solidFill>
            <a:ln w="19050">
              <a:noFill/>
            </a:ln>
            <a:effectLst/>
          </c:spPr>
          <c:invertIfNegative val="0"/>
          <c:dLbls>
            <c:dLbl>
              <c:idx val="6"/>
              <c:spPr>
                <a:noFill/>
                <a:ln>
                  <a:noFill/>
                </a:ln>
                <a:effectLst/>
              </c:spPr>
              <c:txPr>
                <a:bodyPr rot="0" spcFirstLastPara="1" vertOverflow="ellipsis" vert="horz" wrap="square" anchor="ctr" anchorCtr="1"/>
                <a:lstStyle/>
                <a:p>
                  <a:pPr algn="ctr">
                    <a:defRPr sz="1600" b="1" i="0" u="none" strike="noStrike" kern="1200" baseline="0">
                      <a:solidFill>
                        <a:schemeClr val="bg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4-D299-4B61-9801-92C448C9F5C9}"/>
                </c:ext>
              </c:extLst>
            </c:dLbl>
            <c:spPr>
              <a:noFill/>
              <a:ln>
                <a:noFill/>
              </a:ln>
              <a:effectLst/>
            </c:spPr>
            <c:txPr>
              <a:bodyPr rot="0" spcFirstLastPara="1" vertOverflow="ellipsis" vert="horz" wrap="square" anchor="ctr" anchorCtr="1"/>
              <a:lstStyle/>
              <a:p>
                <a:pPr algn="ctr">
                  <a:defRPr sz="1400" b="1" i="0" u="none" strike="noStrike" kern="1200" baseline="0">
                    <a:solidFill>
                      <a:schemeClr val="bg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Sheet1!$B$1:$H$1</c:f>
              <c:strCache>
                <c:ptCount val="7"/>
                <c:pt idx="0">
                  <c:v>Apr-19</c:v>
                </c:pt>
                <c:pt idx="1">
                  <c:v>Apr-21</c:v>
                </c:pt>
                <c:pt idx="2">
                  <c:v>Apr-22</c:v>
                </c:pt>
                <c:pt idx="3">
                  <c:v>May-23</c:v>
                </c:pt>
                <c:pt idx="4">
                  <c:v>May-24</c:v>
                </c:pt>
                <c:pt idx="5">
                  <c:v>May-25</c:v>
                </c:pt>
                <c:pt idx="6">
                  <c:v>Apr-26</c:v>
                </c:pt>
              </c:strCache>
            </c:strRef>
          </c:cat>
          <c:val>
            <c:numRef>
              <c:f>Sheet1!$B$3:$H$3</c:f>
              <c:numCache>
                <c:formatCode>0</c:formatCode>
                <c:ptCount val="7"/>
                <c:pt idx="0">
                  <c:v>33.547039569989998</c:v>
                </c:pt>
                <c:pt idx="1">
                  <c:v>27.842687569639999</c:v>
                </c:pt>
                <c:pt idx="2" formatCode="General">
                  <c:v>27</c:v>
                </c:pt>
                <c:pt idx="3">
                  <c:v>30.393003861939999</c:v>
                </c:pt>
                <c:pt idx="4">
                  <c:v>26.021924384470001</c:v>
                </c:pt>
                <c:pt idx="5">
                  <c:v>24.753012458579999</c:v>
                </c:pt>
                <c:pt idx="6">
                  <c:v>23.464557680599999</c:v>
                </c:pt>
              </c:numCache>
            </c:numRef>
          </c:val>
          <c:extLst>
            <c:ext xmlns:c16="http://schemas.microsoft.com/office/drawing/2014/chart" uri="{C3380CC4-5D6E-409C-BE32-E72D297353CC}">
              <c16:uniqueId val="{00000004-F551-4929-88AF-707A184A62D9}"/>
            </c:ext>
          </c:extLst>
        </c:ser>
        <c:ser>
          <c:idx val="2"/>
          <c:order val="2"/>
          <c:tx>
            <c:strRef>
              <c:f>Sheet1!$A$4</c:f>
              <c:strCache>
                <c:ptCount val="1"/>
                <c:pt idx="0">
                  <c:v>Unsure</c:v>
                </c:pt>
              </c:strCache>
            </c:strRef>
          </c:tx>
          <c:spPr>
            <a:solidFill>
              <a:schemeClr val="bg1">
                <a:lumMod val="75000"/>
              </a:schemeClr>
            </a:solidFill>
            <a:ln w="19050">
              <a:noFill/>
            </a:ln>
            <a:effectLst/>
          </c:spPr>
          <c:invertIfNegative val="0"/>
          <c:dLbls>
            <c:dLbl>
              <c:idx val="6"/>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5-D299-4B61-9801-92C448C9F5C9}"/>
                </c:ext>
              </c:extLst>
            </c:dLbl>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Sheet1!$B$1:$H$1</c:f>
              <c:strCache>
                <c:ptCount val="7"/>
                <c:pt idx="0">
                  <c:v>Apr-19</c:v>
                </c:pt>
                <c:pt idx="1">
                  <c:v>Apr-21</c:v>
                </c:pt>
                <c:pt idx="2">
                  <c:v>Apr-22</c:v>
                </c:pt>
                <c:pt idx="3">
                  <c:v>May-23</c:v>
                </c:pt>
                <c:pt idx="4">
                  <c:v>May-24</c:v>
                </c:pt>
                <c:pt idx="5">
                  <c:v>May-25</c:v>
                </c:pt>
                <c:pt idx="6">
                  <c:v>Apr-26</c:v>
                </c:pt>
              </c:strCache>
            </c:strRef>
          </c:cat>
          <c:val>
            <c:numRef>
              <c:f>Sheet1!$B$4:$H$4</c:f>
              <c:numCache>
                <c:formatCode>0</c:formatCode>
                <c:ptCount val="7"/>
                <c:pt idx="0">
                  <c:v>26.633447575729999</c:v>
                </c:pt>
                <c:pt idx="1">
                  <c:v>31.699091628089999</c:v>
                </c:pt>
                <c:pt idx="2" formatCode="General">
                  <c:v>31</c:v>
                </c:pt>
                <c:pt idx="3">
                  <c:v>30.72080834902</c:v>
                </c:pt>
                <c:pt idx="4">
                  <c:v>30.403680926850001</c:v>
                </c:pt>
                <c:pt idx="5">
                  <c:v>26.849281325930001</c:v>
                </c:pt>
                <c:pt idx="6">
                  <c:v>32.397286663560003</c:v>
                </c:pt>
              </c:numCache>
            </c:numRef>
          </c:val>
          <c:extLst>
            <c:ext xmlns:c16="http://schemas.microsoft.com/office/drawing/2014/chart" uri="{C3380CC4-5D6E-409C-BE32-E72D297353CC}">
              <c16:uniqueId val="{00000005-F551-4929-88AF-707A184A62D9}"/>
            </c:ext>
          </c:extLst>
        </c:ser>
        <c:dLbls>
          <c:showLegendKey val="0"/>
          <c:showVal val="0"/>
          <c:showCatName val="0"/>
          <c:showSerName val="0"/>
          <c:showPercent val="0"/>
          <c:showBubbleSize val="0"/>
        </c:dLbls>
        <c:gapWidth val="100"/>
        <c:overlap val="100"/>
        <c:axId val="327872431"/>
        <c:axId val="327870351"/>
      </c:barChart>
      <c:catAx>
        <c:axId val="327872431"/>
        <c:scaling>
          <c:orientation val="minMax"/>
        </c:scaling>
        <c:delete val="0"/>
        <c:axPos val="b"/>
        <c:numFmt formatCode="General" sourceLinked="1"/>
        <c:majorTickMark val="none"/>
        <c:minorTickMark val="none"/>
        <c:tickLblPos val="nextTo"/>
        <c:spPr>
          <a:noFill/>
          <a:ln w="25400" cap="sq"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crossAx val="327870351"/>
        <c:crosses val="autoZero"/>
        <c:auto val="1"/>
        <c:lblAlgn val="ctr"/>
        <c:lblOffset val="100"/>
        <c:noMultiLvlLbl val="0"/>
      </c:catAx>
      <c:valAx>
        <c:axId val="327870351"/>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w="25400">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crossAx val="327872431"/>
        <c:crosses val="autoZero"/>
        <c:crossBetween val="between"/>
        <c:majorUnit val="25"/>
      </c:valAx>
      <c:spPr>
        <a:noFill/>
        <a:ln>
          <a:noFill/>
        </a:ln>
        <a:effectLst/>
      </c:spPr>
    </c:plotArea>
    <c:legend>
      <c:legendPos val="r"/>
      <c:layout>
        <c:manualLayout>
          <c:xMode val="edge"/>
          <c:yMode val="edge"/>
          <c:x val="0.79164861017616772"/>
          <c:y val="0.34397851631448889"/>
          <c:w val="0.10569637914621072"/>
          <c:h val="0.22340542891724241"/>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solidFill>
            <a:schemeClr val="tx1"/>
          </a:solidFill>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8159108682843219"/>
          <c:y val="4.1470311027332708E-2"/>
          <c:w val="0.31589754772834427"/>
          <c:h val="0.91705937794533454"/>
        </c:manualLayout>
      </c:layout>
      <c:barChart>
        <c:barDir val="bar"/>
        <c:grouping val="clustered"/>
        <c:varyColors val="0"/>
        <c:ser>
          <c:idx val="0"/>
          <c:order val="0"/>
          <c:tx>
            <c:strRef>
              <c:f>Sheet1!$B$1</c:f>
              <c:strCache>
                <c:ptCount val="1"/>
                <c:pt idx="0">
                  <c:v>May-24</c:v>
                </c:pt>
              </c:strCache>
            </c:strRef>
          </c:tx>
          <c:spPr>
            <a:solidFill>
              <a:srgbClr val="0070C0"/>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Fear of losing my job</c:v>
                </c:pt>
                <c:pt idx="1">
                  <c:v>Retaliation by other staff or manager</c:v>
                </c:pt>
                <c:pt idx="2">
                  <c:v>It won’t be confidential</c:v>
                </c:pt>
                <c:pt idx="3">
                  <c:v>Don’t trust the company or the people</c:v>
                </c:pt>
                <c:pt idx="4">
                  <c:v>Don’t want to be seen as a nark</c:v>
                </c:pt>
                <c:pt idx="5">
                  <c:v>Other</c:v>
                </c:pt>
                <c:pt idx="6">
                  <c:v>Unsure</c:v>
                </c:pt>
              </c:strCache>
            </c:strRef>
          </c:cat>
          <c:val>
            <c:numRef>
              <c:f>Sheet1!$B$2:$B$8</c:f>
              <c:numCache>
                <c:formatCode>0</c:formatCode>
                <c:ptCount val="7"/>
                <c:pt idx="0">
                  <c:v>56.711542058390002</c:v>
                </c:pt>
                <c:pt idx="1">
                  <c:v>45.276113839170002</c:v>
                </c:pt>
                <c:pt idx="2">
                  <c:v>29.570001718629999</c:v>
                </c:pt>
                <c:pt idx="3">
                  <c:v>24.244514764049999</c:v>
                </c:pt>
                <c:pt idx="4">
                  <c:v>15.57074325572</c:v>
                </c:pt>
                <c:pt idx="5">
                  <c:v>0.79682400632999995</c:v>
                </c:pt>
                <c:pt idx="6">
                  <c:v>1.96185143168</c:v>
                </c:pt>
              </c:numCache>
            </c:numRef>
          </c:val>
          <c:extLst>
            <c:ext xmlns:c16="http://schemas.microsoft.com/office/drawing/2014/chart" uri="{C3380CC4-5D6E-409C-BE32-E72D297353CC}">
              <c16:uniqueId val="{00000000-412E-4CA5-B2F8-80BB6CCDB868}"/>
            </c:ext>
          </c:extLst>
        </c:ser>
        <c:ser>
          <c:idx val="1"/>
          <c:order val="1"/>
          <c:tx>
            <c:strRef>
              <c:f>Sheet1!$C$1</c:f>
              <c:strCache>
                <c:ptCount val="1"/>
                <c:pt idx="0">
                  <c:v>May-25</c:v>
                </c:pt>
              </c:strCache>
            </c:strRef>
          </c:tx>
          <c:spPr>
            <a:solidFill>
              <a:srgbClr val="A0C1D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Fear of losing my job</c:v>
                </c:pt>
                <c:pt idx="1">
                  <c:v>Retaliation by other staff or manager</c:v>
                </c:pt>
                <c:pt idx="2">
                  <c:v>It won’t be confidential</c:v>
                </c:pt>
                <c:pt idx="3">
                  <c:v>Don’t trust the company or the people</c:v>
                </c:pt>
                <c:pt idx="4">
                  <c:v>Don’t want to be seen as a nark</c:v>
                </c:pt>
                <c:pt idx="5">
                  <c:v>Other</c:v>
                </c:pt>
                <c:pt idx="6">
                  <c:v>Unsure</c:v>
                </c:pt>
              </c:strCache>
            </c:strRef>
          </c:cat>
          <c:val>
            <c:numRef>
              <c:f>Sheet1!$C$2:$C$8</c:f>
              <c:numCache>
                <c:formatCode>0</c:formatCode>
                <c:ptCount val="7"/>
                <c:pt idx="0">
                  <c:v>61.221523302850002</c:v>
                </c:pt>
                <c:pt idx="1">
                  <c:v>44.034349860010003</c:v>
                </c:pt>
                <c:pt idx="2">
                  <c:v>31.97852421376</c:v>
                </c:pt>
                <c:pt idx="3">
                  <c:v>21.85544594544</c:v>
                </c:pt>
                <c:pt idx="4">
                  <c:v>20.6456330589</c:v>
                </c:pt>
                <c:pt idx="5">
                  <c:v>1.59586921173</c:v>
                </c:pt>
                <c:pt idx="6">
                  <c:v>0.95343413177589997</c:v>
                </c:pt>
              </c:numCache>
            </c:numRef>
          </c:val>
          <c:extLst>
            <c:ext xmlns:c16="http://schemas.microsoft.com/office/drawing/2014/chart" uri="{C3380CC4-5D6E-409C-BE32-E72D297353CC}">
              <c16:uniqueId val="{00000000-B4A2-4333-B7E2-20A903ADD64F}"/>
            </c:ext>
          </c:extLst>
        </c:ser>
        <c:ser>
          <c:idx val="2"/>
          <c:order val="2"/>
          <c:tx>
            <c:strRef>
              <c:f>Sheet1!$D$1</c:f>
              <c:strCache>
                <c:ptCount val="1"/>
                <c:pt idx="0">
                  <c:v>Apr-26</c:v>
                </c:pt>
              </c:strCache>
            </c:strRef>
          </c:tx>
          <c:spPr>
            <a:solidFill>
              <a:schemeClr val="accent1">
                <a:lumMod val="50000"/>
              </a:schemeClr>
            </a:solidFill>
            <a:ln>
              <a:solidFill>
                <a:schemeClr val="accent1">
                  <a:lumMod val="5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Fear of losing my job</c:v>
                </c:pt>
                <c:pt idx="1">
                  <c:v>Retaliation by other staff or manager</c:v>
                </c:pt>
                <c:pt idx="2">
                  <c:v>It won’t be confidential</c:v>
                </c:pt>
                <c:pt idx="3">
                  <c:v>Don’t trust the company or the people</c:v>
                </c:pt>
                <c:pt idx="4">
                  <c:v>Don’t want to be seen as a nark</c:v>
                </c:pt>
                <c:pt idx="5">
                  <c:v>Other</c:v>
                </c:pt>
                <c:pt idx="6">
                  <c:v>Unsure</c:v>
                </c:pt>
              </c:strCache>
            </c:strRef>
          </c:cat>
          <c:val>
            <c:numRef>
              <c:f>Sheet1!$D$2:$D$8</c:f>
              <c:numCache>
                <c:formatCode>0</c:formatCode>
                <c:ptCount val="7"/>
                <c:pt idx="0">
                  <c:v>54.57035758784</c:v>
                </c:pt>
                <c:pt idx="1">
                  <c:v>44.504459654229997</c:v>
                </c:pt>
                <c:pt idx="2">
                  <c:v>34.101285593050001</c:v>
                </c:pt>
                <c:pt idx="3">
                  <c:v>24.21450331686</c:v>
                </c:pt>
                <c:pt idx="4">
                  <c:v>18.69148572137</c:v>
                </c:pt>
                <c:pt idx="5">
                  <c:v>0</c:v>
                </c:pt>
                <c:pt idx="6">
                  <c:v>1.137537890076</c:v>
                </c:pt>
              </c:numCache>
            </c:numRef>
          </c:val>
          <c:extLst>
            <c:ext xmlns:c16="http://schemas.microsoft.com/office/drawing/2014/chart" uri="{C3380CC4-5D6E-409C-BE32-E72D297353CC}">
              <c16:uniqueId val="{00000000-0993-4E23-AA89-85ECA9F33AEF}"/>
            </c:ext>
          </c:extLst>
        </c:ser>
        <c:dLbls>
          <c:showLegendKey val="0"/>
          <c:showVal val="0"/>
          <c:showCatName val="0"/>
          <c:showSerName val="0"/>
          <c:showPercent val="0"/>
          <c:showBubbleSize val="0"/>
        </c:dLbls>
        <c:gapWidth val="70"/>
        <c:axId val="963691192"/>
        <c:axId val="963697096"/>
      </c:barChart>
      <c:catAx>
        <c:axId val="963691192"/>
        <c:scaling>
          <c:orientation val="maxMin"/>
        </c:scaling>
        <c:delete val="0"/>
        <c:axPos val="l"/>
        <c:numFmt formatCode="General" sourceLinked="1"/>
        <c:majorTickMark val="none"/>
        <c:minorTickMark val="none"/>
        <c:tickLblPos val="nextTo"/>
        <c:spPr>
          <a:noFill/>
          <a:ln w="31750" cap="flat" cmpd="sng" algn="ctr">
            <a:solidFill>
              <a:schemeClr val="tx1"/>
            </a:solidFill>
            <a:round/>
          </a:ln>
          <a:effectLst/>
        </c:spPr>
        <c:txPr>
          <a:bodyPr rot="-60000000" spcFirstLastPara="1" vertOverflow="ellipsis" vert="horz" wrap="square" anchor="ctr" anchorCtr="1"/>
          <a:lstStyle/>
          <a:p>
            <a:pPr algn="r">
              <a:defRPr sz="1200" b="0" i="0" u="none" strike="noStrike" kern="1200" baseline="0">
                <a:solidFill>
                  <a:schemeClr val="tx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crossAx val="963697096"/>
        <c:crosses val="autoZero"/>
        <c:auto val="1"/>
        <c:lblAlgn val="ctr"/>
        <c:lblOffset val="100"/>
        <c:noMultiLvlLbl val="0"/>
      </c:catAx>
      <c:valAx>
        <c:axId val="963697096"/>
        <c:scaling>
          <c:orientation val="minMax"/>
        </c:scaling>
        <c:delete val="1"/>
        <c:axPos val="t"/>
        <c:numFmt formatCode="0" sourceLinked="1"/>
        <c:majorTickMark val="none"/>
        <c:minorTickMark val="none"/>
        <c:tickLblPos val="nextTo"/>
        <c:crossAx val="963691192"/>
        <c:crosses val="autoZero"/>
        <c:crossBetween val="between"/>
      </c:valAx>
      <c:spPr>
        <a:noFill/>
        <a:ln>
          <a:noFill/>
        </a:ln>
        <a:effectLst/>
      </c:spPr>
    </c:plotArea>
    <c:legend>
      <c:legendPos val="r"/>
      <c:layout>
        <c:manualLayout>
          <c:xMode val="edge"/>
          <c:yMode val="edge"/>
          <c:x val="0.77362590435845291"/>
          <c:y val="0.63120836486022269"/>
          <c:w val="7.9760593497153337E-2"/>
          <c:h val="0.18863125571897946"/>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193267620537575"/>
          <c:y val="6.0034286477621032E-2"/>
          <c:w val="0.57961549750513641"/>
          <c:h val="0.78535046072491232"/>
        </c:manualLayout>
      </c:layout>
      <c:barChart>
        <c:barDir val="col"/>
        <c:grouping val="stacked"/>
        <c:varyColors val="0"/>
        <c:ser>
          <c:idx val="0"/>
          <c:order val="0"/>
          <c:tx>
            <c:strRef>
              <c:f>Sheet1!$A$2</c:f>
              <c:strCache>
                <c:ptCount val="1"/>
                <c:pt idx="0">
                  <c:v>Yes</c:v>
                </c:pt>
              </c:strCache>
            </c:strRef>
          </c:tx>
          <c:spPr>
            <a:solidFill>
              <a:srgbClr val="335B74"/>
            </a:solidFill>
            <a:ln w="19050">
              <a:noFill/>
            </a:ln>
            <a:effectLst/>
          </c:spPr>
          <c:invertIfNegative val="0"/>
          <c:dPt>
            <c:idx val="0"/>
            <c:invertIfNegative val="0"/>
            <c:bubble3D val="0"/>
            <c:extLst>
              <c:ext xmlns:c16="http://schemas.microsoft.com/office/drawing/2014/chart" uri="{C3380CC4-5D6E-409C-BE32-E72D297353CC}">
                <c16:uniqueId val="{00000000-EA69-4A36-A985-0BB4BC7B5F3A}"/>
              </c:ext>
            </c:extLst>
          </c:dPt>
          <c:dPt>
            <c:idx val="1"/>
            <c:invertIfNegative val="0"/>
            <c:bubble3D val="0"/>
            <c:extLst>
              <c:ext xmlns:c16="http://schemas.microsoft.com/office/drawing/2014/chart" uri="{C3380CC4-5D6E-409C-BE32-E72D297353CC}">
                <c16:uniqueId val="{00000001-EA69-4A36-A985-0BB4BC7B5F3A}"/>
              </c:ext>
            </c:extLst>
          </c:dPt>
          <c:dPt>
            <c:idx val="2"/>
            <c:invertIfNegative val="0"/>
            <c:bubble3D val="0"/>
            <c:extLst>
              <c:ext xmlns:c16="http://schemas.microsoft.com/office/drawing/2014/chart" uri="{C3380CC4-5D6E-409C-BE32-E72D297353CC}">
                <c16:uniqueId val="{00000002-EA69-4A36-A985-0BB4BC7B5F3A}"/>
              </c:ext>
            </c:extLst>
          </c:dPt>
          <c:dLbls>
            <c:dLbl>
              <c:idx val="6"/>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3-841A-4BE1-89E8-07040DDA8D73}"/>
                </c:ext>
              </c:extLst>
            </c:dLbl>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Sheet1!$B$1:$H$1</c:f>
              <c:strCache>
                <c:ptCount val="7"/>
                <c:pt idx="0">
                  <c:v>Apr-19</c:v>
                </c:pt>
                <c:pt idx="1">
                  <c:v>Apr-21</c:v>
                </c:pt>
                <c:pt idx="2">
                  <c:v>Apr-22</c:v>
                </c:pt>
                <c:pt idx="3">
                  <c:v>May-23</c:v>
                </c:pt>
                <c:pt idx="4">
                  <c:v>May-24</c:v>
                </c:pt>
                <c:pt idx="5">
                  <c:v>May-25</c:v>
                </c:pt>
                <c:pt idx="6">
                  <c:v>Apr-26</c:v>
                </c:pt>
              </c:strCache>
            </c:strRef>
          </c:cat>
          <c:val>
            <c:numRef>
              <c:f>Sheet1!$B$2:$H$2</c:f>
              <c:numCache>
                <c:formatCode>0</c:formatCode>
                <c:ptCount val="7"/>
                <c:pt idx="0">
                  <c:v>37.1983189631</c:v>
                </c:pt>
                <c:pt idx="1">
                  <c:v>37.824925018610003</c:v>
                </c:pt>
                <c:pt idx="2" formatCode="General">
                  <c:v>40</c:v>
                </c:pt>
                <c:pt idx="3">
                  <c:v>36.727441642430001</c:v>
                </c:pt>
                <c:pt idx="4">
                  <c:v>40.299498564959997</c:v>
                </c:pt>
                <c:pt idx="5">
                  <c:v>44.856877261180003</c:v>
                </c:pt>
                <c:pt idx="6">
                  <c:v>44.13430929498</c:v>
                </c:pt>
              </c:numCache>
            </c:numRef>
          </c:val>
          <c:extLst>
            <c:ext xmlns:c16="http://schemas.microsoft.com/office/drawing/2014/chart" uri="{C3380CC4-5D6E-409C-BE32-E72D297353CC}">
              <c16:uniqueId val="{00000003-EA69-4A36-A985-0BB4BC7B5F3A}"/>
            </c:ext>
          </c:extLst>
        </c:ser>
        <c:ser>
          <c:idx val="1"/>
          <c:order val="1"/>
          <c:tx>
            <c:strRef>
              <c:f>Sheet1!$A$3</c:f>
              <c:strCache>
                <c:ptCount val="1"/>
                <c:pt idx="0">
                  <c:v>No</c:v>
                </c:pt>
              </c:strCache>
            </c:strRef>
          </c:tx>
          <c:spPr>
            <a:solidFill>
              <a:srgbClr val="92D050"/>
            </a:solidFill>
            <a:ln w="19050">
              <a:noFill/>
            </a:ln>
            <a:effectLst/>
          </c:spPr>
          <c:invertIfNegative val="0"/>
          <c:dLbls>
            <c:dLbl>
              <c:idx val="6"/>
              <c:spPr>
                <a:noFill/>
                <a:ln>
                  <a:noFill/>
                </a:ln>
                <a:effectLst/>
              </c:spPr>
              <c:txPr>
                <a:bodyPr rot="0" spcFirstLastPara="1" vertOverflow="ellipsis" vert="horz" wrap="square" anchor="ctr" anchorCtr="1"/>
                <a:lstStyle/>
                <a:p>
                  <a:pPr algn="ctr">
                    <a:defRPr sz="1600" b="1" i="0" u="none" strike="noStrike" kern="1200" baseline="0">
                      <a:solidFill>
                        <a:schemeClr val="bg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4-841A-4BE1-89E8-07040DDA8D73}"/>
                </c:ext>
              </c:extLst>
            </c:dLbl>
            <c:spPr>
              <a:noFill/>
              <a:ln>
                <a:noFill/>
              </a:ln>
              <a:effectLst/>
            </c:spPr>
            <c:txPr>
              <a:bodyPr rot="0" spcFirstLastPara="1" vertOverflow="ellipsis" vert="horz" wrap="square" anchor="ctr" anchorCtr="1"/>
              <a:lstStyle/>
              <a:p>
                <a:pPr algn="ctr">
                  <a:defRPr sz="1400" b="1" i="0" u="none" strike="noStrike" kern="1200" baseline="0">
                    <a:solidFill>
                      <a:schemeClr val="bg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Sheet1!$B$1:$H$1</c:f>
              <c:strCache>
                <c:ptCount val="7"/>
                <c:pt idx="0">
                  <c:v>Apr-19</c:v>
                </c:pt>
                <c:pt idx="1">
                  <c:v>Apr-21</c:v>
                </c:pt>
                <c:pt idx="2">
                  <c:v>Apr-22</c:v>
                </c:pt>
                <c:pt idx="3">
                  <c:v>May-23</c:v>
                </c:pt>
                <c:pt idx="4">
                  <c:v>May-24</c:v>
                </c:pt>
                <c:pt idx="5">
                  <c:v>May-25</c:v>
                </c:pt>
                <c:pt idx="6">
                  <c:v>Apr-26</c:v>
                </c:pt>
              </c:strCache>
            </c:strRef>
          </c:cat>
          <c:val>
            <c:numRef>
              <c:f>Sheet1!$B$3:$H$3</c:f>
              <c:numCache>
                <c:formatCode>0</c:formatCode>
                <c:ptCount val="7"/>
                <c:pt idx="0">
                  <c:v>33.447548023560003</c:v>
                </c:pt>
                <c:pt idx="1">
                  <c:v>29.114149562470001</c:v>
                </c:pt>
                <c:pt idx="2" formatCode="General">
                  <c:v>30</c:v>
                </c:pt>
                <c:pt idx="3">
                  <c:v>31.74152399522</c:v>
                </c:pt>
                <c:pt idx="4">
                  <c:v>27.31198553219</c:v>
                </c:pt>
                <c:pt idx="5">
                  <c:v>30.12561198533</c:v>
                </c:pt>
                <c:pt idx="6">
                  <c:v>25.638931596519999</c:v>
                </c:pt>
              </c:numCache>
            </c:numRef>
          </c:val>
          <c:extLst>
            <c:ext xmlns:c16="http://schemas.microsoft.com/office/drawing/2014/chart" uri="{C3380CC4-5D6E-409C-BE32-E72D297353CC}">
              <c16:uniqueId val="{00000004-EA69-4A36-A985-0BB4BC7B5F3A}"/>
            </c:ext>
          </c:extLst>
        </c:ser>
        <c:ser>
          <c:idx val="2"/>
          <c:order val="2"/>
          <c:tx>
            <c:strRef>
              <c:f>Sheet1!$A$4</c:f>
              <c:strCache>
                <c:ptCount val="1"/>
                <c:pt idx="0">
                  <c:v>Unsure</c:v>
                </c:pt>
              </c:strCache>
            </c:strRef>
          </c:tx>
          <c:spPr>
            <a:solidFill>
              <a:schemeClr val="bg1">
                <a:lumMod val="75000"/>
              </a:schemeClr>
            </a:solidFill>
            <a:ln w="19050">
              <a:noFill/>
            </a:ln>
            <a:effectLst/>
          </c:spPr>
          <c:invertIfNegative val="0"/>
          <c:dLbls>
            <c:dLbl>
              <c:idx val="6"/>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5-841A-4BE1-89E8-07040DDA8D73}"/>
                </c:ext>
              </c:extLst>
            </c:dLbl>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Sheet1!$B$1:$H$1</c:f>
              <c:strCache>
                <c:ptCount val="7"/>
                <c:pt idx="0">
                  <c:v>Apr-19</c:v>
                </c:pt>
                <c:pt idx="1">
                  <c:v>Apr-21</c:v>
                </c:pt>
                <c:pt idx="2">
                  <c:v>Apr-22</c:v>
                </c:pt>
                <c:pt idx="3">
                  <c:v>May-23</c:v>
                </c:pt>
                <c:pt idx="4">
                  <c:v>May-24</c:v>
                </c:pt>
                <c:pt idx="5">
                  <c:v>May-25</c:v>
                </c:pt>
                <c:pt idx="6">
                  <c:v>Apr-26</c:v>
                </c:pt>
              </c:strCache>
            </c:strRef>
          </c:cat>
          <c:val>
            <c:numRef>
              <c:f>Sheet1!$B$4:$H$4</c:f>
              <c:numCache>
                <c:formatCode>0</c:formatCode>
                <c:ptCount val="7"/>
                <c:pt idx="0">
                  <c:v>29.35413301334</c:v>
                </c:pt>
                <c:pt idx="1">
                  <c:v>33.06092541892</c:v>
                </c:pt>
                <c:pt idx="2" formatCode="General">
                  <c:v>30</c:v>
                </c:pt>
                <c:pt idx="3">
                  <c:v>31.531034362349999</c:v>
                </c:pt>
                <c:pt idx="4">
                  <c:v>32.38851590286</c:v>
                </c:pt>
                <c:pt idx="5">
                  <c:v>25.017510753490001</c:v>
                </c:pt>
                <c:pt idx="6">
                  <c:v>30.226759108500001</c:v>
                </c:pt>
              </c:numCache>
            </c:numRef>
          </c:val>
          <c:extLst>
            <c:ext xmlns:c16="http://schemas.microsoft.com/office/drawing/2014/chart" uri="{C3380CC4-5D6E-409C-BE32-E72D297353CC}">
              <c16:uniqueId val="{00000005-EA69-4A36-A985-0BB4BC7B5F3A}"/>
            </c:ext>
          </c:extLst>
        </c:ser>
        <c:dLbls>
          <c:showLegendKey val="0"/>
          <c:showVal val="0"/>
          <c:showCatName val="0"/>
          <c:showSerName val="0"/>
          <c:showPercent val="0"/>
          <c:showBubbleSize val="0"/>
        </c:dLbls>
        <c:gapWidth val="100"/>
        <c:overlap val="100"/>
        <c:axId val="327872431"/>
        <c:axId val="327870351"/>
      </c:barChart>
      <c:catAx>
        <c:axId val="327872431"/>
        <c:scaling>
          <c:orientation val="minMax"/>
        </c:scaling>
        <c:delete val="0"/>
        <c:axPos val="b"/>
        <c:numFmt formatCode="General" sourceLinked="1"/>
        <c:majorTickMark val="none"/>
        <c:minorTickMark val="none"/>
        <c:tickLblPos val="nextTo"/>
        <c:spPr>
          <a:noFill/>
          <a:ln w="25400" cap="sq"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crossAx val="327870351"/>
        <c:crosses val="autoZero"/>
        <c:auto val="1"/>
        <c:lblAlgn val="ctr"/>
        <c:lblOffset val="100"/>
        <c:noMultiLvlLbl val="0"/>
      </c:catAx>
      <c:valAx>
        <c:axId val="327870351"/>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w="25400">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crossAx val="327872431"/>
        <c:crosses val="autoZero"/>
        <c:crossBetween val="between"/>
        <c:majorUnit val="25"/>
      </c:valAx>
      <c:spPr>
        <a:noFill/>
        <a:ln>
          <a:noFill/>
        </a:ln>
        <a:effectLst/>
      </c:spPr>
    </c:plotArea>
    <c:legend>
      <c:legendPos val="r"/>
      <c:layout>
        <c:manualLayout>
          <c:xMode val="edge"/>
          <c:yMode val="edge"/>
          <c:x val="0.7824281200992057"/>
          <c:y val="0.38114900254317269"/>
          <c:w val="0.1293218660238073"/>
          <c:h val="0.22912396526011686"/>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Roboto Light" panose="02000000000000000000" pitchFamily="2" charset="0"/>
              <a:ea typeface="Roboto Light" panose="02000000000000000000" pitchFamily="2" charset="0"/>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566286357062511"/>
          <c:y val="6.0034286477621032E-2"/>
          <c:w val="0.53588537147142323"/>
          <c:h val="0.74246135349952136"/>
        </c:manualLayout>
      </c:layout>
      <c:barChart>
        <c:barDir val="col"/>
        <c:grouping val="stacked"/>
        <c:varyColors val="0"/>
        <c:ser>
          <c:idx val="0"/>
          <c:order val="0"/>
          <c:tx>
            <c:strRef>
              <c:f>Sheet1!$A$2</c:f>
              <c:strCache>
                <c:ptCount val="1"/>
                <c:pt idx="0">
                  <c:v>Yes</c:v>
                </c:pt>
              </c:strCache>
            </c:strRef>
          </c:tx>
          <c:spPr>
            <a:solidFill>
              <a:srgbClr val="335B74"/>
            </a:solidFill>
            <a:ln w="19050">
              <a:noFill/>
            </a:ln>
            <a:effectLst/>
          </c:spPr>
          <c:invertIfNegative val="0"/>
          <c:dPt>
            <c:idx val="0"/>
            <c:invertIfNegative val="0"/>
            <c:bubble3D val="0"/>
            <c:extLst>
              <c:ext xmlns:c16="http://schemas.microsoft.com/office/drawing/2014/chart" uri="{C3380CC4-5D6E-409C-BE32-E72D297353CC}">
                <c16:uniqueId val="{00000000-C81F-495D-AD9B-3D56F364D964}"/>
              </c:ext>
            </c:extLst>
          </c:dPt>
          <c:dPt>
            <c:idx val="1"/>
            <c:invertIfNegative val="0"/>
            <c:bubble3D val="0"/>
            <c:extLst>
              <c:ext xmlns:c16="http://schemas.microsoft.com/office/drawing/2014/chart" uri="{C3380CC4-5D6E-409C-BE32-E72D297353CC}">
                <c16:uniqueId val="{00000001-C81F-495D-AD9B-3D56F364D964}"/>
              </c:ext>
            </c:extLst>
          </c:dPt>
          <c:dPt>
            <c:idx val="2"/>
            <c:invertIfNegative val="0"/>
            <c:bubble3D val="0"/>
            <c:extLst>
              <c:ext xmlns:c16="http://schemas.microsoft.com/office/drawing/2014/chart" uri="{C3380CC4-5D6E-409C-BE32-E72D297353CC}">
                <c16:uniqueId val="{00000002-C81F-495D-AD9B-3D56F364D964}"/>
              </c:ext>
            </c:extLst>
          </c:dPt>
          <c:dLbls>
            <c:dLbl>
              <c:idx val="6"/>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3-6295-4717-B066-330ADE00117D}"/>
                </c:ext>
              </c:extLst>
            </c:dLbl>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Sheet1!$B$1:$H$1</c:f>
              <c:strCache>
                <c:ptCount val="7"/>
                <c:pt idx="0">
                  <c:v>Apr-19</c:v>
                </c:pt>
                <c:pt idx="1">
                  <c:v>Apr-21</c:v>
                </c:pt>
                <c:pt idx="2">
                  <c:v>Apr-22</c:v>
                </c:pt>
                <c:pt idx="3">
                  <c:v>May-23</c:v>
                </c:pt>
                <c:pt idx="4">
                  <c:v>May-24</c:v>
                </c:pt>
                <c:pt idx="5">
                  <c:v>May-25</c:v>
                </c:pt>
                <c:pt idx="6">
                  <c:v>Apr-26</c:v>
                </c:pt>
              </c:strCache>
            </c:strRef>
          </c:cat>
          <c:val>
            <c:numRef>
              <c:f>Sheet1!$B$2:$H$2</c:f>
              <c:numCache>
                <c:formatCode>0</c:formatCode>
                <c:ptCount val="7"/>
                <c:pt idx="0">
                  <c:v>8.8131750207580009</c:v>
                </c:pt>
                <c:pt idx="1">
                  <c:v>15.87762028325</c:v>
                </c:pt>
                <c:pt idx="2" formatCode="General">
                  <c:v>14</c:v>
                </c:pt>
                <c:pt idx="3">
                  <c:v>19.983418909689998</c:v>
                </c:pt>
                <c:pt idx="4">
                  <c:v>24.727905773130001</c:v>
                </c:pt>
                <c:pt idx="5">
                  <c:v>35.571211651740001</c:v>
                </c:pt>
                <c:pt idx="6">
                  <c:v>29.707065161869998</c:v>
                </c:pt>
              </c:numCache>
            </c:numRef>
          </c:val>
          <c:extLst>
            <c:ext xmlns:c16="http://schemas.microsoft.com/office/drawing/2014/chart" uri="{C3380CC4-5D6E-409C-BE32-E72D297353CC}">
              <c16:uniqueId val="{00000003-C81F-495D-AD9B-3D56F364D964}"/>
            </c:ext>
          </c:extLst>
        </c:ser>
        <c:ser>
          <c:idx val="1"/>
          <c:order val="1"/>
          <c:tx>
            <c:strRef>
              <c:f>Sheet1!$A$3</c:f>
              <c:strCache>
                <c:ptCount val="1"/>
                <c:pt idx="0">
                  <c:v>No</c:v>
                </c:pt>
              </c:strCache>
            </c:strRef>
          </c:tx>
          <c:spPr>
            <a:solidFill>
              <a:srgbClr val="92D050"/>
            </a:solidFill>
            <a:ln w="19050">
              <a:noFill/>
            </a:ln>
            <a:effectLst/>
          </c:spPr>
          <c:invertIfNegative val="0"/>
          <c:dLbls>
            <c:dLbl>
              <c:idx val="6"/>
              <c:spPr>
                <a:noFill/>
                <a:ln>
                  <a:noFill/>
                </a:ln>
                <a:effectLst/>
              </c:spPr>
              <c:txPr>
                <a:bodyPr rot="0" spcFirstLastPara="1" vertOverflow="ellipsis" vert="horz" wrap="square" anchor="ctr" anchorCtr="1"/>
                <a:lstStyle/>
                <a:p>
                  <a:pPr algn="ctr">
                    <a:defRPr sz="1600" b="1" i="0" u="none" strike="noStrike" kern="1200" baseline="0">
                      <a:solidFill>
                        <a:schemeClr val="bg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4-6295-4717-B066-330ADE00117D}"/>
                </c:ext>
              </c:extLst>
            </c:dLbl>
            <c:spPr>
              <a:noFill/>
              <a:ln>
                <a:noFill/>
              </a:ln>
              <a:effectLst/>
            </c:spPr>
            <c:txPr>
              <a:bodyPr rot="0" spcFirstLastPara="1" vertOverflow="ellipsis" vert="horz" wrap="square" anchor="ctr" anchorCtr="1"/>
              <a:lstStyle/>
              <a:p>
                <a:pPr algn="ctr">
                  <a:defRPr sz="1400" b="1" i="0" u="none" strike="noStrike" kern="1200" baseline="0">
                    <a:solidFill>
                      <a:schemeClr val="bg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Sheet1!$B$1:$H$1</c:f>
              <c:strCache>
                <c:ptCount val="7"/>
                <c:pt idx="0">
                  <c:v>Apr-19</c:v>
                </c:pt>
                <c:pt idx="1">
                  <c:v>Apr-21</c:v>
                </c:pt>
                <c:pt idx="2">
                  <c:v>Apr-22</c:v>
                </c:pt>
                <c:pt idx="3">
                  <c:v>May-23</c:v>
                </c:pt>
                <c:pt idx="4">
                  <c:v>May-24</c:v>
                </c:pt>
                <c:pt idx="5">
                  <c:v>May-25</c:v>
                </c:pt>
                <c:pt idx="6">
                  <c:v>Apr-26</c:v>
                </c:pt>
              </c:strCache>
            </c:strRef>
          </c:cat>
          <c:val>
            <c:numRef>
              <c:f>Sheet1!$B$3:$H$3</c:f>
              <c:numCache>
                <c:formatCode>0</c:formatCode>
                <c:ptCount val="7"/>
                <c:pt idx="0">
                  <c:v>86.291885722819998</c:v>
                </c:pt>
                <c:pt idx="1">
                  <c:v>75.126750286649994</c:v>
                </c:pt>
                <c:pt idx="2" formatCode="General">
                  <c:v>79</c:v>
                </c:pt>
                <c:pt idx="3">
                  <c:v>72.492440648949994</c:v>
                </c:pt>
                <c:pt idx="4">
                  <c:v>66.234835390300006</c:v>
                </c:pt>
                <c:pt idx="5">
                  <c:v>55.37131425818</c:v>
                </c:pt>
                <c:pt idx="6">
                  <c:v>61.079685167409998</c:v>
                </c:pt>
              </c:numCache>
            </c:numRef>
          </c:val>
          <c:extLst>
            <c:ext xmlns:c16="http://schemas.microsoft.com/office/drawing/2014/chart" uri="{C3380CC4-5D6E-409C-BE32-E72D297353CC}">
              <c16:uniqueId val="{00000004-C81F-495D-AD9B-3D56F364D964}"/>
            </c:ext>
          </c:extLst>
        </c:ser>
        <c:ser>
          <c:idx val="2"/>
          <c:order val="2"/>
          <c:tx>
            <c:strRef>
              <c:f>Sheet1!$A$4</c:f>
              <c:strCache>
                <c:ptCount val="1"/>
                <c:pt idx="0">
                  <c:v>Unsure</c:v>
                </c:pt>
              </c:strCache>
            </c:strRef>
          </c:tx>
          <c:spPr>
            <a:solidFill>
              <a:schemeClr val="bg1">
                <a:lumMod val="75000"/>
              </a:schemeClr>
            </a:solidFill>
            <a:ln w="19050">
              <a:noFill/>
            </a:ln>
            <a:effectLst/>
          </c:spPr>
          <c:invertIfNegative val="0"/>
          <c:dLbls>
            <c:dLbl>
              <c:idx val="6"/>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5-6295-4717-B066-330ADE00117D}"/>
                </c:ext>
              </c:extLst>
            </c:dLbl>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Sheet1!$B$1:$H$1</c:f>
              <c:strCache>
                <c:ptCount val="7"/>
                <c:pt idx="0">
                  <c:v>Apr-19</c:v>
                </c:pt>
                <c:pt idx="1">
                  <c:v>Apr-21</c:v>
                </c:pt>
                <c:pt idx="2">
                  <c:v>Apr-22</c:v>
                </c:pt>
                <c:pt idx="3">
                  <c:v>May-23</c:v>
                </c:pt>
                <c:pt idx="4">
                  <c:v>May-24</c:v>
                </c:pt>
                <c:pt idx="5">
                  <c:v>May-25</c:v>
                </c:pt>
                <c:pt idx="6">
                  <c:v>Apr-26</c:v>
                </c:pt>
              </c:strCache>
            </c:strRef>
          </c:cat>
          <c:val>
            <c:numRef>
              <c:f>Sheet1!$B$4:$H$4</c:f>
              <c:numCache>
                <c:formatCode>0</c:formatCode>
                <c:ptCount val="7"/>
                <c:pt idx="0">
                  <c:v>4.894939256422</c:v>
                </c:pt>
                <c:pt idx="1">
                  <c:v>8.9956294301009994</c:v>
                </c:pt>
                <c:pt idx="2" formatCode="General">
                  <c:v>7</c:v>
                </c:pt>
                <c:pt idx="3">
                  <c:v>7.5241404413600002</c:v>
                </c:pt>
                <c:pt idx="4">
                  <c:v>9.0372588365700004</c:v>
                </c:pt>
                <c:pt idx="5">
                  <c:v>9.0574740900779993</c:v>
                </c:pt>
                <c:pt idx="6">
                  <c:v>9.2132496707209999</c:v>
                </c:pt>
              </c:numCache>
            </c:numRef>
          </c:val>
          <c:extLst>
            <c:ext xmlns:c16="http://schemas.microsoft.com/office/drawing/2014/chart" uri="{C3380CC4-5D6E-409C-BE32-E72D297353CC}">
              <c16:uniqueId val="{00000005-C81F-495D-AD9B-3D56F364D964}"/>
            </c:ext>
          </c:extLst>
        </c:ser>
        <c:dLbls>
          <c:showLegendKey val="0"/>
          <c:showVal val="0"/>
          <c:showCatName val="0"/>
          <c:showSerName val="0"/>
          <c:showPercent val="0"/>
          <c:showBubbleSize val="0"/>
        </c:dLbls>
        <c:gapWidth val="100"/>
        <c:overlap val="100"/>
        <c:axId val="327872431"/>
        <c:axId val="327870351"/>
      </c:barChart>
      <c:catAx>
        <c:axId val="327872431"/>
        <c:scaling>
          <c:orientation val="minMax"/>
        </c:scaling>
        <c:delete val="0"/>
        <c:axPos val="b"/>
        <c:numFmt formatCode="General" sourceLinked="1"/>
        <c:majorTickMark val="none"/>
        <c:minorTickMark val="none"/>
        <c:tickLblPos val="nextTo"/>
        <c:spPr>
          <a:noFill/>
          <a:ln w="25400" cap="sq"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crossAx val="327870351"/>
        <c:crosses val="autoZero"/>
        <c:auto val="1"/>
        <c:lblAlgn val="ctr"/>
        <c:lblOffset val="100"/>
        <c:noMultiLvlLbl val="0"/>
      </c:catAx>
      <c:valAx>
        <c:axId val="327870351"/>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w="25400">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327872431"/>
        <c:crosses val="autoZero"/>
        <c:crossBetween val="between"/>
        <c:majorUnit val="25"/>
      </c:valAx>
      <c:spPr>
        <a:noFill/>
        <a:ln>
          <a:noFill/>
        </a:ln>
        <a:effectLst/>
      </c:spPr>
    </c:plotArea>
    <c:legend>
      <c:legendPos val="r"/>
      <c:layout>
        <c:manualLayout>
          <c:xMode val="edge"/>
          <c:yMode val="edge"/>
          <c:x val="0.82108837752305808"/>
          <c:y val="0.40740554792458833"/>
          <c:w val="9.8521633328627178E-2"/>
          <c:h val="0.17375183404000769"/>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solidFill>
            <a:schemeClr val="tx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047863622348797"/>
          <c:y val="6.0034286477621025E-2"/>
          <c:w val="0.56416530083464511"/>
          <c:h val="0.74246135349952136"/>
        </c:manualLayout>
      </c:layout>
      <c:barChart>
        <c:barDir val="col"/>
        <c:grouping val="stacked"/>
        <c:varyColors val="0"/>
        <c:ser>
          <c:idx val="0"/>
          <c:order val="0"/>
          <c:tx>
            <c:strRef>
              <c:f>Sheet1!$A$2</c:f>
              <c:strCache>
                <c:ptCount val="1"/>
                <c:pt idx="0">
                  <c:v>A lot</c:v>
                </c:pt>
              </c:strCache>
            </c:strRef>
          </c:tx>
          <c:spPr>
            <a:solidFill>
              <a:srgbClr val="335B74"/>
            </a:solidFill>
            <a:ln w="19050">
              <a:noFill/>
            </a:ln>
            <a:effectLst/>
          </c:spPr>
          <c:invertIfNegative val="0"/>
          <c:dPt>
            <c:idx val="0"/>
            <c:invertIfNegative val="0"/>
            <c:bubble3D val="0"/>
            <c:extLst>
              <c:ext xmlns:c16="http://schemas.microsoft.com/office/drawing/2014/chart" uri="{C3380CC4-5D6E-409C-BE32-E72D297353CC}">
                <c16:uniqueId val="{00000000-81B4-46FB-81F1-02334A3E608F}"/>
              </c:ext>
            </c:extLst>
          </c:dPt>
          <c:dPt>
            <c:idx val="1"/>
            <c:invertIfNegative val="0"/>
            <c:bubble3D val="0"/>
            <c:extLst>
              <c:ext xmlns:c16="http://schemas.microsoft.com/office/drawing/2014/chart" uri="{C3380CC4-5D6E-409C-BE32-E72D297353CC}">
                <c16:uniqueId val="{00000001-81B4-46FB-81F1-02334A3E608F}"/>
              </c:ext>
            </c:extLst>
          </c:dPt>
          <c:dPt>
            <c:idx val="2"/>
            <c:invertIfNegative val="0"/>
            <c:bubble3D val="0"/>
            <c:extLst>
              <c:ext xmlns:c16="http://schemas.microsoft.com/office/drawing/2014/chart" uri="{C3380CC4-5D6E-409C-BE32-E72D297353CC}">
                <c16:uniqueId val="{00000002-81B4-46FB-81F1-02334A3E608F}"/>
              </c:ext>
            </c:extLst>
          </c:dPt>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Sheet1!$B$1:$H$1</c:f>
              <c:strCache>
                <c:ptCount val="7"/>
                <c:pt idx="0">
                  <c:v>Apr-19</c:v>
                </c:pt>
                <c:pt idx="1">
                  <c:v>Apr-21</c:v>
                </c:pt>
                <c:pt idx="2">
                  <c:v>Apr-22</c:v>
                </c:pt>
                <c:pt idx="3">
                  <c:v>May-23</c:v>
                </c:pt>
                <c:pt idx="4">
                  <c:v>May-24</c:v>
                </c:pt>
                <c:pt idx="5">
                  <c:v>May-25</c:v>
                </c:pt>
                <c:pt idx="6">
                  <c:v>Apr-26</c:v>
                </c:pt>
              </c:strCache>
            </c:strRef>
          </c:cat>
          <c:val>
            <c:numRef>
              <c:f>Sheet1!$B$2:$H$2</c:f>
              <c:numCache>
                <c:formatCode>0</c:formatCode>
                <c:ptCount val="7"/>
                <c:pt idx="0">
                  <c:v>13.345231628820001</c:v>
                </c:pt>
                <c:pt idx="1">
                  <c:v>21.686527728190001</c:v>
                </c:pt>
                <c:pt idx="2">
                  <c:v>13.44255812902</c:v>
                </c:pt>
                <c:pt idx="3">
                  <c:v>6.3766591403759998</c:v>
                </c:pt>
                <c:pt idx="4">
                  <c:v>9.843092725979</c:v>
                </c:pt>
                <c:pt idx="5">
                  <c:v>19.45204777032</c:v>
                </c:pt>
                <c:pt idx="6">
                  <c:v>6.7626953646599999</c:v>
                </c:pt>
              </c:numCache>
            </c:numRef>
          </c:val>
          <c:extLst>
            <c:ext xmlns:c16="http://schemas.microsoft.com/office/drawing/2014/chart" uri="{C3380CC4-5D6E-409C-BE32-E72D297353CC}">
              <c16:uniqueId val="{00000003-81B4-46FB-81F1-02334A3E608F}"/>
            </c:ext>
          </c:extLst>
        </c:ser>
        <c:ser>
          <c:idx val="1"/>
          <c:order val="1"/>
          <c:tx>
            <c:strRef>
              <c:f>Sheet1!$A$3</c:f>
              <c:strCache>
                <c:ptCount val="1"/>
                <c:pt idx="0">
                  <c:v>A fair amount</c:v>
                </c:pt>
              </c:strCache>
            </c:strRef>
          </c:tx>
          <c:spPr>
            <a:solidFill>
              <a:schemeClr val="accent1">
                <a:lumMod val="75000"/>
              </a:schemeClr>
            </a:solidFill>
            <a:ln w="19050">
              <a:noFill/>
            </a:ln>
            <a:effectLst/>
          </c:spPr>
          <c:invertIfNegative val="0"/>
          <c:dLbls>
            <c:spPr>
              <a:noFill/>
              <a:ln>
                <a:noFill/>
              </a:ln>
              <a:effectLst/>
            </c:spPr>
            <c:txPr>
              <a:bodyPr rot="0" spcFirstLastPara="1" vertOverflow="ellipsis" vert="horz" wrap="square" anchor="ctr" anchorCtr="1"/>
              <a:lstStyle/>
              <a:p>
                <a:pPr algn="ctr">
                  <a:defRPr sz="1400" b="1" i="0" u="none" strike="noStrike" kern="1200" baseline="0">
                    <a:solidFill>
                      <a:schemeClr val="bg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Sheet1!$B$1:$H$1</c:f>
              <c:strCache>
                <c:ptCount val="7"/>
                <c:pt idx="0">
                  <c:v>Apr-19</c:v>
                </c:pt>
                <c:pt idx="1">
                  <c:v>Apr-21</c:v>
                </c:pt>
                <c:pt idx="2">
                  <c:v>Apr-22</c:v>
                </c:pt>
                <c:pt idx="3">
                  <c:v>May-23</c:v>
                </c:pt>
                <c:pt idx="4">
                  <c:v>May-24</c:v>
                </c:pt>
                <c:pt idx="5">
                  <c:v>May-25</c:v>
                </c:pt>
                <c:pt idx="6">
                  <c:v>Apr-26</c:v>
                </c:pt>
              </c:strCache>
            </c:strRef>
          </c:cat>
          <c:val>
            <c:numRef>
              <c:f>Sheet1!$B$3:$H$3</c:f>
              <c:numCache>
                <c:formatCode>0</c:formatCode>
                <c:ptCount val="7"/>
                <c:pt idx="0">
                  <c:v>41.449105954709999</c:v>
                </c:pt>
                <c:pt idx="1">
                  <c:v>43.888433708389996</c:v>
                </c:pt>
                <c:pt idx="2">
                  <c:v>42.235221604700001</c:v>
                </c:pt>
                <c:pt idx="3">
                  <c:v>21.322158391689999</c:v>
                </c:pt>
                <c:pt idx="4">
                  <c:v>28.957717728079999</c:v>
                </c:pt>
                <c:pt idx="5">
                  <c:v>32.177564192939997</c:v>
                </c:pt>
                <c:pt idx="6">
                  <c:v>29.758622137810001</c:v>
                </c:pt>
              </c:numCache>
            </c:numRef>
          </c:val>
          <c:extLst>
            <c:ext xmlns:c16="http://schemas.microsoft.com/office/drawing/2014/chart" uri="{C3380CC4-5D6E-409C-BE32-E72D297353CC}">
              <c16:uniqueId val="{00000004-81B4-46FB-81F1-02334A3E608F}"/>
            </c:ext>
          </c:extLst>
        </c:ser>
        <c:ser>
          <c:idx val="2"/>
          <c:order val="2"/>
          <c:tx>
            <c:strRef>
              <c:f>Sheet1!$A$4</c:f>
              <c:strCache>
                <c:ptCount val="1"/>
                <c:pt idx="0">
                  <c:v>Not that much</c:v>
                </c:pt>
              </c:strCache>
            </c:strRef>
          </c:tx>
          <c:spPr>
            <a:solidFill>
              <a:srgbClr val="92D050"/>
            </a:solidFill>
            <a:ln w="19050">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Sheet1!$B$1:$H$1</c:f>
              <c:strCache>
                <c:ptCount val="7"/>
                <c:pt idx="0">
                  <c:v>Apr-19</c:v>
                </c:pt>
                <c:pt idx="1">
                  <c:v>Apr-21</c:v>
                </c:pt>
                <c:pt idx="2">
                  <c:v>Apr-22</c:v>
                </c:pt>
                <c:pt idx="3">
                  <c:v>May-23</c:v>
                </c:pt>
                <c:pt idx="4">
                  <c:v>May-24</c:v>
                </c:pt>
                <c:pt idx="5">
                  <c:v>May-25</c:v>
                </c:pt>
                <c:pt idx="6">
                  <c:v>Apr-26</c:v>
                </c:pt>
              </c:strCache>
            </c:strRef>
          </c:cat>
          <c:val>
            <c:numRef>
              <c:f>Sheet1!$B$4:$H$4</c:f>
              <c:numCache>
                <c:formatCode>0</c:formatCode>
                <c:ptCount val="7"/>
                <c:pt idx="0">
                  <c:v>40.730312209259999</c:v>
                </c:pt>
                <c:pt idx="1">
                  <c:v>32.766369509759997</c:v>
                </c:pt>
                <c:pt idx="2">
                  <c:v>42.005221854330003</c:v>
                </c:pt>
                <c:pt idx="3">
                  <c:v>66.052020726730007</c:v>
                </c:pt>
                <c:pt idx="4">
                  <c:v>53.420233684080003</c:v>
                </c:pt>
                <c:pt idx="5">
                  <c:v>42.558272539699999</c:v>
                </c:pt>
                <c:pt idx="6">
                  <c:v>60.185140888619998</c:v>
                </c:pt>
              </c:numCache>
            </c:numRef>
          </c:val>
          <c:extLst>
            <c:ext xmlns:c16="http://schemas.microsoft.com/office/drawing/2014/chart" uri="{C3380CC4-5D6E-409C-BE32-E72D297353CC}">
              <c16:uniqueId val="{00000005-81B4-46FB-81F1-02334A3E608F}"/>
            </c:ext>
          </c:extLst>
        </c:ser>
        <c:ser>
          <c:idx val="3"/>
          <c:order val="3"/>
          <c:tx>
            <c:strRef>
              <c:f>Sheet1!$A$5</c:f>
              <c:strCache>
                <c:ptCount val="1"/>
                <c:pt idx="0">
                  <c:v>Nothing at all</c:v>
                </c:pt>
              </c:strCache>
            </c:strRef>
          </c:tx>
          <c:spPr>
            <a:solidFill>
              <a:srgbClr val="70AC2E"/>
            </a:solidFill>
            <a:ln w="19050">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bg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Sheet1!$B$1:$H$1</c:f>
              <c:strCache>
                <c:ptCount val="7"/>
                <c:pt idx="0">
                  <c:v>Apr-19</c:v>
                </c:pt>
                <c:pt idx="1">
                  <c:v>Apr-21</c:v>
                </c:pt>
                <c:pt idx="2">
                  <c:v>Apr-22</c:v>
                </c:pt>
                <c:pt idx="3">
                  <c:v>May-23</c:v>
                </c:pt>
                <c:pt idx="4">
                  <c:v>May-24</c:v>
                </c:pt>
                <c:pt idx="5">
                  <c:v>May-25</c:v>
                </c:pt>
                <c:pt idx="6">
                  <c:v>Apr-26</c:v>
                </c:pt>
              </c:strCache>
            </c:strRef>
          </c:cat>
          <c:val>
            <c:numRef>
              <c:f>Sheet1!$B$5:$H$5</c:f>
              <c:numCache>
                <c:formatCode>0</c:formatCode>
                <c:ptCount val="7"/>
                <c:pt idx="0">
                  <c:v>4.4753502072089999</c:v>
                </c:pt>
                <c:pt idx="1">
                  <c:v>1.6586690536499999</c:v>
                </c:pt>
                <c:pt idx="2">
                  <c:v>1.899566324711</c:v>
                </c:pt>
                <c:pt idx="3">
                  <c:v>6.2491617412049996</c:v>
                </c:pt>
                <c:pt idx="4">
                  <c:v>7.0960184870339997</c:v>
                </c:pt>
                <c:pt idx="5">
                  <c:v>5.8121154970460003</c:v>
                </c:pt>
                <c:pt idx="6">
                  <c:v>3.024616454052</c:v>
                </c:pt>
              </c:numCache>
            </c:numRef>
          </c:val>
          <c:extLst>
            <c:ext xmlns:c16="http://schemas.microsoft.com/office/drawing/2014/chart" uri="{C3380CC4-5D6E-409C-BE32-E72D297353CC}">
              <c16:uniqueId val="{00000006-81B4-46FB-81F1-02334A3E608F}"/>
            </c:ext>
          </c:extLst>
        </c:ser>
        <c:ser>
          <c:idx val="4"/>
          <c:order val="4"/>
          <c:tx>
            <c:strRef>
              <c:f>Sheet1!$A$6</c:f>
              <c:strCache>
                <c:ptCount val="1"/>
                <c:pt idx="0">
                  <c:v>Unsure</c:v>
                </c:pt>
              </c:strCache>
            </c:strRef>
          </c:tx>
          <c:spPr>
            <a:solidFill>
              <a:schemeClr val="bg1">
                <a:lumMod val="50000"/>
              </a:schemeClr>
            </a:solidFill>
            <a:ln w="19050">
              <a:noFill/>
            </a:ln>
            <a:effectLst/>
          </c:spPr>
          <c:invertIfNegative val="0"/>
          <c:cat>
            <c:strRef>
              <c:f>Sheet1!$B$1:$H$1</c:f>
              <c:strCache>
                <c:ptCount val="7"/>
                <c:pt idx="0">
                  <c:v>Apr-19</c:v>
                </c:pt>
                <c:pt idx="1">
                  <c:v>Apr-21</c:v>
                </c:pt>
                <c:pt idx="2">
                  <c:v>Apr-22</c:v>
                </c:pt>
                <c:pt idx="3">
                  <c:v>May-23</c:v>
                </c:pt>
                <c:pt idx="4">
                  <c:v>May-24</c:v>
                </c:pt>
                <c:pt idx="5">
                  <c:v>May-25</c:v>
                </c:pt>
                <c:pt idx="6">
                  <c:v>Apr-26</c:v>
                </c:pt>
              </c:strCache>
            </c:strRef>
          </c:cat>
          <c:val>
            <c:numRef>
              <c:f>Sheet1!$B$6:$H$6</c:f>
              <c:numCache>
                <c:formatCode>0</c:formatCode>
                <c:ptCount val="7"/>
                <c:pt idx="0">
                  <c:v>0</c:v>
                </c:pt>
                <c:pt idx="1">
                  <c:v>0</c:v>
                </c:pt>
                <c:pt idx="2">
                  <c:v>0.41743208724230002</c:v>
                </c:pt>
                <c:pt idx="3">
                  <c:v>0</c:v>
                </c:pt>
                <c:pt idx="4">
                  <c:v>0.6829373748216</c:v>
                </c:pt>
                <c:pt idx="5">
                  <c:v>0</c:v>
                </c:pt>
                <c:pt idx="6">
                  <c:v>0.26892515484910001</c:v>
                </c:pt>
              </c:numCache>
            </c:numRef>
          </c:val>
          <c:extLst>
            <c:ext xmlns:c16="http://schemas.microsoft.com/office/drawing/2014/chart" uri="{C3380CC4-5D6E-409C-BE32-E72D297353CC}">
              <c16:uniqueId val="{00000007-81B4-46FB-81F1-02334A3E608F}"/>
            </c:ext>
          </c:extLst>
        </c:ser>
        <c:dLbls>
          <c:showLegendKey val="0"/>
          <c:showVal val="0"/>
          <c:showCatName val="0"/>
          <c:showSerName val="0"/>
          <c:showPercent val="0"/>
          <c:showBubbleSize val="0"/>
        </c:dLbls>
        <c:gapWidth val="100"/>
        <c:overlap val="100"/>
        <c:axId val="327872431"/>
        <c:axId val="327870351"/>
      </c:barChart>
      <c:catAx>
        <c:axId val="327872431"/>
        <c:scaling>
          <c:orientation val="minMax"/>
        </c:scaling>
        <c:delete val="0"/>
        <c:axPos val="b"/>
        <c:numFmt formatCode="General" sourceLinked="1"/>
        <c:majorTickMark val="none"/>
        <c:minorTickMark val="none"/>
        <c:tickLblPos val="nextTo"/>
        <c:spPr>
          <a:noFill/>
          <a:ln w="25400" cap="sq"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crossAx val="327870351"/>
        <c:crosses val="autoZero"/>
        <c:auto val="1"/>
        <c:lblAlgn val="ctr"/>
        <c:lblOffset val="100"/>
        <c:noMultiLvlLbl val="0"/>
      </c:catAx>
      <c:valAx>
        <c:axId val="327870351"/>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w="25400">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327872431"/>
        <c:crosses val="autoZero"/>
        <c:crossBetween val="between"/>
        <c:majorUnit val="25"/>
      </c:valAx>
      <c:spPr>
        <a:noFill/>
        <a:ln>
          <a:noFill/>
        </a:ln>
        <a:effectLst/>
      </c:spPr>
    </c:plotArea>
    <c:legend>
      <c:legendPos val="r"/>
      <c:layout>
        <c:manualLayout>
          <c:xMode val="edge"/>
          <c:yMode val="edge"/>
          <c:x val="0.68796245929184907"/>
          <c:y val="0.24644934095283252"/>
          <c:w val="0.17980353655831968"/>
          <c:h val="0.39195078536555489"/>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bg1"/>
      </a:solidFill>
    </a:ln>
    <a:effectLst/>
  </c:spPr>
  <c:txPr>
    <a:bodyPr/>
    <a:lstStyle/>
    <a:p>
      <a:pPr>
        <a:defRPr sz="1400">
          <a:solidFill>
            <a:schemeClr val="tx1"/>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191773250161727E-2"/>
          <c:y val="6.0034286477621025E-2"/>
          <c:w val="0.62100592755701323"/>
          <c:h val="0.74246135349952136"/>
        </c:manualLayout>
      </c:layout>
      <c:barChart>
        <c:barDir val="col"/>
        <c:grouping val="stacked"/>
        <c:varyColors val="0"/>
        <c:ser>
          <c:idx val="0"/>
          <c:order val="0"/>
          <c:tx>
            <c:strRef>
              <c:f>Sheet1!$A$2</c:f>
              <c:strCache>
                <c:ptCount val="1"/>
                <c:pt idx="0">
                  <c:v>A lot</c:v>
                </c:pt>
              </c:strCache>
            </c:strRef>
          </c:tx>
          <c:spPr>
            <a:solidFill>
              <a:srgbClr val="335B74"/>
            </a:solidFill>
            <a:ln w="19050">
              <a:noFill/>
            </a:ln>
            <a:effectLst/>
          </c:spPr>
          <c:invertIfNegative val="0"/>
          <c:dPt>
            <c:idx val="0"/>
            <c:invertIfNegative val="0"/>
            <c:bubble3D val="0"/>
            <c:extLst>
              <c:ext xmlns:c16="http://schemas.microsoft.com/office/drawing/2014/chart" uri="{C3380CC4-5D6E-409C-BE32-E72D297353CC}">
                <c16:uniqueId val="{00000000-81B4-46FB-81F1-02334A3E608F}"/>
              </c:ext>
            </c:extLst>
          </c:dPt>
          <c:dPt>
            <c:idx val="1"/>
            <c:invertIfNegative val="0"/>
            <c:bubble3D val="0"/>
            <c:extLst>
              <c:ext xmlns:c16="http://schemas.microsoft.com/office/drawing/2014/chart" uri="{C3380CC4-5D6E-409C-BE32-E72D297353CC}">
                <c16:uniqueId val="{00000001-81B4-46FB-81F1-02334A3E608F}"/>
              </c:ext>
            </c:extLst>
          </c:dPt>
          <c:dPt>
            <c:idx val="2"/>
            <c:invertIfNegative val="0"/>
            <c:bubble3D val="0"/>
            <c:extLst>
              <c:ext xmlns:c16="http://schemas.microsoft.com/office/drawing/2014/chart" uri="{C3380CC4-5D6E-409C-BE32-E72D297353CC}">
                <c16:uniqueId val="{00000002-81B4-46FB-81F1-02334A3E608F}"/>
              </c:ext>
            </c:extLst>
          </c:dPt>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Sheet1!$B$1:$H$1</c:f>
              <c:strCache>
                <c:ptCount val="7"/>
                <c:pt idx="0">
                  <c:v>Apr-19</c:v>
                </c:pt>
                <c:pt idx="1">
                  <c:v>Apr-21</c:v>
                </c:pt>
                <c:pt idx="2">
                  <c:v>Apr-22</c:v>
                </c:pt>
                <c:pt idx="3">
                  <c:v>May-23</c:v>
                </c:pt>
                <c:pt idx="4">
                  <c:v>May-24</c:v>
                </c:pt>
                <c:pt idx="5">
                  <c:v>May-25</c:v>
                </c:pt>
                <c:pt idx="6">
                  <c:v>Apr-26</c:v>
                </c:pt>
              </c:strCache>
            </c:strRef>
          </c:cat>
          <c:val>
            <c:numRef>
              <c:f>Sheet1!$B$2:$H$2</c:f>
              <c:numCache>
                <c:formatCode>0</c:formatCode>
                <c:ptCount val="7"/>
                <c:pt idx="0">
                  <c:v>1.2010708465938</c:v>
                </c:pt>
                <c:pt idx="1">
                  <c:v>3.4698444365104</c:v>
                </c:pt>
                <c:pt idx="2">
                  <c:v>1.8819581380627999</c:v>
                </c:pt>
                <c:pt idx="3">
                  <c:v>1.2753318280752</c:v>
                </c:pt>
                <c:pt idx="4">
                  <c:v>2.433990694442</c:v>
                </c:pt>
                <c:pt idx="5">
                  <c:v>6.9193290829769998</c:v>
                </c:pt>
                <c:pt idx="6">
                  <c:v>2.0089983186780001</c:v>
                </c:pt>
              </c:numCache>
            </c:numRef>
          </c:val>
          <c:extLst>
            <c:ext xmlns:c16="http://schemas.microsoft.com/office/drawing/2014/chart" uri="{C3380CC4-5D6E-409C-BE32-E72D297353CC}">
              <c16:uniqueId val="{00000003-81B4-46FB-81F1-02334A3E608F}"/>
            </c:ext>
          </c:extLst>
        </c:ser>
        <c:ser>
          <c:idx val="1"/>
          <c:order val="1"/>
          <c:tx>
            <c:strRef>
              <c:f>Sheet1!$A$3</c:f>
              <c:strCache>
                <c:ptCount val="1"/>
                <c:pt idx="0">
                  <c:v>A fair amount</c:v>
                </c:pt>
              </c:strCache>
            </c:strRef>
          </c:tx>
          <c:spPr>
            <a:solidFill>
              <a:schemeClr val="accent1">
                <a:lumMod val="75000"/>
              </a:schemeClr>
            </a:solidFill>
            <a:ln w="19050">
              <a:noFill/>
            </a:ln>
            <a:effectLst/>
          </c:spPr>
          <c:invertIfNegative val="0"/>
          <c:dLbls>
            <c:spPr>
              <a:noFill/>
              <a:ln>
                <a:noFill/>
              </a:ln>
              <a:effectLst/>
            </c:spPr>
            <c:txPr>
              <a:bodyPr rot="0" spcFirstLastPara="1" vertOverflow="ellipsis" vert="horz" wrap="square" anchor="ctr" anchorCtr="1"/>
              <a:lstStyle/>
              <a:p>
                <a:pPr algn="ctr">
                  <a:defRPr sz="1400" b="1" i="0" u="none" strike="noStrike" kern="1200" baseline="0">
                    <a:solidFill>
                      <a:schemeClr val="bg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Sheet1!$B$1:$H$1</c:f>
              <c:strCache>
                <c:ptCount val="7"/>
                <c:pt idx="0">
                  <c:v>Apr-19</c:v>
                </c:pt>
                <c:pt idx="1">
                  <c:v>Apr-21</c:v>
                </c:pt>
                <c:pt idx="2">
                  <c:v>Apr-22</c:v>
                </c:pt>
                <c:pt idx="3">
                  <c:v>May-23</c:v>
                </c:pt>
                <c:pt idx="4">
                  <c:v>May-24</c:v>
                </c:pt>
                <c:pt idx="5">
                  <c:v>May-25</c:v>
                </c:pt>
                <c:pt idx="6">
                  <c:v>Apr-26</c:v>
                </c:pt>
              </c:strCache>
            </c:strRef>
          </c:cat>
          <c:val>
            <c:numRef>
              <c:f>Sheet1!$B$3:$H$3</c:f>
              <c:numCache>
                <c:formatCode>0</c:formatCode>
                <c:ptCount val="7"/>
                <c:pt idx="0">
                  <c:v>3.7304195359238999</c:v>
                </c:pt>
                <c:pt idx="1">
                  <c:v>7.0221493933423993</c:v>
                </c:pt>
                <c:pt idx="2">
                  <c:v>5.9129310246580005</c:v>
                </c:pt>
                <c:pt idx="3">
                  <c:v>4.2644316783380001</c:v>
                </c:pt>
                <c:pt idx="4">
                  <c:v>7.1606371538509999</c:v>
                </c:pt>
                <c:pt idx="5">
                  <c:v>11.44594946344</c:v>
                </c:pt>
                <c:pt idx="6">
                  <c:v>8.8404132697560005</c:v>
                </c:pt>
              </c:numCache>
            </c:numRef>
          </c:val>
          <c:extLst>
            <c:ext xmlns:c16="http://schemas.microsoft.com/office/drawing/2014/chart" uri="{C3380CC4-5D6E-409C-BE32-E72D297353CC}">
              <c16:uniqueId val="{00000004-81B4-46FB-81F1-02334A3E608F}"/>
            </c:ext>
          </c:extLst>
        </c:ser>
        <c:ser>
          <c:idx val="2"/>
          <c:order val="2"/>
          <c:tx>
            <c:strRef>
              <c:f>Sheet1!$A$4</c:f>
              <c:strCache>
                <c:ptCount val="1"/>
                <c:pt idx="0">
                  <c:v>Not that much</c:v>
                </c:pt>
              </c:strCache>
            </c:strRef>
          </c:tx>
          <c:spPr>
            <a:solidFill>
              <a:srgbClr val="92D050"/>
            </a:solidFill>
            <a:ln w="19050">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Sheet1!$B$1:$H$1</c:f>
              <c:strCache>
                <c:ptCount val="7"/>
                <c:pt idx="0">
                  <c:v>Apr-19</c:v>
                </c:pt>
                <c:pt idx="1">
                  <c:v>Apr-21</c:v>
                </c:pt>
                <c:pt idx="2">
                  <c:v>Apr-22</c:v>
                </c:pt>
                <c:pt idx="3">
                  <c:v>May-23</c:v>
                </c:pt>
                <c:pt idx="4">
                  <c:v>May-24</c:v>
                </c:pt>
                <c:pt idx="5">
                  <c:v>May-25</c:v>
                </c:pt>
                <c:pt idx="6">
                  <c:v>Apr-26</c:v>
                </c:pt>
              </c:strCache>
            </c:strRef>
          </c:cat>
          <c:val>
            <c:numRef>
              <c:f>Sheet1!$B$4:$H$4</c:f>
              <c:numCache>
                <c:formatCode>0</c:formatCode>
                <c:ptCount val="7"/>
                <c:pt idx="0">
                  <c:v>3.6657280988333998</c:v>
                </c:pt>
                <c:pt idx="1">
                  <c:v>5.2426191215615994</c:v>
                </c:pt>
                <c:pt idx="2">
                  <c:v>5.8807310596062008</c:v>
                </c:pt>
                <c:pt idx="3">
                  <c:v>13.210404145346002</c:v>
                </c:pt>
                <c:pt idx="4">
                  <c:v>13.209705049189999</c:v>
                </c:pt>
                <c:pt idx="5">
                  <c:v>15.138493200419999</c:v>
                </c:pt>
                <c:pt idx="6">
                  <c:v>17.879239021549999</c:v>
                </c:pt>
              </c:numCache>
            </c:numRef>
          </c:val>
          <c:extLst>
            <c:ext xmlns:c16="http://schemas.microsoft.com/office/drawing/2014/chart" uri="{C3380CC4-5D6E-409C-BE32-E72D297353CC}">
              <c16:uniqueId val="{00000005-81B4-46FB-81F1-02334A3E608F}"/>
            </c:ext>
          </c:extLst>
        </c:ser>
        <c:ser>
          <c:idx val="3"/>
          <c:order val="3"/>
          <c:tx>
            <c:strRef>
              <c:f>Sheet1!$A$5</c:f>
              <c:strCache>
                <c:ptCount val="1"/>
                <c:pt idx="0">
                  <c:v>Nothing at all</c:v>
                </c:pt>
              </c:strCache>
            </c:strRef>
          </c:tx>
          <c:spPr>
            <a:solidFill>
              <a:srgbClr val="70AC2E"/>
            </a:solidFill>
            <a:ln w="19050">
              <a:noFill/>
            </a:ln>
            <a:effectLst/>
          </c:spPr>
          <c:invertIfNegative val="0"/>
          <c:cat>
            <c:strRef>
              <c:f>Sheet1!$B$1:$H$1</c:f>
              <c:strCache>
                <c:ptCount val="7"/>
                <c:pt idx="0">
                  <c:v>Apr-19</c:v>
                </c:pt>
                <c:pt idx="1">
                  <c:v>Apr-21</c:v>
                </c:pt>
                <c:pt idx="2">
                  <c:v>Apr-22</c:v>
                </c:pt>
                <c:pt idx="3">
                  <c:v>May-23</c:v>
                </c:pt>
                <c:pt idx="4">
                  <c:v>May-24</c:v>
                </c:pt>
                <c:pt idx="5">
                  <c:v>May-25</c:v>
                </c:pt>
                <c:pt idx="6">
                  <c:v>Apr-26</c:v>
                </c:pt>
              </c:strCache>
            </c:strRef>
          </c:cat>
          <c:val>
            <c:numRef>
              <c:f>Sheet1!$B$5:$H$5</c:f>
              <c:numCache>
                <c:formatCode>0</c:formatCode>
                <c:ptCount val="7"/>
                <c:pt idx="0">
                  <c:v>0.40278151864881001</c:v>
                </c:pt>
                <c:pt idx="1">
                  <c:v>0.26538704858399997</c:v>
                </c:pt>
                <c:pt idx="2">
                  <c:v>0.26593928545953999</c:v>
                </c:pt>
                <c:pt idx="3">
                  <c:v>1.2498323482409999</c:v>
                </c:pt>
                <c:pt idx="4">
                  <c:v>1.7546967651180001</c:v>
                </c:pt>
                <c:pt idx="5">
                  <c:v>2.0674399048979999</c:v>
                </c:pt>
                <c:pt idx="6">
                  <c:v>0.89852478090190002</c:v>
                </c:pt>
              </c:numCache>
            </c:numRef>
          </c:val>
          <c:extLst>
            <c:ext xmlns:c16="http://schemas.microsoft.com/office/drawing/2014/chart" uri="{C3380CC4-5D6E-409C-BE32-E72D297353CC}">
              <c16:uniqueId val="{00000006-81B4-46FB-81F1-02334A3E608F}"/>
            </c:ext>
          </c:extLst>
        </c:ser>
        <c:ser>
          <c:idx val="4"/>
          <c:order val="4"/>
          <c:tx>
            <c:strRef>
              <c:f>Sheet1!$A$6</c:f>
              <c:strCache>
                <c:ptCount val="1"/>
                <c:pt idx="0">
                  <c:v>Unsure</c:v>
                </c:pt>
              </c:strCache>
            </c:strRef>
          </c:tx>
          <c:spPr>
            <a:solidFill>
              <a:schemeClr val="bg1">
                <a:lumMod val="50000"/>
              </a:schemeClr>
            </a:solidFill>
            <a:ln w="19050">
              <a:noFill/>
            </a:ln>
            <a:effectLst/>
          </c:spPr>
          <c:invertIfNegative val="0"/>
          <c:cat>
            <c:strRef>
              <c:f>Sheet1!$B$1:$H$1</c:f>
              <c:strCache>
                <c:ptCount val="7"/>
                <c:pt idx="0">
                  <c:v>Apr-19</c:v>
                </c:pt>
                <c:pt idx="1">
                  <c:v>Apr-21</c:v>
                </c:pt>
                <c:pt idx="2">
                  <c:v>Apr-22</c:v>
                </c:pt>
                <c:pt idx="3">
                  <c:v>May-23</c:v>
                </c:pt>
                <c:pt idx="4">
                  <c:v>May-24</c:v>
                </c:pt>
                <c:pt idx="5">
                  <c:v>May-25</c:v>
                </c:pt>
                <c:pt idx="6">
                  <c:v>Apr-26</c:v>
                </c:pt>
              </c:strCache>
            </c:strRef>
          </c:cat>
          <c:val>
            <c:numRef>
              <c:f>Sheet1!$B$6:$H$6</c:f>
              <c:numCache>
                <c:formatCode>0</c:formatCode>
                <c:ptCount val="7"/>
                <c:pt idx="0">
                  <c:v>0</c:v>
                </c:pt>
                <c:pt idx="1">
                  <c:v>0</c:v>
                </c:pt>
                <c:pt idx="2">
                  <c:v>5.8440492213922009E-2</c:v>
                </c:pt>
                <c:pt idx="3">
                  <c:v>0</c:v>
                </c:pt>
                <c:pt idx="4">
                  <c:v>0.1688761105354</c:v>
                </c:pt>
                <c:pt idx="5">
                  <c:v>0</c:v>
                </c:pt>
                <c:pt idx="6">
                  <c:v>7.9889770987700004E-2</c:v>
                </c:pt>
              </c:numCache>
            </c:numRef>
          </c:val>
          <c:extLst>
            <c:ext xmlns:c16="http://schemas.microsoft.com/office/drawing/2014/chart" uri="{C3380CC4-5D6E-409C-BE32-E72D297353CC}">
              <c16:uniqueId val="{00000007-81B4-46FB-81F1-02334A3E608F}"/>
            </c:ext>
          </c:extLst>
        </c:ser>
        <c:ser>
          <c:idx val="5"/>
          <c:order val="5"/>
          <c:tx>
            <c:strRef>
              <c:f>Sheet1!$A$7</c:f>
              <c:strCache>
                <c:ptCount val="1"/>
                <c:pt idx="0">
                  <c:v>Not aware</c:v>
                </c:pt>
              </c:strCache>
            </c:strRef>
          </c:tx>
          <c:spPr>
            <a:solidFill>
              <a:schemeClr val="tx1"/>
            </a:solidFill>
            <a:ln w="19050">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bg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Sheet1!$B$1:$H$1</c:f>
              <c:strCache>
                <c:ptCount val="7"/>
                <c:pt idx="0">
                  <c:v>Apr-19</c:v>
                </c:pt>
                <c:pt idx="1">
                  <c:v>Apr-21</c:v>
                </c:pt>
                <c:pt idx="2">
                  <c:v>Apr-22</c:v>
                </c:pt>
                <c:pt idx="3">
                  <c:v>May-23</c:v>
                </c:pt>
                <c:pt idx="4">
                  <c:v>May-24</c:v>
                </c:pt>
                <c:pt idx="5">
                  <c:v>May-25</c:v>
                </c:pt>
                <c:pt idx="6">
                  <c:v>Apr-26</c:v>
                </c:pt>
              </c:strCache>
            </c:strRef>
          </c:cat>
          <c:val>
            <c:numRef>
              <c:f>Sheet1!$B$7:$H$7</c:f>
              <c:numCache>
                <c:formatCode>0</c:formatCode>
                <c:ptCount val="7"/>
                <c:pt idx="0">
                  <c:v>91</c:v>
                </c:pt>
                <c:pt idx="1">
                  <c:v>84</c:v>
                </c:pt>
                <c:pt idx="2">
                  <c:v>86</c:v>
                </c:pt>
                <c:pt idx="3">
                  <c:v>80</c:v>
                </c:pt>
                <c:pt idx="4">
                  <c:v>75.272094226869996</c:v>
                </c:pt>
                <c:pt idx="5">
                  <c:v>64.428788348259999</c:v>
                </c:pt>
                <c:pt idx="6">
                  <c:v>70.292934838129995</c:v>
                </c:pt>
              </c:numCache>
            </c:numRef>
          </c:val>
          <c:extLst>
            <c:ext xmlns:c16="http://schemas.microsoft.com/office/drawing/2014/chart" uri="{C3380CC4-5D6E-409C-BE32-E72D297353CC}">
              <c16:uniqueId val="{00000000-D697-4356-955C-B90D374E208C}"/>
            </c:ext>
          </c:extLst>
        </c:ser>
        <c:dLbls>
          <c:showLegendKey val="0"/>
          <c:showVal val="0"/>
          <c:showCatName val="0"/>
          <c:showSerName val="0"/>
          <c:showPercent val="0"/>
          <c:showBubbleSize val="0"/>
        </c:dLbls>
        <c:gapWidth val="100"/>
        <c:overlap val="100"/>
        <c:axId val="327872431"/>
        <c:axId val="327870351"/>
      </c:barChart>
      <c:catAx>
        <c:axId val="327872431"/>
        <c:scaling>
          <c:orientation val="minMax"/>
        </c:scaling>
        <c:delete val="0"/>
        <c:axPos val="b"/>
        <c:numFmt formatCode="General" sourceLinked="1"/>
        <c:majorTickMark val="none"/>
        <c:minorTickMark val="none"/>
        <c:tickLblPos val="nextTo"/>
        <c:spPr>
          <a:noFill/>
          <a:ln w="25400" cap="sq"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crossAx val="327870351"/>
        <c:crosses val="autoZero"/>
        <c:auto val="1"/>
        <c:lblAlgn val="ctr"/>
        <c:lblOffset val="100"/>
        <c:noMultiLvlLbl val="0"/>
      </c:catAx>
      <c:valAx>
        <c:axId val="327870351"/>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w="25400">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327872431"/>
        <c:crosses val="autoZero"/>
        <c:crossBetween val="between"/>
        <c:majorUnit val="25"/>
      </c:valAx>
      <c:spPr>
        <a:noFill/>
        <a:ln>
          <a:noFill/>
        </a:ln>
        <a:effectLst/>
      </c:spPr>
    </c:plotArea>
    <c:legend>
      <c:legendPos val="r"/>
      <c:layout>
        <c:manualLayout>
          <c:xMode val="edge"/>
          <c:yMode val="edge"/>
          <c:x val="0.71715052280263325"/>
          <c:y val="0.14815010569655679"/>
          <c:w val="0.17980353655831968"/>
          <c:h val="0.46977923252291565"/>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solidFill>
            <a:schemeClr val="tx1"/>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566286357062511"/>
          <c:y val="6.0034286477621032E-2"/>
          <c:w val="0.53588537147142323"/>
          <c:h val="0.74246135349952136"/>
        </c:manualLayout>
      </c:layout>
      <c:barChart>
        <c:barDir val="col"/>
        <c:grouping val="stacked"/>
        <c:varyColors val="0"/>
        <c:ser>
          <c:idx val="0"/>
          <c:order val="0"/>
          <c:tx>
            <c:strRef>
              <c:f>Sheet1!$A$2</c:f>
              <c:strCache>
                <c:ptCount val="1"/>
                <c:pt idx="0">
                  <c:v>Yes</c:v>
                </c:pt>
              </c:strCache>
            </c:strRef>
          </c:tx>
          <c:spPr>
            <a:solidFill>
              <a:srgbClr val="335B74"/>
            </a:solidFill>
            <a:ln w="19050">
              <a:noFill/>
            </a:ln>
            <a:effectLst/>
          </c:spPr>
          <c:invertIfNegative val="0"/>
          <c:dPt>
            <c:idx val="0"/>
            <c:invertIfNegative val="0"/>
            <c:bubble3D val="0"/>
            <c:extLst>
              <c:ext xmlns:c16="http://schemas.microsoft.com/office/drawing/2014/chart" uri="{C3380CC4-5D6E-409C-BE32-E72D297353CC}">
                <c16:uniqueId val="{00000000-6964-4DCE-BB15-E051DC44E3F0}"/>
              </c:ext>
            </c:extLst>
          </c:dPt>
          <c:dPt>
            <c:idx val="1"/>
            <c:invertIfNegative val="0"/>
            <c:bubble3D val="0"/>
            <c:extLst>
              <c:ext xmlns:c16="http://schemas.microsoft.com/office/drawing/2014/chart" uri="{C3380CC4-5D6E-409C-BE32-E72D297353CC}">
                <c16:uniqueId val="{00000001-6964-4DCE-BB15-E051DC44E3F0}"/>
              </c:ext>
            </c:extLst>
          </c:dPt>
          <c:dPt>
            <c:idx val="2"/>
            <c:invertIfNegative val="0"/>
            <c:bubble3D val="0"/>
            <c:extLst>
              <c:ext xmlns:c16="http://schemas.microsoft.com/office/drawing/2014/chart" uri="{C3380CC4-5D6E-409C-BE32-E72D297353CC}">
                <c16:uniqueId val="{00000002-6964-4DCE-BB15-E051DC44E3F0}"/>
              </c:ext>
            </c:extLst>
          </c:dPt>
          <c:dLbls>
            <c:dLbl>
              <c:idx val="6"/>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3-1B8C-42ED-963C-BA1AF9669897}"/>
                </c:ext>
              </c:extLst>
            </c:dLbl>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Sheet1!$B$1:$H$1</c:f>
              <c:strCache>
                <c:ptCount val="7"/>
                <c:pt idx="0">
                  <c:v>Apr-19</c:v>
                </c:pt>
                <c:pt idx="1">
                  <c:v>Apr-21</c:v>
                </c:pt>
                <c:pt idx="2">
                  <c:v>Apr-22</c:v>
                </c:pt>
                <c:pt idx="3">
                  <c:v>May-23</c:v>
                </c:pt>
                <c:pt idx="4">
                  <c:v>May-24</c:v>
                </c:pt>
                <c:pt idx="5">
                  <c:v>May-25</c:v>
                </c:pt>
                <c:pt idx="6">
                  <c:v>Apr-26</c:v>
                </c:pt>
              </c:strCache>
            </c:strRef>
          </c:cat>
          <c:val>
            <c:numRef>
              <c:f>Sheet1!$B$2:$H$2</c:f>
              <c:numCache>
                <c:formatCode>0</c:formatCode>
                <c:ptCount val="7"/>
                <c:pt idx="0">
                  <c:v>76.411400454290003</c:v>
                </c:pt>
                <c:pt idx="1">
                  <c:v>82.099579846509997</c:v>
                </c:pt>
                <c:pt idx="2" formatCode="General">
                  <c:v>80</c:v>
                </c:pt>
                <c:pt idx="3">
                  <c:v>68.621414151319996</c:v>
                </c:pt>
                <c:pt idx="4">
                  <c:v>69.510113012320005</c:v>
                </c:pt>
                <c:pt idx="5">
                  <c:v>80.862852834920005</c:v>
                </c:pt>
                <c:pt idx="6">
                  <c:v>76.140374148239999</c:v>
                </c:pt>
              </c:numCache>
            </c:numRef>
          </c:val>
          <c:extLst>
            <c:ext xmlns:c16="http://schemas.microsoft.com/office/drawing/2014/chart" uri="{C3380CC4-5D6E-409C-BE32-E72D297353CC}">
              <c16:uniqueId val="{00000003-6964-4DCE-BB15-E051DC44E3F0}"/>
            </c:ext>
          </c:extLst>
        </c:ser>
        <c:ser>
          <c:idx val="1"/>
          <c:order val="1"/>
          <c:tx>
            <c:strRef>
              <c:f>Sheet1!$A$3</c:f>
              <c:strCache>
                <c:ptCount val="1"/>
                <c:pt idx="0">
                  <c:v>No</c:v>
                </c:pt>
              </c:strCache>
            </c:strRef>
          </c:tx>
          <c:spPr>
            <a:solidFill>
              <a:srgbClr val="92D050"/>
            </a:solidFill>
            <a:ln w="19050">
              <a:noFill/>
            </a:ln>
            <a:effectLst/>
          </c:spPr>
          <c:invertIfNegative val="0"/>
          <c:dLbls>
            <c:dLbl>
              <c:idx val="6"/>
              <c:spPr>
                <a:noFill/>
                <a:ln>
                  <a:noFill/>
                </a:ln>
                <a:effectLst/>
              </c:spPr>
              <c:txPr>
                <a:bodyPr rot="0" spcFirstLastPara="1" vertOverflow="ellipsis" vert="horz" wrap="square" anchor="ctr" anchorCtr="1"/>
                <a:lstStyle/>
                <a:p>
                  <a:pPr algn="ctr">
                    <a:defRPr sz="1600" b="1" i="0" u="none" strike="noStrike" kern="1200" baseline="0">
                      <a:solidFill>
                        <a:schemeClr val="bg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4-1B8C-42ED-963C-BA1AF9669897}"/>
                </c:ext>
              </c:extLst>
            </c:dLbl>
            <c:spPr>
              <a:noFill/>
              <a:ln>
                <a:noFill/>
              </a:ln>
              <a:effectLst/>
            </c:spPr>
            <c:txPr>
              <a:bodyPr rot="0" spcFirstLastPara="1" vertOverflow="ellipsis" vert="horz" wrap="square" anchor="ctr" anchorCtr="1"/>
              <a:lstStyle/>
              <a:p>
                <a:pPr algn="ctr">
                  <a:defRPr sz="1400" b="1" i="0" u="none" strike="noStrike" kern="1200" baseline="0">
                    <a:solidFill>
                      <a:schemeClr val="bg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Sheet1!$B$1:$H$1</c:f>
              <c:strCache>
                <c:ptCount val="7"/>
                <c:pt idx="0">
                  <c:v>Apr-19</c:v>
                </c:pt>
                <c:pt idx="1">
                  <c:v>Apr-21</c:v>
                </c:pt>
                <c:pt idx="2">
                  <c:v>Apr-22</c:v>
                </c:pt>
                <c:pt idx="3">
                  <c:v>May-23</c:v>
                </c:pt>
                <c:pt idx="4">
                  <c:v>May-24</c:v>
                </c:pt>
                <c:pt idx="5">
                  <c:v>May-25</c:v>
                </c:pt>
                <c:pt idx="6">
                  <c:v>Apr-26</c:v>
                </c:pt>
              </c:strCache>
            </c:strRef>
          </c:cat>
          <c:val>
            <c:numRef>
              <c:f>Sheet1!$B$3:$H$3</c:f>
              <c:numCache>
                <c:formatCode>0</c:formatCode>
                <c:ptCount val="7"/>
                <c:pt idx="0">
                  <c:v>19.42444388138</c:v>
                </c:pt>
                <c:pt idx="1">
                  <c:v>14.50175947258</c:v>
                </c:pt>
                <c:pt idx="2" formatCode="General">
                  <c:v>16</c:v>
                </c:pt>
                <c:pt idx="3">
                  <c:v>26.224009368379999</c:v>
                </c:pt>
                <c:pt idx="4">
                  <c:v>24.521492365979999</c:v>
                </c:pt>
                <c:pt idx="5">
                  <c:v>15.4361452191</c:v>
                </c:pt>
                <c:pt idx="6">
                  <c:v>17.432086739470002</c:v>
                </c:pt>
              </c:numCache>
            </c:numRef>
          </c:val>
          <c:extLst>
            <c:ext xmlns:c16="http://schemas.microsoft.com/office/drawing/2014/chart" uri="{C3380CC4-5D6E-409C-BE32-E72D297353CC}">
              <c16:uniqueId val="{00000004-6964-4DCE-BB15-E051DC44E3F0}"/>
            </c:ext>
          </c:extLst>
        </c:ser>
        <c:ser>
          <c:idx val="2"/>
          <c:order val="2"/>
          <c:tx>
            <c:strRef>
              <c:f>Sheet1!$A$4</c:f>
              <c:strCache>
                <c:ptCount val="1"/>
                <c:pt idx="0">
                  <c:v>Unsure</c:v>
                </c:pt>
              </c:strCache>
            </c:strRef>
          </c:tx>
          <c:spPr>
            <a:solidFill>
              <a:schemeClr val="bg1">
                <a:lumMod val="75000"/>
              </a:schemeClr>
            </a:solidFill>
            <a:ln w="1905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Sheet1!$B$1:$H$1</c:f>
              <c:strCache>
                <c:ptCount val="7"/>
                <c:pt idx="0">
                  <c:v>Apr-19</c:v>
                </c:pt>
                <c:pt idx="1">
                  <c:v>Apr-21</c:v>
                </c:pt>
                <c:pt idx="2">
                  <c:v>Apr-22</c:v>
                </c:pt>
                <c:pt idx="3">
                  <c:v>May-23</c:v>
                </c:pt>
                <c:pt idx="4">
                  <c:v>May-24</c:v>
                </c:pt>
                <c:pt idx="5">
                  <c:v>May-25</c:v>
                </c:pt>
                <c:pt idx="6">
                  <c:v>Apr-26</c:v>
                </c:pt>
              </c:strCache>
            </c:strRef>
          </c:cat>
          <c:val>
            <c:numRef>
              <c:f>Sheet1!$B$4:$H$4</c:f>
              <c:numCache>
                <c:formatCode>0</c:formatCode>
                <c:ptCount val="7"/>
                <c:pt idx="0">
                  <c:v>4.1641556643289999</c:v>
                </c:pt>
                <c:pt idx="1">
                  <c:v>3.398660680906</c:v>
                </c:pt>
                <c:pt idx="2" formatCode="General">
                  <c:v>4</c:v>
                </c:pt>
                <c:pt idx="3">
                  <c:v>5.1545764803029996</c:v>
                </c:pt>
                <c:pt idx="4">
                  <c:v>5.9683946216969996</c:v>
                </c:pt>
                <c:pt idx="5">
                  <c:v>3.7010019459830001</c:v>
                </c:pt>
                <c:pt idx="6">
                  <c:v>6.4275391122869996</c:v>
                </c:pt>
              </c:numCache>
            </c:numRef>
          </c:val>
          <c:extLst>
            <c:ext xmlns:c16="http://schemas.microsoft.com/office/drawing/2014/chart" uri="{C3380CC4-5D6E-409C-BE32-E72D297353CC}">
              <c16:uniqueId val="{00000005-6964-4DCE-BB15-E051DC44E3F0}"/>
            </c:ext>
          </c:extLst>
        </c:ser>
        <c:dLbls>
          <c:showLegendKey val="0"/>
          <c:showVal val="0"/>
          <c:showCatName val="0"/>
          <c:showSerName val="0"/>
          <c:showPercent val="0"/>
          <c:showBubbleSize val="0"/>
        </c:dLbls>
        <c:gapWidth val="100"/>
        <c:overlap val="100"/>
        <c:axId val="327872431"/>
        <c:axId val="327870351"/>
      </c:barChart>
      <c:catAx>
        <c:axId val="327872431"/>
        <c:scaling>
          <c:orientation val="minMax"/>
        </c:scaling>
        <c:delete val="0"/>
        <c:axPos val="b"/>
        <c:numFmt formatCode="General" sourceLinked="1"/>
        <c:majorTickMark val="none"/>
        <c:minorTickMark val="none"/>
        <c:tickLblPos val="nextTo"/>
        <c:spPr>
          <a:noFill/>
          <a:ln w="25400" cap="sq"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crossAx val="327870351"/>
        <c:crosses val="autoZero"/>
        <c:auto val="1"/>
        <c:lblAlgn val="ctr"/>
        <c:lblOffset val="100"/>
        <c:noMultiLvlLbl val="0"/>
      </c:catAx>
      <c:valAx>
        <c:axId val="327870351"/>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w="25400">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327872431"/>
        <c:crosses val="autoZero"/>
        <c:crossBetween val="between"/>
        <c:majorUnit val="25"/>
      </c:valAx>
      <c:spPr>
        <a:noFill/>
        <a:ln>
          <a:noFill/>
        </a:ln>
        <a:effectLst/>
      </c:spPr>
    </c:plotArea>
    <c:legend>
      <c:legendPos val="r"/>
      <c:layout>
        <c:manualLayout>
          <c:xMode val="edge"/>
          <c:yMode val="edge"/>
          <c:x val="0.81259673395700549"/>
          <c:y val="0.36130265394666455"/>
          <c:w val="8.2296954526232494E-2"/>
          <c:h val="0.20718095263790254"/>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solidFill>
            <a:schemeClr val="tx1"/>
          </a:solidFill>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888135411644973"/>
          <c:y val="3.1273531277843616E-2"/>
          <c:w val="0.68709653796342651"/>
          <c:h val="0.74718033785303417"/>
        </c:manualLayout>
      </c:layout>
      <c:barChart>
        <c:barDir val="col"/>
        <c:grouping val="clustered"/>
        <c:varyColors val="0"/>
        <c:ser>
          <c:idx val="0"/>
          <c:order val="0"/>
          <c:tx>
            <c:strRef>
              <c:f>Sheet1!$B$1</c:f>
              <c:strCache>
                <c:ptCount val="1"/>
                <c:pt idx="0">
                  <c:v>Apr-19</c:v>
                </c:pt>
              </c:strCache>
            </c:strRef>
          </c:tx>
          <c:spPr>
            <a:solidFill>
              <a:schemeClr val="accent1"/>
            </a:solidFill>
            <a:ln>
              <a:noFill/>
            </a:ln>
            <a:effectLst/>
          </c:spPr>
          <c:invertIfNegative val="0"/>
          <c:dLbls>
            <c:dLbl>
              <c:idx val="2"/>
              <c:delete val="1"/>
              <c:extLst>
                <c:ext xmlns:c15="http://schemas.microsoft.com/office/drawing/2012/chart" uri="{CE6537A1-D6FC-4f65-9D91-7224C49458BB}"/>
                <c:ext xmlns:c16="http://schemas.microsoft.com/office/drawing/2014/chart" uri="{C3380CC4-5D6E-409C-BE32-E72D297353CC}">
                  <c16:uniqueId val="{00000000-BEA5-4C43-9A7A-044554EAC157}"/>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Google/ internet search</c:v>
                </c:pt>
                <c:pt idx="1">
                  <c:v>Contact the Office of the Ombudsman</c:v>
                </c:pt>
                <c:pt idx="2">
                  <c:v>Social media</c:v>
                </c:pt>
                <c:pt idx="3">
                  <c:v>Other</c:v>
                </c:pt>
                <c:pt idx="4">
                  <c:v>Unsure</c:v>
                </c:pt>
              </c:strCache>
            </c:strRef>
          </c:cat>
          <c:val>
            <c:numRef>
              <c:f>Sheet1!$B$2:$B$6</c:f>
              <c:numCache>
                <c:formatCode>0</c:formatCode>
                <c:ptCount val="5"/>
                <c:pt idx="0">
                  <c:v>76.204019126030005</c:v>
                </c:pt>
                <c:pt idx="1">
                  <c:v>17.00985094672</c:v>
                </c:pt>
                <c:pt idx="2">
                  <c:v>0</c:v>
                </c:pt>
                <c:pt idx="3">
                  <c:v>2.7053073903680001</c:v>
                </c:pt>
                <c:pt idx="4">
                  <c:v>11.442635238359999</c:v>
                </c:pt>
              </c:numCache>
            </c:numRef>
          </c:val>
          <c:extLst>
            <c:ext xmlns:c16="http://schemas.microsoft.com/office/drawing/2014/chart" uri="{C3380CC4-5D6E-409C-BE32-E72D297353CC}">
              <c16:uniqueId val="{00000000-D272-4AEC-A5C6-901BBF2CFDE7}"/>
            </c:ext>
          </c:extLst>
        </c:ser>
        <c:ser>
          <c:idx val="1"/>
          <c:order val="1"/>
          <c:tx>
            <c:strRef>
              <c:f>Sheet1!$C$1</c:f>
              <c:strCache>
                <c:ptCount val="1"/>
                <c:pt idx="0">
                  <c:v>Apr-21</c:v>
                </c:pt>
              </c:strCache>
            </c:strRef>
          </c:tx>
          <c:spPr>
            <a:solidFill>
              <a:schemeClr val="accent2"/>
            </a:solidFill>
            <a:ln>
              <a:noFill/>
            </a:ln>
            <a:effectLst/>
          </c:spPr>
          <c:invertIfNegative val="0"/>
          <c:dLbls>
            <c:dLbl>
              <c:idx val="2"/>
              <c:delete val="1"/>
              <c:extLst>
                <c:ext xmlns:c15="http://schemas.microsoft.com/office/drawing/2012/chart" uri="{CE6537A1-D6FC-4f65-9D91-7224C49458BB}"/>
                <c:ext xmlns:c16="http://schemas.microsoft.com/office/drawing/2014/chart" uri="{C3380CC4-5D6E-409C-BE32-E72D297353CC}">
                  <c16:uniqueId val="{00000001-BEA5-4C43-9A7A-044554EAC157}"/>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Google/ internet search</c:v>
                </c:pt>
                <c:pt idx="1">
                  <c:v>Contact the Office of the Ombudsman</c:v>
                </c:pt>
                <c:pt idx="2">
                  <c:v>Social media</c:v>
                </c:pt>
                <c:pt idx="3">
                  <c:v>Other</c:v>
                </c:pt>
                <c:pt idx="4">
                  <c:v>Unsure</c:v>
                </c:pt>
              </c:strCache>
            </c:strRef>
          </c:cat>
          <c:val>
            <c:numRef>
              <c:f>Sheet1!$C$2:$C$6</c:f>
              <c:numCache>
                <c:formatCode>0</c:formatCode>
                <c:ptCount val="5"/>
                <c:pt idx="0">
                  <c:v>79.814859849550004</c:v>
                </c:pt>
                <c:pt idx="1">
                  <c:v>20.871875716169999</c:v>
                </c:pt>
                <c:pt idx="2">
                  <c:v>0</c:v>
                </c:pt>
                <c:pt idx="3">
                  <c:v>1.0390248982379999</c:v>
                </c:pt>
                <c:pt idx="4">
                  <c:v>10.760406868540001</c:v>
                </c:pt>
              </c:numCache>
            </c:numRef>
          </c:val>
          <c:extLst>
            <c:ext xmlns:c16="http://schemas.microsoft.com/office/drawing/2014/chart" uri="{C3380CC4-5D6E-409C-BE32-E72D297353CC}">
              <c16:uniqueId val="{00000001-D272-4AEC-A5C6-901BBF2CFDE7}"/>
            </c:ext>
          </c:extLst>
        </c:ser>
        <c:ser>
          <c:idx val="2"/>
          <c:order val="2"/>
          <c:tx>
            <c:strRef>
              <c:f>Sheet1!$D$1</c:f>
              <c:strCache>
                <c:ptCount val="1"/>
                <c:pt idx="0">
                  <c:v>Apr-22</c:v>
                </c:pt>
              </c:strCache>
            </c:strRef>
          </c:tx>
          <c:spPr>
            <a:solidFill>
              <a:schemeClr val="accent3"/>
            </a:solidFill>
            <a:ln>
              <a:noFill/>
            </a:ln>
            <a:effectLst/>
          </c:spPr>
          <c:invertIfNegative val="0"/>
          <c:dLbls>
            <c:dLbl>
              <c:idx val="2"/>
              <c:delete val="1"/>
              <c:extLst>
                <c:ext xmlns:c15="http://schemas.microsoft.com/office/drawing/2012/chart" uri="{CE6537A1-D6FC-4f65-9D91-7224C49458BB}"/>
                <c:ext xmlns:c16="http://schemas.microsoft.com/office/drawing/2014/chart" uri="{C3380CC4-5D6E-409C-BE32-E72D297353CC}">
                  <c16:uniqueId val="{00000002-BEA5-4C43-9A7A-044554EAC157}"/>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Google/ internet search</c:v>
                </c:pt>
                <c:pt idx="1">
                  <c:v>Contact the Office of the Ombudsman</c:v>
                </c:pt>
                <c:pt idx="2">
                  <c:v>Social media</c:v>
                </c:pt>
                <c:pt idx="3">
                  <c:v>Other</c:v>
                </c:pt>
                <c:pt idx="4">
                  <c:v>Unsure</c:v>
                </c:pt>
              </c:strCache>
            </c:strRef>
          </c:cat>
          <c:val>
            <c:numRef>
              <c:f>Sheet1!$D$2:$D$6</c:f>
              <c:numCache>
                <c:formatCode>General</c:formatCode>
                <c:ptCount val="5"/>
                <c:pt idx="0">
                  <c:v>76</c:v>
                </c:pt>
                <c:pt idx="1">
                  <c:v>24</c:v>
                </c:pt>
                <c:pt idx="2">
                  <c:v>0</c:v>
                </c:pt>
                <c:pt idx="3">
                  <c:v>1</c:v>
                </c:pt>
                <c:pt idx="4">
                  <c:v>13</c:v>
                </c:pt>
              </c:numCache>
            </c:numRef>
          </c:val>
          <c:extLst>
            <c:ext xmlns:c16="http://schemas.microsoft.com/office/drawing/2014/chart" uri="{C3380CC4-5D6E-409C-BE32-E72D297353CC}">
              <c16:uniqueId val="{00000002-D272-4AEC-A5C6-901BBF2CFDE7}"/>
            </c:ext>
          </c:extLst>
        </c:ser>
        <c:ser>
          <c:idx val="3"/>
          <c:order val="3"/>
          <c:tx>
            <c:strRef>
              <c:f>Sheet1!$E$1</c:f>
              <c:strCache>
                <c:ptCount val="1"/>
                <c:pt idx="0">
                  <c:v>May-23</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Google/ internet search</c:v>
                </c:pt>
                <c:pt idx="1">
                  <c:v>Contact the Office of the Ombudsman</c:v>
                </c:pt>
                <c:pt idx="2">
                  <c:v>Social media</c:v>
                </c:pt>
                <c:pt idx="3">
                  <c:v>Other</c:v>
                </c:pt>
                <c:pt idx="4">
                  <c:v>Unsure</c:v>
                </c:pt>
              </c:strCache>
            </c:strRef>
          </c:cat>
          <c:val>
            <c:numRef>
              <c:f>Sheet1!$E$2:$E$6</c:f>
              <c:numCache>
                <c:formatCode>0</c:formatCode>
                <c:ptCount val="5"/>
                <c:pt idx="0">
                  <c:v>75.878144004909998</c:v>
                </c:pt>
                <c:pt idx="1">
                  <c:v>22.52677530315</c:v>
                </c:pt>
                <c:pt idx="2">
                  <c:v>12.124232156010001</c:v>
                </c:pt>
                <c:pt idx="3">
                  <c:v>2.751876961712</c:v>
                </c:pt>
                <c:pt idx="4">
                  <c:v>10.55586136656</c:v>
                </c:pt>
              </c:numCache>
            </c:numRef>
          </c:val>
          <c:extLst>
            <c:ext xmlns:c16="http://schemas.microsoft.com/office/drawing/2014/chart" uri="{C3380CC4-5D6E-409C-BE32-E72D297353CC}">
              <c16:uniqueId val="{00000000-762C-4BD8-BBA2-CEEFF067BEF3}"/>
            </c:ext>
          </c:extLst>
        </c:ser>
        <c:ser>
          <c:idx val="4"/>
          <c:order val="4"/>
          <c:tx>
            <c:strRef>
              <c:f>Sheet1!$F$1</c:f>
              <c:strCache>
                <c:ptCount val="1"/>
                <c:pt idx="0">
                  <c:v>May-24</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Google/ internet search</c:v>
                </c:pt>
                <c:pt idx="1">
                  <c:v>Contact the Office of the Ombudsman</c:v>
                </c:pt>
                <c:pt idx="2">
                  <c:v>Social media</c:v>
                </c:pt>
                <c:pt idx="3">
                  <c:v>Other</c:v>
                </c:pt>
                <c:pt idx="4">
                  <c:v>Unsure</c:v>
                </c:pt>
              </c:strCache>
            </c:strRef>
          </c:cat>
          <c:val>
            <c:numRef>
              <c:f>Sheet1!$F$2:$F$6</c:f>
              <c:numCache>
                <c:formatCode>0</c:formatCode>
                <c:ptCount val="5"/>
                <c:pt idx="0">
                  <c:v>81.194253244660004</c:v>
                </c:pt>
                <c:pt idx="1">
                  <c:v>24.488815266309999</c:v>
                </c:pt>
                <c:pt idx="2">
                  <c:v>11.21390238207</c:v>
                </c:pt>
                <c:pt idx="3">
                  <c:v>2.2599448458109999</c:v>
                </c:pt>
                <c:pt idx="4">
                  <c:v>7.2198923053890001</c:v>
                </c:pt>
              </c:numCache>
            </c:numRef>
          </c:val>
          <c:extLst>
            <c:ext xmlns:c16="http://schemas.microsoft.com/office/drawing/2014/chart" uri="{C3380CC4-5D6E-409C-BE32-E72D297353CC}">
              <c16:uniqueId val="{00000000-51AB-420F-A749-8A1C39066371}"/>
            </c:ext>
          </c:extLst>
        </c:ser>
        <c:ser>
          <c:idx val="5"/>
          <c:order val="5"/>
          <c:tx>
            <c:strRef>
              <c:f>Sheet1!$G$1</c:f>
              <c:strCache>
                <c:ptCount val="1"/>
                <c:pt idx="0">
                  <c:v>May-25</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100" b="0" i="0" u="none" strike="noStrike" kern="1200" baseline="0">
                    <a:solidFill>
                      <a:schemeClr val="tx1">
                        <a:lumMod val="75000"/>
                        <a:lumOff val="25000"/>
                      </a:schemeClr>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Google/ internet search</c:v>
                </c:pt>
                <c:pt idx="1">
                  <c:v>Contact the Office of the Ombudsman</c:v>
                </c:pt>
                <c:pt idx="2">
                  <c:v>Social media</c:v>
                </c:pt>
                <c:pt idx="3">
                  <c:v>Other</c:v>
                </c:pt>
                <c:pt idx="4">
                  <c:v>Unsure</c:v>
                </c:pt>
              </c:strCache>
            </c:strRef>
          </c:cat>
          <c:val>
            <c:numRef>
              <c:f>Sheet1!$G$2:$G$6</c:f>
              <c:numCache>
                <c:formatCode>0</c:formatCode>
                <c:ptCount val="5"/>
                <c:pt idx="0">
                  <c:v>78.288451960710006</c:v>
                </c:pt>
                <c:pt idx="1">
                  <c:v>25.724280765730001</c:v>
                </c:pt>
                <c:pt idx="2">
                  <c:v>17.995999144919999</c:v>
                </c:pt>
                <c:pt idx="3">
                  <c:v>1.5111919258740001</c:v>
                </c:pt>
                <c:pt idx="4">
                  <c:v>7.1453391725520001</c:v>
                </c:pt>
              </c:numCache>
            </c:numRef>
          </c:val>
          <c:extLst>
            <c:ext xmlns:c16="http://schemas.microsoft.com/office/drawing/2014/chart" uri="{C3380CC4-5D6E-409C-BE32-E72D297353CC}">
              <c16:uniqueId val="{00000000-6998-43BC-A413-EC120A32509F}"/>
            </c:ext>
          </c:extLst>
        </c:ser>
        <c:ser>
          <c:idx val="6"/>
          <c:order val="6"/>
          <c:tx>
            <c:strRef>
              <c:f>Sheet1!$H$1</c:f>
              <c:strCache>
                <c:ptCount val="1"/>
                <c:pt idx="0">
                  <c:v>Apr-26</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Google/ internet search</c:v>
                </c:pt>
                <c:pt idx="1">
                  <c:v>Contact the Office of the Ombudsman</c:v>
                </c:pt>
                <c:pt idx="2">
                  <c:v>Social media</c:v>
                </c:pt>
                <c:pt idx="3">
                  <c:v>Other</c:v>
                </c:pt>
                <c:pt idx="4">
                  <c:v>Unsure</c:v>
                </c:pt>
              </c:strCache>
            </c:strRef>
          </c:cat>
          <c:val>
            <c:numRef>
              <c:f>Sheet1!$H$2:$H$6</c:f>
              <c:numCache>
                <c:formatCode>0</c:formatCode>
                <c:ptCount val="5"/>
                <c:pt idx="0">
                  <c:v>81.812519796939995</c:v>
                </c:pt>
                <c:pt idx="1">
                  <c:v>26.913288250570002</c:v>
                </c:pt>
                <c:pt idx="2">
                  <c:v>13.7040192947</c:v>
                </c:pt>
                <c:pt idx="3">
                  <c:v>1.5646910724850001</c:v>
                </c:pt>
                <c:pt idx="4">
                  <c:v>6.6070635497700003</c:v>
                </c:pt>
              </c:numCache>
            </c:numRef>
          </c:val>
          <c:extLst>
            <c:ext xmlns:c16="http://schemas.microsoft.com/office/drawing/2014/chart" uri="{C3380CC4-5D6E-409C-BE32-E72D297353CC}">
              <c16:uniqueId val="{00000000-EFAC-4B89-8BE6-7867552D2B1C}"/>
            </c:ext>
          </c:extLst>
        </c:ser>
        <c:dLbls>
          <c:showLegendKey val="0"/>
          <c:showVal val="0"/>
          <c:showCatName val="0"/>
          <c:showSerName val="0"/>
          <c:showPercent val="0"/>
          <c:showBubbleSize val="0"/>
        </c:dLbls>
        <c:gapWidth val="219"/>
        <c:overlap val="-27"/>
        <c:axId val="745133200"/>
        <c:axId val="745123688"/>
      </c:barChart>
      <c:catAx>
        <c:axId val="7451332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crossAx val="745123688"/>
        <c:crosses val="autoZero"/>
        <c:auto val="1"/>
        <c:lblAlgn val="ctr"/>
        <c:lblOffset val="100"/>
        <c:noMultiLvlLbl val="0"/>
      </c:catAx>
      <c:valAx>
        <c:axId val="745123688"/>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crossAx val="745133200"/>
        <c:crosses val="autoZero"/>
        <c:crossBetween val="between"/>
        <c:majorUnit val="25"/>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973975062016518"/>
          <c:y val="6.0034286477621032E-2"/>
          <c:w val="0.66180842210025137"/>
          <c:h val="0.74246135349952136"/>
        </c:manualLayout>
      </c:layout>
      <c:barChart>
        <c:barDir val="col"/>
        <c:grouping val="stacked"/>
        <c:varyColors val="0"/>
        <c:ser>
          <c:idx val="0"/>
          <c:order val="0"/>
          <c:tx>
            <c:strRef>
              <c:f>Sheet1!$A$2</c:f>
              <c:strCache>
                <c:ptCount val="1"/>
                <c:pt idx="0">
                  <c:v>Yes</c:v>
                </c:pt>
              </c:strCache>
            </c:strRef>
          </c:tx>
          <c:spPr>
            <a:solidFill>
              <a:srgbClr val="335B74"/>
            </a:solidFill>
            <a:ln w="19050">
              <a:noFill/>
            </a:ln>
            <a:effectLst/>
          </c:spPr>
          <c:invertIfNegative val="0"/>
          <c:dPt>
            <c:idx val="0"/>
            <c:invertIfNegative val="0"/>
            <c:bubble3D val="0"/>
            <c:extLst>
              <c:ext xmlns:c16="http://schemas.microsoft.com/office/drawing/2014/chart" uri="{C3380CC4-5D6E-409C-BE32-E72D297353CC}">
                <c16:uniqueId val="{00000000-9385-44E4-96B5-ED0EBDC85604}"/>
              </c:ext>
            </c:extLst>
          </c:dPt>
          <c:dPt>
            <c:idx val="1"/>
            <c:invertIfNegative val="0"/>
            <c:bubble3D val="0"/>
            <c:extLst>
              <c:ext xmlns:c16="http://schemas.microsoft.com/office/drawing/2014/chart" uri="{C3380CC4-5D6E-409C-BE32-E72D297353CC}">
                <c16:uniqueId val="{00000001-9385-44E4-96B5-ED0EBDC85604}"/>
              </c:ext>
            </c:extLst>
          </c:dPt>
          <c:dPt>
            <c:idx val="2"/>
            <c:invertIfNegative val="0"/>
            <c:bubble3D val="0"/>
            <c:extLst>
              <c:ext xmlns:c16="http://schemas.microsoft.com/office/drawing/2014/chart" uri="{C3380CC4-5D6E-409C-BE32-E72D297353CC}">
                <c16:uniqueId val="{00000002-9385-44E4-96B5-ED0EBDC85604}"/>
              </c:ext>
            </c:extLst>
          </c:dPt>
          <c:dLbls>
            <c:dLbl>
              <c:idx val="6"/>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3-C05C-45F6-9B80-BB0983F7F0CB}"/>
                </c:ext>
              </c:extLst>
            </c:dLbl>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Sheet1!$B$1:$H$1</c:f>
              <c:strCache>
                <c:ptCount val="7"/>
                <c:pt idx="0">
                  <c:v>Apr-19</c:v>
                </c:pt>
                <c:pt idx="1">
                  <c:v>Apr-21</c:v>
                </c:pt>
                <c:pt idx="2">
                  <c:v>Apr-22</c:v>
                </c:pt>
                <c:pt idx="3">
                  <c:v>May-23</c:v>
                </c:pt>
                <c:pt idx="4">
                  <c:v>May-24</c:v>
                </c:pt>
                <c:pt idx="5">
                  <c:v>May-25</c:v>
                </c:pt>
                <c:pt idx="6">
                  <c:v>Apr-26</c:v>
                </c:pt>
              </c:strCache>
            </c:strRef>
          </c:cat>
          <c:val>
            <c:numRef>
              <c:f>Sheet1!$B$2:$H$2</c:f>
              <c:numCache>
                <c:formatCode>0</c:formatCode>
                <c:ptCount val="7"/>
                <c:pt idx="0">
                  <c:v>26.599497322729999</c:v>
                </c:pt>
                <c:pt idx="1">
                  <c:v>26.42264000534</c:v>
                </c:pt>
                <c:pt idx="2" formatCode="General">
                  <c:v>28</c:v>
                </c:pt>
                <c:pt idx="3">
                  <c:v>30.429975093260001</c:v>
                </c:pt>
                <c:pt idx="4">
                  <c:v>31.587360478680001</c:v>
                </c:pt>
                <c:pt idx="5">
                  <c:v>36.897358764590003</c:v>
                </c:pt>
                <c:pt idx="6">
                  <c:v>34.821400190609999</c:v>
                </c:pt>
              </c:numCache>
            </c:numRef>
          </c:val>
          <c:extLst>
            <c:ext xmlns:c16="http://schemas.microsoft.com/office/drawing/2014/chart" uri="{C3380CC4-5D6E-409C-BE32-E72D297353CC}">
              <c16:uniqueId val="{00000003-9385-44E4-96B5-ED0EBDC85604}"/>
            </c:ext>
          </c:extLst>
        </c:ser>
        <c:ser>
          <c:idx val="1"/>
          <c:order val="1"/>
          <c:tx>
            <c:strRef>
              <c:f>Sheet1!$A$3</c:f>
              <c:strCache>
                <c:ptCount val="1"/>
                <c:pt idx="0">
                  <c:v>No</c:v>
                </c:pt>
              </c:strCache>
            </c:strRef>
          </c:tx>
          <c:spPr>
            <a:solidFill>
              <a:srgbClr val="92D050"/>
            </a:solidFill>
            <a:ln w="19050">
              <a:noFill/>
            </a:ln>
            <a:effectLst/>
          </c:spPr>
          <c:invertIfNegative val="0"/>
          <c:dLbls>
            <c:dLbl>
              <c:idx val="6"/>
              <c:spPr>
                <a:noFill/>
                <a:ln>
                  <a:noFill/>
                </a:ln>
                <a:effectLst/>
              </c:spPr>
              <c:txPr>
                <a:bodyPr rot="0" spcFirstLastPara="1" vertOverflow="ellipsis" vert="horz" wrap="square" anchor="ctr" anchorCtr="1"/>
                <a:lstStyle/>
                <a:p>
                  <a:pPr algn="ctr">
                    <a:defRPr sz="1600" b="1" i="0" u="none" strike="noStrike" kern="1200" baseline="0">
                      <a:solidFill>
                        <a:schemeClr val="bg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4-C05C-45F6-9B80-BB0983F7F0CB}"/>
                </c:ext>
              </c:extLst>
            </c:dLbl>
            <c:spPr>
              <a:noFill/>
              <a:ln>
                <a:noFill/>
              </a:ln>
              <a:effectLst/>
            </c:spPr>
            <c:txPr>
              <a:bodyPr rot="0" spcFirstLastPara="1" vertOverflow="ellipsis" vert="horz" wrap="square" anchor="ctr" anchorCtr="1"/>
              <a:lstStyle/>
              <a:p>
                <a:pPr algn="ctr">
                  <a:defRPr sz="1400" b="1" i="0" u="none" strike="noStrike" kern="1200" baseline="0">
                    <a:solidFill>
                      <a:schemeClr val="bg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Sheet1!$B$1:$H$1</c:f>
              <c:strCache>
                <c:ptCount val="7"/>
                <c:pt idx="0">
                  <c:v>Apr-19</c:v>
                </c:pt>
                <c:pt idx="1">
                  <c:v>Apr-21</c:v>
                </c:pt>
                <c:pt idx="2">
                  <c:v>Apr-22</c:v>
                </c:pt>
                <c:pt idx="3">
                  <c:v>May-23</c:v>
                </c:pt>
                <c:pt idx="4">
                  <c:v>May-24</c:v>
                </c:pt>
                <c:pt idx="5">
                  <c:v>May-25</c:v>
                </c:pt>
                <c:pt idx="6">
                  <c:v>Apr-26</c:v>
                </c:pt>
              </c:strCache>
            </c:strRef>
          </c:cat>
          <c:val>
            <c:numRef>
              <c:f>Sheet1!$B$3:$H$3</c:f>
              <c:numCache>
                <c:formatCode>0</c:formatCode>
                <c:ptCount val="7"/>
                <c:pt idx="0">
                  <c:v>68.450135610109996</c:v>
                </c:pt>
                <c:pt idx="1">
                  <c:v>66.295959495000005</c:v>
                </c:pt>
                <c:pt idx="2" formatCode="General">
                  <c:v>66</c:v>
                </c:pt>
                <c:pt idx="3">
                  <c:v>61.271518602770001</c:v>
                </c:pt>
                <c:pt idx="4">
                  <c:v>61.553070545920001</c:v>
                </c:pt>
                <c:pt idx="5">
                  <c:v>57.195104029859998</c:v>
                </c:pt>
                <c:pt idx="6">
                  <c:v>57.276802179210001</c:v>
                </c:pt>
              </c:numCache>
            </c:numRef>
          </c:val>
          <c:extLst>
            <c:ext xmlns:c16="http://schemas.microsoft.com/office/drawing/2014/chart" uri="{C3380CC4-5D6E-409C-BE32-E72D297353CC}">
              <c16:uniqueId val="{00000004-9385-44E4-96B5-ED0EBDC85604}"/>
            </c:ext>
          </c:extLst>
        </c:ser>
        <c:ser>
          <c:idx val="2"/>
          <c:order val="2"/>
          <c:tx>
            <c:strRef>
              <c:f>Sheet1!$A$4</c:f>
              <c:strCache>
                <c:ptCount val="1"/>
                <c:pt idx="0">
                  <c:v>Unsure</c:v>
                </c:pt>
              </c:strCache>
            </c:strRef>
          </c:tx>
          <c:spPr>
            <a:solidFill>
              <a:schemeClr val="bg1">
                <a:lumMod val="75000"/>
              </a:schemeClr>
            </a:solidFill>
            <a:ln w="19050">
              <a:noFill/>
            </a:ln>
            <a:effectLst/>
          </c:spPr>
          <c:invertIfNegative val="0"/>
          <c:dLbls>
            <c:dLbl>
              <c:idx val="6"/>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5-C05C-45F6-9B80-BB0983F7F0CB}"/>
                </c:ext>
              </c:extLst>
            </c:dLbl>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Sheet1!$B$1:$H$1</c:f>
              <c:strCache>
                <c:ptCount val="7"/>
                <c:pt idx="0">
                  <c:v>Apr-19</c:v>
                </c:pt>
                <c:pt idx="1">
                  <c:v>Apr-21</c:v>
                </c:pt>
                <c:pt idx="2">
                  <c:v>Apr-22</c:v>
                </c:pt>
                <c:pt idx="3">
                  <c:v>May-23</c:v>
                </c:pt>
                <c:pt idx="4">
                  <c:v>May-24</c:v>
                </c:pt>
                <c:pt idx="5">
                  <c:v>May-25</c:v>
                </c:pt>
                <c:pt idx="6">
                  <c:v>Apr-26</c:v>
                </c:pt>
              </c:strCache>
            </c:strRef>
          </c:cat>
          <c:val>
            <c:numRef>
              <c:f>Sheet1!$B$4:$H$4</c:f>
              <c:numCache>
                <c:formatCode>0</c:formatCode>
                <c:ptCount val="7"/>
                <c:pt idx="0">
                  <c:v>4.9503670671610003</c:v>
                </c:pt>
                <c:pt idx="1">
                  <c:v>7.2814004996600001</c:v>
                </c:pt>
                <c:pt idx="2" formatCode="General">
                  <c:v>6</c:v>
                </c:pt>
                <c:pt idx="3">
                  <c:v>8.2985063039729994</c:v>
                </c:pt>
                <c:pt idx="4">
                  <c:v>6.8595689753969999</c:v>
                </c:pt>
                <c:pt idx="5">
                  <c:v>5.9075372055509998</c:v>
                </c:pt>
                <c:pt idx="6">
                  <c:v>7.9017976301869997</c:v>
                </c:pt>
              </c:numCache>
            </c:numRef>
          </c:val>
          <c:extLst>
            <c:ext xmlns:c16="http://schemas.microsoft.com/office/drawing/2014/chart" uri="{C3380CC4-5D6E-409C-BE32-E72D297353CC}">
              <c16:uniqueId val="{00000005-9385-44E4-96B5-ED0EBDC85604}"/>
            </c:ext>
          </c:extLst>
        </c:ser>
        <c:dLbls>
          <c:showLegendKey val="0"/>
          <c:showVal val="0"/>
          <c:showCatName val="0"/>
          <c:showSerName val="0"/>
          <c:showPercent val="0"/>
          <c:showBubbleSize val="0"/>
        </c:dLbls>
        <c:gapWidth val="100"/>
        <c:overlap val="100"/>
        <c:axId val="327872431"/>
        <c:axId val="327870351"/>
      </c:barChart>
      <c:catAx>
        <c:axId val="327872431"/>
        <c:scaling>
          <c:orientation val="minMax"/>
        </c:scaling>
        <c:delete val="0"/>
        <c:axPos val="b"/>
        <c:numFmt formatCode="General" sourceLinked="1"/>
        <c:majorTickMark val="none"/>
        <c:minorTickMark val="none"/>
        <c:tickLblPos val="nextTo"/>
        <c:spPr>
          <a:noFill/>
          <a:ln w="25400" cap="sq"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crossAx val="327870351"/>
        <c:crosses val="autoZero"/>
        <c:auto val="1"/>
        <c:lblAlgn val="ctr"/>
        <c:lblOffset val="100"/>
        <c:noMultiLvlLbl val="0"/>
      </c:catAx>
      <c:valAx>
        <c:axId val="327870351"/>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w="25400">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crossAx val="327872431"/>
        <c:crosses val="autoZero"/>
        <c:crossBetween val="between"/>
        <c:majorUnit val="25"/>
      </c:valAx>
      <c:spPr>
        <a:noFill/>
        <a:ln>
          <a:noFill/>
        </a:ln>
        <a:effectLst/>
      </c:spPr>
    </c:plotArea>
    <c:legend>
      <c:legendPos val="r"/>
      <c:layout>
        <c:manualLayout>
          <c:xMode val="edge"/>
          <c:yMode val="edge"/>
          <c:x val="0.79892757660927671"/>
          <c:y val="0.31538590560585544"/>
          <c:w val="0.12264351176780074"/>
          <c:h val="0.2033905975083836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solidFill>
            <a:schemeClr val="tx1"/>
          </a:solidFill>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3228977611326"/>
          <c:y val="6.0034286477621032E-2"/>
          <c:w val="0.60831921086406093"/>
          <c:h val="0.74246135349952136"/>
        </c:manualLayout>
      </c:layout>
      <c:barChart>
        <c:barDir val="col"/>
        <c:grouping val="stacked"/>
        <c:varyColors val="0"/>
        <c:ser>
          <c:idx val="0"/>
          <c:order val="0"/>
          <c:tx>
            <c:strRef>
              <c:f>Sheet1!$A$2</c:f>
              <c:strCache>
                <c:ptCount val="1"/>
                <c:pt idx="0">
                  <c:v>Yes</c:v>
                </c:pt>
              </c:strCache>
            </c:strRef>
          </c:tx>
          <c:spPr>
            <a:solidFill>
              <a:srgbClr val="335B74"/>
            </a:solidFill>
            <a:ln w="19050">
              <a:noFill/>
            </a:ln>
            <a:effectLst/>
          </c:spPr>
          <c:invertIfNegative val="0"/>
          <c:dPt>
            <c:idx val="0"/>
            <c:invertIfNegative val="0"/>
            <c:bubble3D val="0"/>
            <c:extLst>
              <c:ext xmlns:c16="http://schemas.microsoft.com/office/drawing/2014/chart" uri="{C3380CC4-5D6E-409C-BE32-E72D297353CC}">
                <c16:uniqueId val="{00000000-7757-4829-8ED5-BB2A7F5DEDD1}"/>
              </c:ext>
            </c:extLst>
          </c:dPt>
          <c:dPt>
            <c:idx val="1"/>
            <c:invertIfNegative val="0"/>
            <c:bubble3D val="0"/>
            <c:extLst>
              <c:ext xmlns:c16="http://schemas.microsoft.com/office/drawing/2014/chart" uri="{C3380CC4-5D6E-409C-BE32-E72D297353CC}">
                <c16:uniqueId val="{00000001-7757-4829-8ED5-BB2A7F5DEDD1}"/>
              </c:ext>
            </c:extLst>
          </c:dPt>
          <c:dPt>
            <c:idx val="2"/>
            <c:invertIfNegative val="0"/>
            <c:bubble3D val="0"/>
            <c:extLst>
              <c:ext xmlns:c16="http://schemas.microsoft.com/office/drawing/2014/chart" uri="{C3380CC4-5D6E-409C-BE32-E72D297353CC}">
                <c16:uniqueId val="{00000002-7757-4829-8ED5-BB2A7F5DEDD1}"/>
              </c:ext>
            </c:extLst>
          </c:dPt>
          <c:dLbls>
            <c:dLbl>
              <c:idx val="6"/>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3-9EAF-4213-9559-E3AD2B69E603}"/>
                </c:ext>
              </c:extLst>
            </c:dLbl>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Sheet1!$B$1:$H$1</c:f>
              <c:strCache>
                <c:ptCount val="7"/>
                <c:pt idx="0">
                  <c:v>Apr-19</c:v>
                </c:pt>
                <c:pt idx="1">
                  <c:v>Apr-21</c:v>
                </c:pt>
                <c:pt idx="2">
                  <c:v>Apr-22</c:v>
                </c:pt>
                <c:pt idx="3">
                  <c:v>May-23</c:v>
                </c:pt>
                <c:pt idx="4">
                  <c:v>May-24</c:v>
                </c:pt>
                <c:pt idx="5">
                  <c:v>May-25</c:v>
                </c:pt>
                <c:pt idx="6">
                  <c:v>Apr-26</c:v>
                </c:pt>
              </c:strCache>
            </c:strRef>
          </c:cat>
          <c:val>
            <c:numRef>
              <c:f>Sheet1!$B$2:$H$2</c:f>
              <c:numCache>
                <c:formatCode>0</c:formatCode>
                <c:ptCount val="7"/>
                <c:pt idx="0">
                  <c:v>52.731320514959997</c:v>
                </c:pt>
                <c:pt idx="1">
                  <c:v>55.499303482709998</c:v>
                </c:pt>
                <c:pt idx="2">
                  <c:v>59</c:v>
                </c:pt>
                <c:pt idx="3">
                  <c:v>61.416578625850001</c:v>
                </c:pt>
                <c:pt idx="4">
                  <c:v>63.430411113970003</c:v>
                </c:pt>
                <c:pt idx="5">
                  <c:v>66.999966886569993</c:v>
                </c:pt>
                <c:pt idx="6">
                  <c:v>63.407882597780002</c:v>
                </c:pt>
              </c:numCache>
            </c:numRef>
          </c:val>
          <c:extLst>
            <c:ext xmlns:c16="http://schemas.microsoft.com/office/drawing/2014/chart" uri="{C3380CC4-5D6E-409C-BE32-E72D297353CC}">
              <c16:uniqueId val="{00000003-7757-4829-8ED5-BB2A7F5DEDD1}"/>
            </c:ext>
          </c:extLst>
        </c:ser>
        <c:ser>
          <c:idx val="1"/>
          <c:order val="1"/>
          <c:tx>
            <c:strRef>
              <c:f>Sheet1!$A$3</c:f>
              <c:strCache>
                <c:ptCount val="1"/>
                <c:pt idx="0">
                  <c:v>No</c:v>
                </c:pt>
              </c:strCache>
            </c:strRef>
          </c:tx>
          <c:spPr>
            <a:solidFill>
              <a:srgbClr val="92D050"/>
            </a:solidFill>
            <a:ln w="19050">
              <a:noFill/>
            </a:ln>
            <a:effectLst/>
          </c:spPr>
          <c:invertIfNegative val="0"/>
          <c:dLbls>
            <c:dLbl>
              <c:idx val="6"/>
              <c:spPr>
                <a:noFill/>
                <a:ln>
                  <a:noFill/>
                </a:ln>
                <a:effectLst/>
              </c:spPr>
              <c:txPr>
                <a:bodyPr rot="0" spcFirstLastPara="1" vertOverflow="ellipsis" vert="horz" wrap="square" anchor="ctr" anchorCtr="1"/>
                <a:lstStyle/>
                <a:p>
                  <a:pPr algn="ctr">
                    <a:defRPr sz="1600" b="1" i="0" u="none" strike="noStrike" kern="1200" baseline="0">
                      <a:solidFill>
                        <a:schemeClr val="bg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4-9EAF-4213-9559-E3AD2B69E603}"/>
                </c:ext>
              </c:extLst>
            </c:dLbl>
            <c:spPr>
              <a:noFill/>
              <a:ln>
                <a:noFill/>
              </a:ln>
              <a:effectLst/>
            </c:spPr>
            <c:txPr>
              <a:bodyPr rot="0" spcFirstLastPara="1" vertOverflow="ellipsis" vert="horz" wrap="square" anchor="ctr" anchorCtr="1"/>
              <a:lstStyle/>
              <a:p>
                <a:pPr algn="ctr">
                  <a:defRPr sz="1400" b="1" i="0" u="none" strike="noStrike" kern="1200" baseline="0">
                    <a:solidFill>
                      <a:schemeClr val="bg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Sheet1!$B$1:$H$1</c:f>
              <c:strCache>
                <c:ptCount val="7"/>
                <c:pt idx="0">
                  <c:v>Apr-19</c:v>
                </c:pt>
                <c:pt idx="1">
                  <c:v>Apr-21</c:v>
                </c:pt>
                <c:pt idx="2">
                  <c:v>Apr-22</c:v>
                </c:pt>
                <c:pt idx="3">
                  <c:v>May-23</c:v>
                </c:pt>
                <c:pt idx="4">
                  <c:v>May-24</c:v>
                </c:pt>
                <c:pt idx="5">
                  <c:v>May-25</c:v>
                </c:pt>
                <c:pt idx="6">
                  <c:v>Apr-26</c:v>
                </c:pt>
              </c:strCache>
            </c:strRef>
          </c:cat>
          <c:val>
            <c:numRef>
              <c:f>Sheet1!$B$3:$H$3</c:f>
              <c:numCache>
                <c:formatCode>0</c:formatCode>
                <c:ptCount val="7"/>
                <c:pt idx="0">
                  <c:v>18.212653151470001</c:v>
                </c:pt>
                <c:pt idx="1">
                  <c:v>14.96584846835</c:v>
                </c:pt>
                <c:pt idx="2">
                  <c:v>14</c:v>
                </c:pt>
                <c:pt idx="3">
                  <c:v>13.96136022296</c:v>
                </c:pt>
                <c:pt idx="4">
                  <c:v>13.64300099515</c:v>
                </c:pt>
                <c:pt idx="5">
                  <c:v>13.44460838615</c:v>
                </c:pt>
                <c:pt idx="6">
                  <c:v>11.73225779341</c:v>
                </c:pt>
              </c:numCache>
            </c:numRef>
          </c:val>
          <c:extLst>
            <c:ext xmlns:c16="http://schemas.microsoft.com/office/drawing/2014/chart" uri="{C3380CC4-5D6E-409C-BE32-E72D297353CC}">
              <c16:uniqueId val="{00000004-7757-4829-8ED5-BB2A7F5DEDD1}"/>
            </c:ext>
          </c:extLst>
        </c:ser>
        <c:ser>
          <c:idx val="2"/>
          <c:order val="2"/>
          <c:tx>
            <c:strRef>
              <c:f>Sheet1!$A$4</c:f>
              <c:strCache>
                <c:ptCount val="1"/>
                <c:pt idx="0">
                  <c:v>Unsure</c:v>
                </c:pt>
              </c:strCache>
            </c:strRef>
          </c:tx>
          <c:spPr>
            <a:solidFill>
              <a:schemeClr val="bg1">
                <a:lumMod val="75000"/>
              </a:schemeClr>
            </a:solidFill>
            <a:ln w="19050">
              <a:noFill/>
            </a:ln>
            <a:effectLst/>
          </c:spPr>
          <c:invertIfNegative val="0"/>
          <c:dLbls>
            <c:dLbl>
              <c:idx val="6"/>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5-9EAF-4213-9559-E3AD2B69E603}"/>
                </c:ext>
              </c:extLst>
            </c:dLbl>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Sheet1!$B$1:$H$1</c:f>
              <c:strCache>
                <c:ptCount val="7"/>
                <c:pt idx="0">
                  <c:v>Apr-19</c:v>
                </c:pt>
                <c:pt idx="1">
                  <c:v>Apr-21</c:v>
                </c:pt>
                <c:pt idx="2">
                  <c:v>Apr-22</c:v>
                </c:pt>
                <c:pt idx="3">
                  <c:v>May-23</c:v>
                </c:pt>
                <c:pt idx="4">
                  <c:v>May-24</c:v>
                </c:pt>
                <c:pt idx="5">
                  <c:v>May-25</c:v>
                </c:pt>
                <c:pt idx="6">
                  <c:v>Apr-26</c:v>
                </c:pt>
              </c:strCache>
            </c:strRef>
          </c:cat>
          <c:val>
            <c:numRef>
              <c:f>Sheet1!$B$4:$H$4</c:f>
              <c:numCache>
                <c:formatCode>0</c:formatCode>
                <c:ptCount val="7"/>
                <c:pt idx="0">
                  <c:v>29.056026333569999</c:v>
                </c:pt>
                <c:pt idx="1">
                  <c:v>29.534848048939999</c:v>
                </c:pt>
                <c:pt idx="2">
                  <c:v>27</c:v>
                </c:pt>
                <c:pt idx="3">
                  <c:v>24.62206115119</c:v>
                </c:pt>
                <c:pt idx="4">
                  <c:v>22.92658789087</c:v>
                </c:pt>
                <c:pt idx="5">
                  <c:v>19.555424727279998</c:v>
                </c:pt>
                <c:pt idx="6">
                  <c:v>24.859859608810002</c:v>
                </c:pt>
              </c:numCache>
            </c:numRef>
          </c:val>
          <c:extLst>
            <c:ext xmlns:c16="http://schemas.microsoft.com/office/drawing/2014/chart" uri="{C3380CC4-5D6E-409C-BE32-E72D297353CC}">
              <c16:uniqueId val="{00000005-7757-4829-8ED5-BB2A7F5DEDD1}"/>
            </c:ext>
          </c:extLst>
        </c:ser>
        <c:dLbls>
          <c:showLegendKey val="0"/>
          <c:showVal val="0"/>
          <c:showCatName val="0"/>
          <c:showSerName val="0"/>
          <c:showPercent val="0"/>
          <c:showBubbleSize val="0"/>
        </c:dLbls>
        <c:gapWidth val="100"/>
        <c:overlap val="100"/>
        <c:axId val="327872431"/>
        <c:axId val="327870351"/>
      </c:barChart>
      <c:catAx>
        <c:axId val="327872431"/>
        <c:scaling>
          <c:orientation val="minMax"/>
        </c:scaling>
        <c:delete val="0"/>
        <c:axPos val="b"/>
        <c:numFmt formatCode="General" sourceLinked="1"/>
        <c:majorTickMark val="none"/>
        <c:minorTickMark val="none"/>
        <c:tickLblPos val="nextTo"/>
        <c:spPr>
          <a:noFill/>
          <a:ln w="25400" cap="sq"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Roboto Light" panose="02000000000000000000" pitchFamily="2" charset="0"/>
                <a:ea typeface="Roboto Light" panose="02000000000000000000" pitchFamily="2" charset="0"/>
                <a:cs typeface="+mn-cs"/>
              </a:defRPr>
            </a:pPr>
            <a:endParaRPr lang="en-US"/>
          </a:p>
        </c:txPr>
        <c:crossAx val="327870351"/>
        <c:crosses val="autoZero"/>
        <c:auto val="1"/>
        <c:lblAlgn val="ctr"/>
        <c:lblOffset val="100"/>
        <c:noMultiLvlLbl val="0"/>
      </c:catAx>
      <c:valAx>
        <c:axId val="327870351"/>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w="25400">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crossAx val="327872431"/>
        <c:crosses val="autoZero"/>
        <c:crossBetween val="between"/>
        <c:majorUnit val="25"/>
      </c:valAx>
      <c:spPr>
        <a:noFill/>
        <a:ln w="25400">
          <a:noFill/>
        </a:ln>
        <a:effectLst/>
      </c:spPr>
    </c:plotArea>
    <c:legend>
      <c:legendPos val="r"/>
      <c:legendEntry>
        <c:idx val="0"/>
        <c:txPr>
          <a:bodyPr rot="0" spcFirstLastPara="1" vertOverflow="ellipsis" vert="horz" wrap="square" anchor="ctr" anchorCtr="1"/>
          <a:lstStyle/>
          <a:p>
            <a:pPr>
              <a:defRPr sz="1200" b="0" i="0" u="none" strike="noStrike" kern="1200" baseline="0">
                <a:solidFill>
                  <a:schemeClr val="tx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legendEntry>
      <c:legendEntry>
        <c:idx val="1"/>
        <c:txPr>
          <a:bodyPr rot="0" spcFirstLastPara="1" vertOverflow="ellipsis" vert="horz" wrap="square" anchor="ctr" anchorCtr="1"/>
          <a:lstStyle/>
          <a:p>
            <a:pPr>
              <a:defRPr sz="1200" b="0" i="0" u="none" strike="noStrike" kern="1200" baseline="0">
                <a:solidFill>
                  <a:schemeClr val="tx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legendEntry>
      <c:legendEntry>
        <c:idx val="2"/>
        <c:txPr>
          <a:bodyPr rot="0" spcFirstLastPara="1" vertOverflow="ellipsis" vert="horz" wrap="square" anchor="ctr" anchorCtr="1"/>
          <a:lstStyle/>
          <a:p>
            <a:pPr>
              <a:defRPr sz="1200" b="0" i="0" u="none" strike="noStrike" kern="1200" baseline="0">
                <a:solidFill>
                  <a:schemeClr val="tx1"/>
                </a:solidFill>
                <a:latin typeface="Roboto Light" panose="02000000000000000000" pitchFamily="2" charset="0"/>
                <a:ea typeface="Roboto Light" panose="02000000000000000000" pitchFamily="2" charset="0"/>
                <a:cs typeface="Roboto Light" panose="02000000000000000000" pitchFamily="2" charset="0"/>
              </a:defRPr>
            </a:pPr>
            <a:endParaRPr lang="en-US"/>
          </a:p>
        </c:txPr>
      </c:legendEntry>
      <c:layout>
        <c:manualLayout>
          <c:xMode val="edge"/>
          <c:yMode val="edge"/>
          <c:x val="0.79172746496307089"/>
          <c:y val="0.30190410857722383"/>
          <c:w val="0.15116191092498565"/>
          <c:h val="0.22767874468269575"/>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0C01B2-52FC-419C-ADC1-017C423E6CE7}"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B976B486-0F00-4A1B-BFBC-3FFCDB73200E}">
      <dgm:prSet custT="1"/>
      <dgm:spPr/>
      <dgm:t>
        <a:bodyPr/>
        <a:lstStyle/>
        <a:p>
          <a:pPr>
            <a:lnSpc>
              <a:spcPct val="100000"/>
            </a:lnSpc>
          </a:pPr>
          <a:r>
            <a:rPr lang="en-US" sz="1000" dirty="0">
              <a:latin typeface="Roboto Light" panose="02000000000000000000" pitchFamily="2" charset="0"/>
              <a:ea typeface="Roboto Light" panose="02000000000000000000" pitchFamily="2" charset="0"/>
            </a:rPr>
            <a:t>Over eight in ten (82%, down 2%) in paid employment would report serious wrongdoing to their employer — broadly steady since tracking began. Just over half (52%, down 5%) would report it to someone outside their </a:t>
          </a:r>
          <a:r>
            <a:rPr lang="en-US" sz="1000" dirty="0" err="1">
              <a:latin typeface="Roboto Light" panose="02000000000000000000" pitchFamily="2" charset="0"/>
              <a:ea typeface="Roboto Light" panose="02000000000000000000" pitchFamily="2" charset="0"/>
            </a:rPr>
            <a:t>organisation</a:t>
          </a:r>
          <a:r>
            <a:rPr lang="en-US" sz="1000" dirty="0">
              <a:latin typeface="Roboto Light" panose="02000000000000000000" pitchFamily="2" charset="0"/>
              <a:ea typeface="Roboto Light" panose="02000000000000000000" pitchFamily="2" charset="0"/>
            </a:rPr>
            <a:t>.</a:t>
          </a:r>
          <a:endParaRPr lang="en-NZ" sz="1000" dirty="0">
            <a:latin typeface="Roboto Light" panose="02000000000000000000" pitchFamily="2" charset="0"/>
            <a:ea typeface="Roboto Light" panose="02000000000000000000" pitchFamily="2" charset="0"/>
          </a:endParaRPr>
        </a:p>
        <a:p>
          <a:pPr>
            <a:lnSpc>
              <a:spcPct val="100000"/>
            </a:lnSpc>
          </a:pPr>
          <a:endParaRPr lang="en-US" sz="1000" dirty="0">
            <a:latin typeface="Roboto Light" panose="02000000000000000000" pitchFamily="2" charset="0"/>
            <a:ea typeface="Roboto Light" panose="02000000000000000000" pitchFamily="2" charset="0"/>
          </a:endParaRPr>
        </a:p>
      </dgm:t>
    </dgm:pt>
    <dgm:pt modelId="{219678BB-F53E-405C-89DD-72BF81170F4F}" type="parTrans" cxnId="{D013EBE1-84C4-4500-B19B-17D4AEE879BD}">
      <dgm:prSet/>
      <dgm:spPr/>
      <dgm:t>
        <a:bodyPr/>
        <a:lstStyle/>
        <a:p>
          <a:endParaRPr lang="en-US" sz="1000">
            <a:latin typeface="Roboto Light" panose="02000000000000000000" pitchFamily="2" charset="0"/>
            <a:ea typeface="Roboto Light" panose="02000000000000000000" pitchFamily="2" charset="0"/>
          </a:endParaRPr>
        </a:p>
      </dgm:t>
    </dgm:pt>
    <dgm:pt modelId="{BB61E310-1CC9-4F8F-B5E9-B0A4DA3AFC28}" type="sibTrans" cxnId="{D013EBE1-84C4-4500-B19B-17D4AEE879BD}">
      <dgm:prSet/>
      <dgm:spPr/>
      <dgm:t>
        <a:bodyPr/>
        <a:lstStyle/>
        <a:p>
          <a:pPr>
            <a:lnSpc>
              <a:spcPct val="100000"/>
            </a:lnSpc>
          </a:pPr>
          <a:endParaRPr lang="en-US" sz="1000">
            <a:latin typeface="Roboto Light" panose="02000000000000000000" pitchFamily="2" charset="0"/>
            <a:ea typeface="Roboto Light" panose="02000000000000000000" pitchFamily="2" charset="0"/>
          </a:endParaRPr>
        </a:p>
      </dgm:t>
    </dgm:pt>
    <dgm:pt modelId="{54EC0C59-4A51-45C1-95E0-A906F877E213}">
      <dgm:prSet custT="1"/>
      <dgm:spPr/>
      <dgm:t>
        <a:bodyPr/>
        <a:lstStyle/>
        <a:p>
          <a:pPr>
            <a:lnSpc>
              <a:spcPct val="100000"/>
            </a:lnSpc>
          </a:pPr>
          <a:r>
            <a:rPr lang="en-US" sz="1000" dirty="0">
              <a:latin typeface="Roboto Light" panose="02000000000000000000" pitchFamily="2" charset="0"/>
              <a:ea typeface="Roboto Light" panose="02000000000000000000" pitchFamily="2" charset="0"/>
            </a:rPr>
            <a:t>Fewer than half (44%, down 4%) felt their job would be safe if they reported wrongdoing — with uncertainty growing to nearly a third (32%, up 5%) and 23% (down 2%) feeling their job would not be safe.</a:t>
          </a:r>
          <a:endParaRPr lang="en-NZ" sz="1000" dirty="0">
            <a:latin typeface="Roboto Light" panose="02000000000000000000" pitchFamily="2" charset="0"/>
            <a:ea typeface="Roboto Light" panose="02000000000000000000" pitchFamily="2" charset="0"/>
          </a:endParaRPr>
        </a:p>
        <a:p>
          <a:pPr>
            <a:lnSpc>
              <a:spcPct val="100000"/>
            </a:lnSpc>
          </a:pPr>
          <a:endParaRPr lang="en-US" sz="1000" dirty="0">
            <a:latin typeface="Roboto Light" panose="02000000000000000000" pitchFamily="2" charset="0"/>
            <a:ea typeface="Roboto Light" panose="02000000000000000000" pitchFamily="2" charset="0"/>
          </a:endParaRPr>
        </a:p>
      </dgm:t>
    </dgm:pt>
    <dgm:pt modelId="{83FE75AC-68B5-4D20-A938-51BE7E152DE4}" type="parTrans" cxnId="{CA3A9069-DC02-4B4C-A6F5-4AD3F1A243AA}">
      <dgm:prSet/>
      <dgm:spPr/>
      <dgm:t>
        <a:bodyPr/>
        <a:lstStyle/>
        <a:p>
          <a:endParaRPr lang="en-US" sz="1000">
            <a:latin typeface="Roboto Light" panose="02000000000000000000" pitchFamily="2" charset="0"/>
            <a:ea typeface="Roboto Light" panose="02000000000000000000" pitchFamily="2" charset="0"/>
          </a:endParaRPr>
        </a:p>
      </dgm:t>
    </dgm:pt>
    <dgm:pt modelId="{1B5CC732-C7EA-4DCC-96BF-09DDE56E3E5F}" type="sibTrans" cxnId="{CA3A9069-DC02-4B4C-A6F5-4AD3F1A243AA}">
      <dgm:prSet/>
      <dgm:spPr/>
      <dgm:t>
        <a:bodyPr/>
        <a:lstStyle/>
        <a:p>
          <a:pPr>
            <a:lnSpc>
              <a:spcPct val="100000"/>
            </a:lnSpc>
          </a:pPr>
          <a:endParaRPr lang="en-US" sz="1000">
            <a:latin typeface="Roboto Light" panose="02000000000000000000" pitchFamily="2" charset="0"/>
            <a:ea typeface="Roboto Light" panose="02000000000000000000" pitchFamily="2" charset="0"/>
          </a:endParaRPr>
        </a:p>
      </dgm:t>
    </dgm:pt>
    <dgm:pt modelId="{BEBFCD3F-FBC4-4C8D-8C3E-BCDCBF7F5966}">
      <dgm:prSet custT="1"/>
      <dgm:spPr/>
      <dgm:t>
        <a:bodyPr/>
        <a:lstStyle/>
        <a:p>
          <a:pPr>
            <a:lnSpc>
              <a:spcPct val="100000"/>
            </a:lnSpc>
          </a:pPr>
          <a:r>
            <a:rPr lang="en-US" sz="1000" dirty="0">
              <a:latin typeface="Roboto Light" panose="02000000000000000000" pitchFamily="2" charset="0"/>
              <a:ea typeface="Roboto Light" panose="02000000000000000000" pitchFamily="2" charset="0"/>
            </a:rPr>
            <a:t>The main reason for not reporting to their employer was being afraid (38%, up 13%), while the main reason for not  reporting outside their </a:t>
          </a:r>
          <a:r>
            <a:rPr lang="en-US" sz="1000" dirty="0" err="1">
              <a:latin typeface="Roboto Light" panose="02000000000000000000" pitchFamily="2" charset="0"/>
              <a:ea typeface="Roboto Light" panose="02000000000000000000" pitchFamily="2" charset="0"/>
            </a:rPr>
            <a:t>organisation</a:t>
          </a:r>
          <a:r>
            <a:rPr lang="en-US" sz="1000" dirty="0">
              <a:latin typeface="Roboto Light" panose="02000000000000000000" pitchFamily="2" charset="0"/>
              <a:ea typeface="Roboto Light" panose="02000000000000000000" pitchFamily="2" charset="0"/>
            </a:rPr>
            <a:t> was that it should be raised in-house in the first instance (32%, up 3%). </a:t>
          </a:r>
          <a:endParaRPr lang="en-NZ" sz="1000" dirty="0">
            <a:latin typeface="Roboto Light" panose="02000000000000000000" pitchFamily="2" charset="0"/>
            <a:ea typeface="Roboto Light" panose="02000000000000000000" pitchFamily="2" charset="0"/>
          </a:endParaRPr>
        </a:p>
        <a:p>
          <a:pPr>
            <a:lnSpc>
              <a:spcPct val="100000"/>
            </a:lnSpc>
          </a:pPr>
          <a:endParaRPr lang="en-US" sz="1000" dirty="0">
            <a:latin typeface="Roboto Light" panose="02000000000000000000" pitchFamily="2" charset="0"/>
            <a:ea typeface="Roboto Light" panose="02000000000000000000" pitchFamily="2" charset="0"/>
          </a:endParaRPr>
        </a:p>
      </dgm:t>
    </dgm:pt>
    <dgm:pt modelId="{F2729BFB-9E7A-4CD4-AFE8-F60C96DC583E}" type="parTrans" cxnId="{E2A48153-F192-42A0-B092-D611377A5530}">
      <dgm:prSet/>
      <dgm:spPr/>
      <dgm:t>
        <a:bodyPr/>
        <a:lstStyle/>
        <a:p>
          <a:endParaRPr lang="en-US" sz="1000">
            <a:latin typeface="Roboto Light" panose="02000000000000000000" pitchFamily="2" charset="0"/>
            <a:ea typeface="Roboto Light" panose="02000000000000000000" pitchFamily="2" charset="0"/>
          </a:endParaRPr>
        </a:p>
      </dgm:t>
    </dgm:pt>
    <dgm:pt modelId="{30676491-6C99-4870-98BE-9F0ACDD0B901}" type="sibTrans" cxnId="{E2A48153-F192-42A0-B092-D611377A5530}">
      <dgm:prSet/>
      <dgm:spPr/>
      <dgm:t>
        <a:bodyPr/>
        <a:lstStyle/>
        <a:p>
          <a:pPr>
            <a:lnSpc>
              <a:spcPct val="100000"/>
            </a:lnSpc>
          </a:pPr>
          <a:endParaRPr lang="en-US" sz="1000">
            <a:latin typeface="Roboto Light" panose="02000000000000000000" pitchFamily="2" charset="0"/>
            <a:ea typeface="Roboto Light" panose="02000000000000000000" pitchFamily="2" charset="0"/>
          </a:endParaRPr>
        </a:p>
      </dgm:t>
    </dgm:pt>
    <dgm:pt modelId="{7DDE5F84-F8EA-4134-B75C-99F03131CC9F}">
      <dgm:prSet custT="1"/>
      <dgm:spPr/>
      <dgm:t>
        <a:bodyPr/>
        <a:lstStyle/>
        <a:p>
          <a:pPr>
            <a:lnSpc>
              <a:spcPct val="100000"/>
            </a:lnSpc>
          </a:pPr>
          <a:r>
            <a:rPr lang="en-US" sz="1000" dirty="0">
              <a:latin typeface="Roboto Light" panose="02000000000000000000" pitchFamily="2" charset="0"/>
              <a:ea typeface="Roboto Light" panose="02000000000000000000" pitchFamily="2" charset="0"/>
            </a:rPr>
            <a:t>The main reasons for not feeling safe were fear of losing their job (55%, down 6%), retaliation by other staff or management (45%, up 1%), and confidentiality concerns (34%, up 2%) — the latter showing an upward trend.</a:t>
          </a:r>
        </a:p>
      </dgm:t>
    </dgm:pt>
    <dgm:pt modelId="{9D0CD37B-3F25-492C-B13D-04F5CC1CE3A5}" type="parTrans" cxnId="{063F00D0-D795-4A85-A2FD-74F1381D5808}">
      <dgm:prSet/>
      <dgm:spPr/>
      <dgm:t>
        <a:bodyPr/>
        <a:lstStyle/>
        <a:p>
          <a:endParaRPr lang="en-US" sz="1000">
            <a:latin typeface="Roboto Light" panose="02000000000000000000" pitchFamily="2" charset="0"/>
            <a:ea typeface="Roboto Light" panose="02000000000000000000" pitchFamily="2" charset="0"/>
          </a:endParaRPr>
        </a:p>
      </dgm:t>
    </dgm:pt>
    <dgm:pt modelId="{E508CF20-B33F-4CF8-955C-27F30C935307}" type="sibTrans" cxnId="{063F00D0-D795-4A85-A2FD-74F1381D5808}">
      <dgm:prSet/>
      <dgm:spPr/>
      <dgm:t>
        <a:bodyPr/>
        <a:lstStyle/>
        <a:p>
          <a:pPr>
            <a:lnSpc>
              <a:spcPct val="100000"/>
            </a:lnSpc>
          </a:pPr>
          <a:endParaRPr lang="en-US" sz="1000">
            <a:latin typeface="Roboto Light" panose="02000000000000000000" pitchFamily="2" charset="0"/>
            <a:ea typeface="Roboto Light" panose="02000000000000000000" pitchFamily="2" charset="0"/>
          </a:endParaRPr>
        </a:p>
      </dgm:t>
    </dgm:pt>
    <dgm:pt modelId="{A41EDEC2-1FE7-437E-98E2-026BA4CEF031}">
      <dgm:prSet custT="1"/>
      <dgm:spPr/>
      <dgm:t>
        <a:bodyPr/>
        <a:lstStyle/>
        <a:p>
          <a:pPr>
            <a:lnSpc>
              <a:spcPct val="100000"/>
            </a:lnSpc>
          </a:pPr>
          <a:r>
            <a:rPr lang="en-US" sz="1000" dirty="0">
              <a:latin typeface="Roboto Light" panose="02000000000000000000" pitchFamily="2" charset="0"/>
              <a:ea typeface="Roboto Light" panose="02000000000000000000" pitchFamily="2" charset="0"/>
            </a:rPr>
            <a:t>Anonymity and confidentiality remained the key support for safer reporting (29%, but down 20%), while legal and job security protections rose in importance (24%, up 9%) — and </a:t>
          </a:r>
          <a:r>
            <a:rPr lang="en-US" sz="1000" dirty="0" err="1">
              <a:latin typeface="Roboto Light" panose="02000000000000000000" pitchFamily="2" charset="0"/>
              <a:ea typeface="Roboto Light" panose="02000000000000000000" pitchFamily="2" charset="0"/>
            </a:rPr>
            <a:t>scepticism</a:t>
          </a:r>
          <a:r>
            <a:rPr lang="en-US" sz="1000" dirty="0">
              <a:latin typeface="Roboto Light" panose="02000000000000000000" pitchFamily="2" charset="0"/>
              <a:ea typeface="Roboto Light" panose="02000000000000000000" pitchFamily="2" charset="0"/>
            </a:rPr>
            <a:t> that any measures would make a difference also grew (13%, up 5%).</a:t>
          </a:r>
        </a:p>
      </dgm:t>
    </dgm:pt>
    <dgm:pt modelId="{E2346B19-A7BB-4EA2-B3DF-6184439DB005}" type="parTrans" cxnId="{AB1249B2-7A53-427C-BE8F-4C70B42B9157}">
      <dgm:prSet/>
      <dgm:spPr/>
      <dgm:t>
        <a:bodyPr/>
        <a:lstStyle/>
        <a:p>
          <a:endParaRPr lang="en-US" sz="1000">
            <a:latin typeface="Roboto Light" panose="02000000000000000000" pitchFamily="2" charset="0"/>
            <a:ea typeface="Roboto Light" panose="02000000000000000000" pitchFamily="2" charset="0"/>
          </a:endParaRPr>
        </a:p>
      </dgm:t>
    </dgm:pt>
    <dgm:pt modelId="{90427E65-4394-4365-BA49-F2BD2BDEC33F}" type="sibTrans" cxnId="{AB1249B2-7A53-427C-BE8F-4C70B42B9157}">
      <dgm:prSet/>
      <dgm:spPr/>
      <dgm:t>
        <a:bodyPr/>
        <a:lstStyle/>
        <a:p>
          <a:endParaRPr lang="en-US" sz="1000">
            <a:latin typeface="Roboto Light" panose="02000000000000000000" pitchFamily="2" charset="0"/>
            <a:ea typeface="Roboto Light" panose="02000000000000000000" pitchFamily="2" charset="0"/>
          </a:endParaRPr>
        </a:p>
      </dgm:t>
    </dgm:pt>
    <dgm:pt modelId="{9E5E6304-F110-40B6-B874-E765705061E5}">
      <dgm:prSet custT="1"/>
      <dgm:spPr/>
      <dgm:t>
        <a:bodyPr/>
        <a:lstStyle/>
        <a:p>
          <a:pPr>
            <a:lnSpc>
              <a:spcPct val="100000"/>
            </a:lnSpc>
          </a:pPr>
          <a:r>
            <a:rPr lang="en-US" sz="1000" dirty="0">
              <a:latin typeface="Roboto Light" panose="02000000000000000000" pitchFamily="2" charset="0"/>
              <a:ea typeface="Roboto Light" panose="02000000000000000000" pitchFamily="2" charset="0"/>
            </a:rPr>
            <a:t>Just under half (44%, down 1%) believed their confidentiality would be guaranteed when reporting wrongdoing. A quarter don’t believe it would be(26%, down 4%), while three in ten remain unsure (30%, up 5%).</a:t>
          </a:r>
        </a:p>
      </dgm:t>
    </dgm:pt>
    <dgm:pt modelId="{2FC2749A-4F93-4BF6-8DF1-8A4947B77630}" type="parTrans" cxnId="{1C907E10-146B-4D98-891D-6671D8CF2E9A}">
      <dgm:prSet/>
      <dgm:spPr/>
      <dgm:t>
        <a:bodyPr/>
        <a:lstStyle/>
        <a:p>
          <a:endParaRPr lang="en-NZ"/>
        </a:p>
      </dgm:t>
    </dgm:pt>
    <dgm:pt modelId="{B28F8571-0F04-48D6-B87D-68B1725E6193}" type="sibTrans" cxnId="{1C907E10-146B-4D98-891D-6671D8CF2E9A}">
      <dgm:prSet/>
      <dgm:spPr/>
      <dgm:t>
        <a:bodyPr/>
        <a:lstStyle/>
        <a:p>
          <a:pPr>
            <a:lnSpc>
              <a:spcPct val="100000"/>
            </a:lnSpc>
          </a:pPr>
          <a:endParaRPr lang="en-NZ"/>
        </a:p>
      </dgm:t>
    </dgm:pt>
    <dgm:pt modelId="{7A2FD348-9CB1-4D9D-9B74-4059718EE9DA}" type="pres">
      <dgm:prSet presAssocID="{F10C01B2-52FC-419C-ADC1-017C423E6CE7}" presName="root" presStyleCnt="0">
        <dgm:presLayoutVars>
          <dgm:dir/>
          <dgm:resizeHandles val="exact"/>
        </dgm:presLayoutVars>
      </dgm:prSet>
      <dgm:spPr/>
    </dgm:pt>
    <dgm:pt modelId="{BFA6CD91-548A-409B-A41F-49E7D547CA72}" type="pres">
      <dgm:prSet presAssocID="{F10C01B2-52FC-419C-ADC1-017C423E6CE7}" presName="container" presStyleCnt="0">
        <dgm:presLayoutVars>
          <dgm:dir/>
          <dgm:resizeHandles val="exact"/>
        </dgm:presLayoutVars>
      </dgm:prSet>
      <dgm:spPr/>
    </dgm:pt>
    <dgm:pt modelId="{1D5520F3-DCD5-4481-AB77-1E828B647DF8}" type="pres">
      <dgm:prSet presAssocID="{B976B486-0F00-4A1B-BFBC-3FFCDB73200E}" presName="compNode" presStyleCnt="0"/>
      <dgm:spPr/>
    </dgm:pt>
    <dgm:pt modelId="{D2C449C7-B6B8-4507-9265-F8EB687B0942}" type="pres">
      <dgm:prSet presAssocID="{B976B486-0F00-4A1B-BFBC-3FFCDB73200E}" presName="iconBgRect" presStyleLbl="bgShp" presStyleIdx="0" presStyleCnt="6"/>
      <dgm:spPr/>
    </dgm:pt>
    <dgm:pt modelId="{F17D3330-DE4D-46F0-B830-B54DA89505A8}" type="pres">
      <dgm:prSet presAssocID="{B976B486-0F00-4A1B-BFBC-3FFCDB73200E}"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Irritant"/>
        </a:ext>
      </dgm:extLst>
    </dgm:pt>
    <dgm:pt modelId="{E2C8EC86-722B-412B-9B39-3BEC1C96DD6A}" type="pres">
      <dgm:prSet presAssocID="{B976B486-0F00-4A1B-BFBC-3FFCDB73200E}" presName="spaceRect" presStyleCnt="0"/>
      <dgm:spPr/>
    </dgm:pt>
    <dgm:pt modelId="{EEA0C580-F1F0-4A9C-B0CD-8FBB37D4831A}" type="pres">
      <dgm:prSet presAssocID="{B976B486-0F00-4A1B-BFBC-3FFCDB73200E}" presName="textRect" presStyleLbl="revTx" presStyleIdx="0" presStyleCnt="6" custLinFactNeighborX="-537" custLinFactNeighborY="10200">
        <dgm:presLayoutVars>
          <dgm:chMax val="1"/>
          <dgm:chPref val="1"/>
        </dgm:presLayoutVars>
      </dgm:prSet>
      <dgm:spPr/>
    </dgm:pt>
    <dgm:pt modelId="{773DC08A-D393-4F71-8648-AA2C29C169AD}" type="pres">
      <dgm:prSet presAssocID="{BB61E310-1CC9-4F8F-B5E9-B0A4DA3AFC28}" presName="sibTrans" presStyleLbl="sibTrans2D1" presStyleIdx="0" presStyleCnt="0"/>
      <dgm:spPr/>
    </dgm:pt>
    <dgm:pt modelId="{5CDC7E77-EF39-4D7F-ADAB-A023034499D9}" type="pres">
      <dgm:prSet presAssocID="{54EC0C59-4A51-45C1-95E0-A906F877E213}" presName="compNode" presStyleCnt="0"/>
      <dgm:spPr/>
    </dgm:pt>
    <dgm:pt modelId="{6216960F-1AAF-4B3B-8A98-1BB74BF0149D}" type="pres">
      <dgm:prSet presAssocID="{54EC0C59-4A51-45C1-95E0-A906F877E213}" presName="iconBgRect" presStyleLbl="bgShp" presStyleIdx="1" presStyleCnt="6"/>
      <dgm:spPr/>
    </dgm:pt>
    <dgm:pt modelId="{83AA05CB-4BD0-4D5F-A1DD-E4D44628C3FD}" type="pres">
      <dgm:prSet presAssocID="{54EC0C59-4A51-45C1-95E0-A906F877E213}"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ulldozer"/>
        </a:ext>
      </dgm:extLst>
    </dgm:pt>
    <dgm:pt modelId="{E382D41D-80C1-4416-BC5B-84741EC44B06}" type="pres">
      <dgm:prSet presAssocID="{54EC0C59-4A51-45C1-95E0-A906F877E213}" presName="spaceRect" presStyleCnt="0"/>
      <dgm:spPr/>
    </dgm:pt>
    <dgm:pt modelId="{65A7253C-69B2-495D-B4C6-9B91CC8DF7BE}" type="pres">
      <dgm:prSet presAssocID="{54EC0C59-4A51-45C1-95E0-A906F877E213}" presName="textRect" presStyleLbl="revTx" presStyleIdx="1" presStyleCnt="6">
        <dgm:presLayoutVars>
          <dgm:chMax val="1"/>
          <dgm:chPref val="1"/>
        </dgm:presLayoutVars>
      </dgm:prSet>
      <dgm:spPr/>
    </dgm:pt>
    <dgm:pt modelId="{BEA41A81-DE98-42D0-A4E0-65C7DA675AD5}" type="pres">
      <dgm:prSet presAssocID="{1B5CC732-C7EA-4DCC-96BF-09DDE56E3E5F}" presName="sibTrans" presStyleLbl="sibTrans2D1" presStyleIdx="0" presStyleCnt="0"/>
      <dgm:spPr/>
    </dgm:pt>
    <dgm:pt modelId="{AE48886E-1092-469C-9B56-83872BB64E84}" type="pres">
      <dgm:prSet presAssocID="{BEBFCD3F-FBC4-4C8D-8C3E-BCDCBF7F5966}" presName="compNode" presStyleCnt="0"/>
      <dgm:spPr/>
    </dgm:pt>
    <dgm:pt modelId="{6E05F3DD-9D6C-4735-9F20-3CEF30817447}" type="pres">
      <dgm:prSet presAssocID="{BEBFCD3F-FBC4-4C8D-8C3E-BCDCBF7F5966}" presName="iconBgRect" presStyleLbl="bgShp" presStyleIdx="2" presStyleCnt="6"/>
      <dgm:spPr/>
    </dgm:pt>
    <dgm:pt modelId="{67BF1936-D96C-4896-B02E-F08721B50C60}" type="pres">
      <dgm:prSet presAssocID="{BEBFCD3F-FBC4-4C8D-8C3E-BCDCBF7F5966}"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onfused Person"/>
        </a:ext>
      </dgm:extLst>
    </dgm:pt>
    <dgm:pt modelId="{3785206A-6EB8-42DB-B6BA-0AE9E1901A62}" type="pres">
      <dgm:prSet presAssocID="{BEBFCD3F-FBC4-4C8D-8C3E-BCDCBF7F5966}" presName="spaceRect" presStyleCnt="0"/>
      <dgm:spPr/>
    </dgm:pt>
    <dgm:pt modelId="{53F32BA9-2884-4253-AE4B-9C2ACBE59D2C}" type="pres">
      <dgm:prSet presAssocID="{BEBFCD3F-FBC4-4C8D-8C3E-BCDCBF7F5966}" presName="textRect" presStyleLbl="revTx" presStyleIdx="2" presStyleCnt="6" custLinFactNeighborY="6330">
        <dgm:presLayoutVars>
          <dgm:chMax val="1"/>
          <dgm:chPref val="1"/>
        </dgm:presLayoutVars>
      </dgm:prSet>
      <dgm:spPr/>
    </dgm:pt>
    <dgm:pt modelId="{A6560DA3-951D-4B0E-B27D-6A99D2EACA96}" type="pres">
      <dgm:prSet presAssocID="{30676491-6C99-4870-98BE-9F0ACDD0B901}" presName="sibTrans" presStyleLbl="sibTrans2D1" presStyleIdx="0" presStyleCnt="0"/>
      <dgm:spPr/>
    </dgm:pt>
    <dgm:pt modelId="{EC183300-84A2-495B-AAAF-6D10D1EFF570}" type="pres">
      <dgm:prSet presAssocID="{7DDE5F84-F8EA-4134-B75C-99F03131CC9F}" presName="compNode" presStyleCnt="0"/>
      <dgm:spPr/>
    </dgm:pt>
    <dgm:pt modelId="{9053591C-0F69-459E-AEE4-3F50FADA59F1}" type="pres">
      <dgm:prSet presAssocID="{7DDE5F84-F8EA-4134-B75C-99F03131CC9F}" presName="iconBgRect" presStyleLbl="bgShp" presStyleIdx="3" presStyleCnt="6"/>
      <dgm:spPr/>
    </dgm:pt>
    <dgm:pt modelId="{30866FB2-F409-42FB-A6A1-7A87A4983EE0}" type="pres">
      <dgm:prSet presAssocID="{7DDE5F84-F8EA-4134-B75C-99F03131CC9F}" presName="iconRect" presStyleLbl="node1" presStyleIdx="3" presStyleCnt="6"/>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Warning with solid fill"/>
        </a:ext>
      </dgm:extLst>
    </dgm:pt>
    <dgm:pt modelId="{B33398CC-D17B-49AD-B33C-2986AA4F3F50}" type="pres">
      <dgm:prSet presAssocID="{7DDE5F84-F8EA-4134-B75C-99F03131CC9F}" presName="spaceRect" presStyleCnt="0"/>
      <dgm:spPr/>
    </dgm:pt>
    <dgm:pt modelId="{03DA2619-8F10-4FA2-A0B6-BED4F1CA35FE}" type="pres">
      <dgm:prSet presAssocID="{7DDE5F84-F8EA-4134-B75C-99F03131CC9F}" presName="textRect" presStyleLbl="revTx" presStyleIdx="3" presStyleCnt="6" custLinFactNeighborX="-4562" custLinFactNeighborY="-12326">
        <dgm:presLayoutVars>
          <dgm:chMax val="1"/>
          <dgm:chPref val="1"/>
        </dgm:presLayoutVars>
      </dgm:prSet>
      <dgm:spPr/>
    </dgm:pt>
    <dgm:pt modelId="{9EC9C494-7A7C-4095-B9E4-97E969549F57}" type="pres">
      <dgm:prSet presAssocID="{E508CF20-B33F-4CF8-955C-27F30C935307}" presName="sibTrans" presStyleLbl="sibTrans2D1" presStyleIdx="0" presStyleCnt="0"/>
      <dgm:spPr/>
    </dgm:pt>
    <dgm:pt modelId="{D7506CD6-1D40-43D3-936D-426CBA6B5C26}" type="pres">
      <dgm:prSet presAssocID="{9E5E6304-F110-40B6-B874-E765705061E5}" presName="compNode" presStyleCnt="0"/>
      <dgm:spPr/>
    </dgm:pt>
    <dgm:pt modelId="{9BD4160C-29C0-4E0C-9042-14FA65638D0A}" type="pres">
      <dgm:prSet presAssocID="{9E5E6304-F110-40B6-B874-E765705061E5}" presName="iconBgRect" presStyleLbl="bgShp" presStyleIdx="4" presStyleCnt="6"/>
      <dgm:spPr/>
    </dgm:pt>
    <dgm:pt modelId="{7D319A0B-EA0D-4ADD-BA01-83D6C1294710}" type="pres">
      <dgm:prSet presAssocID="{9E5E6304-F110-40B6-B874-E765705061E5}" presName="iconRect" presStyleLbl="node1" presStyleIdx="4" presStyleCnt="6"/>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Comment Slash Silence with solid fill"/>
        </a:ext>
      </dgm:extLst>
    </dgm:pt>
    <dgm:pt modelId="{93CFFE61-8877-4DF1-A49D-57FA923B1B7C}" type="pres">
      <dgm:prSet presAssocID="{9E5E6304-F110-40B6-B874-E765705061E5}" presName="spaceRect" presStyleCnt="0"/>
      <dgm:spPr/>
    </dgm:pt>
    <dgm:pt modelId="{4F3CA4A7-91E8-4356-B8B0-C3882E988987}" type="pres">
      <dgm:prSet presAssocID="{9E5E6304-F110-40B6-B874-E765705061E5}" presName="textRect" presStyleLbl="revTx" presStyleIdx="4" presStyleCnt="6">
        <dgm:presLayoutVars>
          <dgm:chMax val="1"/>
          <dgm:chPref val="1"/>
        </dgm:presLayoutVars>
      </dgm:prSet>
      <dgm:spPr/>
    </dgm:pt>
    <dgm:pt modelId="{6FE8BFD0-57DE-4FA7-982A-B843F243602B}" type="pres">
      <dgm:prSet presAssocID="{B28F8571-0F04-48D6-B87D-68B1725E6193}" presName="sibTrans" presStyleLbl="sibTrans2D1" presStyleIdx="0" presStyleCnt="0"/>
      <dgm:spPr/>
    </dgm:pt>
    <dgm:pt modelId="{B51CF605-EE12-4FC9-BB3F-60EF9063480B}" type="pres">
      <dgm:prSet presAssocID="{A41EDEC2-1FE7-437E-98E2-026BA4CEF031}" presName="compNode" presStyleCnt="0"/>
      <dgm:spPr/>
    </dgm:pt>
    <dgm:pt modelId="{596290EA-419F-4E56-9CE1-45FC782816E7}" type="pres">
      <dgm:prSet presAssocID="{A41EDEC2-1FE7-437E-98E2-026BA4CEF031}" presName="iconBgRect" presStyleLbl="bgShp" presStyleIdx="5" presStyleCnt="6"/>
      <dgm:spPr/>
    </dgm:pt>
    <dgm:pt modelId="{BF0C7E50-5AAC-4D22-B214-4A8E67B586C7}" type="pres">
      <dgm:prSet presAssocID="{A41EDEC2-1FE7-437E-98E2-026BA4CEF031}"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Speed Bump"/>
        </a:ext>
      </dgm:extLst>
    </dgm:pt>
    <dgm:pt modelId="{B967CB63-1F6D-4275-A560-207CD7491C69}" type="pres">
      <dgm:prSet presAssocID="{A41EDEC2-1FE7-437E-98E2-026BA4CEF031}" presName="spaceRect" presStyleCnt="0"/>
      <dgm:spPr/>
    </dgm:pt>
    <dgm:pt modelId="{87758F4F-2DDE-4228-A9B0-84E4B71F3809}" type="pres">
      <dgm:prSet presAssocID="{A41EDEC2-1FE7-437E-98E2-026BA4CEF031}" presName="textRect" presStyleLbl="revTx" presStyleIdx="5" presStyleCnt="6">
        <dgm:presLayoutVars>
          <dgm:chMax val="1"/>
          <dgm:chPref val="1"/>
        </dgm:presLayoutVars>
      </dgm:prSet>
      <dgm:spPr/>
    </dgm:pt>
  </dgm:ptLst>
  <dgm:cxnLst>
    <dgm:cxn modelId="{D709D508-CA38-4C3F-B24D-A26155A7EF61}" type="presOf" srcId="{B28F8571-0F04-48D6-B87D-68B1725E6193}" destId="{6FE8BFD0-57DE-4FA7-982A-B843F243602B}" srcOrd="0" destOrd="0" presId="urn:microsoft.com/office/officeart/2018/2/layout/IconCircleList"/>
    <dgm:cxn modelId="{1C907E10-146B-4D98-891D-6671D8CF2E9A}" srcId="{F10C01B2-52FC-419C-ADC1-017C423E6CE7}" destId="{9E5E6304-F110-40B6-B874-E765705061E5}" srcOrd="4" destOrd="0" parTransId="{2FC2749A-4F93-4BF6-8DF1-8A4947B77630}" sibTransId="{B28F8571-0F04-48D6-B87D-68B1725E6193}"/>
    <dgm:cxn modelId="{6E507E2A-E44A-46E9-B826-8754F84F4E3C}" type="presOf" srcId="{E508CF20-B33F-4CF8-955C-27F30C935307}" destId="{9EC9C494-7A7C-4095-B9E4-97E969549F57}" srcOrd="0" destOrd="0" presId="urn:microsoft.com/office/officeart/2018/2/layout/IconCircleList"/>
    <dgm:cxn modelId="{94776048-9F5E-4ACC-8B27-2A0433BA9A39}" type="presOf" srcId="{1B5CC732-C7EA-4DCC-96BF-09DDE56E3E5F}" destId="{BEA41A81-DE98-42D0-A4E0-65C7DA675AD5}" srcOrd="0" destOrd="0" presId="urn:microsoft.com/office/officeart/2018/2/layout/IconCircleList"/>
    <dgm:cxn modelId="{D9E0D468-FB03-4CD8-8DCC-AAA07BD90ECE}" type="presOf" srcId="{F10C01B2-52FC-419C-ADC1-017C423E6CE7}" destId="{7A2FD348-9CB1-4D9D-9B74-4059718EE9DA}" srcOrd="0" destOrd="0" presId="urn:microsoft.com/office/officeart/2018/2/layout/IconCircleList"/>
    <dgm:cxn modelId="{CA3A9069-DC02-4B4C-A6F5-4AD3F1A243AA}" srcId="{F10C01B2-52FC-419C-ADC1-017C423E6CE7}" destId="{54EC0C59-4A51-45C1-95E0-A906F877E213}" srcOrd="1" destOrd="0" parTransId="{83FE75AC-68B5-4D20-A938-51BE7E152DE4}" sibTransId="{1B5CC732-C7EA-4DCC-96BF-09DDE56E3E5F}"/>
    <dgm:cxn modelId="{EAC03451-2157-44CF-9309-DC5BBD1ED611}" type="presOf" srcId="{A41EDEC2-1FE7-437E-98E2-026BA4CEF031}" destId="{87758F4F-2DDE-4228-A9B0-84E4B71F3809}" srcOrd="0" destOrd="0" presId="urn:microsoft.com/office/officeart/2018/2/layout/IconCircleList"/>
    <dgm:cxn modelId="{E2A48153-F192-42A0-B092-D611377A5530}" srcId="{F10C01B2-52FC-419C-ADC1-017C423E6CE7}" destId="{BEBFCD3F-FBC4-4C8D-8C3E-BCDCBF7F5966}" srcOrd="2" destOrd="0" parTransId="{F2729BFB-9E7A-4CD4-AFE8-F60C96DC583E}" sibTransId="{30676491-6C99-4870-98BE-9F0ACDD0B901}"/>
    <dgm:cxn modelId="{D9A46585-5B61-4B7C-8135-490E6551EBA0}" type="presOf" srcId="{BEBFCD3F-FBC4-4C8D-8C3E-BCDCBF7F5966}" destId="{53F32BA9-2884-4253-AE4B-9C2ACBE59D2C}" srcOrd="0" destOrd="0" presId="urn:microsoft.com/office/officeart/2018/2/layout/IconCircleList"/>
    <dgm:cxn modelId="{625678A7-647E-4CE6-87C9-C404A7FC8CEB}" type="presOf" srcId="{BB61E310-1CC9-4F8F-B5E9-B0A4DA3AFC28}" destId="{773DC08A-D393-4F71-8648-AA2C29C169AD}" srcOrd="0" destOrd="0" presId="urn:microsoft.com/office/officeart/2018/2/layout/IconCircleList"/>
    <dgm:cxn modelId="{8322C3B1-1B26-43BA-B36E-7AD274C3D6E4}" type="presOf" srcId="{54EC0C59-4A51-45C1-95E0-A906F877E213}" destId="{65A7253C-69B2-495D-B4C6-9B91CC8DF7BE}" srcOrd="0" destOrd="0" presId="urn:microsoft.com/office/officeart/2018/2/layout/IconCircleList"/>
    <dgm:cxn modelId="{AB1249B2-7A53-427C-BE8F-4C70B42B9157}" srcId="{F10C01B2-52FC-419C-ADC1-017C423E6CE7}" destId="{A41EDEC2-1FE7-437E-98E2-026BA4CEF031}" srcOrd="5" destOrd="0" parTransId="{E2346B19-A7BB-4EA2-B3DF-6184439DB005}" sibTransId="{90427E65-4394-4365-BA49-F2BD2BDEC33F}"/>
    <dgm:cxn modelId="{07AB85B5-90C9-499B-9E0F-081DE5341C79}" type="presOf" srcId="{30676491-6C99-4870-98BE-9F0ACDD0B901}" destId="{A6560DA3-951D-4B0E-B27D-6A99D2EACA96}" srcOrd="0" destOrd="0" presId="urn:microsoft.com/office/officeart/2018/2/layout/IconCircleList"/>
    <dgm:cxn modelId="{9AC773BD-880B-470E-8DC0-9FCDC6296A1E}" type="presOf" srcId="{7DDE5F84-F8EA-4134-B75C-99F03131CC9F}" destId="{03DA2619-8F10-4FA2-A0B6-BED4F1CA35FE}" srcOrd="0" destOrd="0" presId="urn:microsoft.com/office/officeart/2018/2/layout/IconCircleList"/>
    <dgm:cxn modelId="{063F00D0-D795-4A85-A2FD-74F1381D5808}" srcId="{F10C01B2-52FC-419C-ADC1-017C423E6CE7}" destId="{7DDE5F84-F8EA-4134-B75C-99F03131CC9F}" srcOrd="3" destOrd="0" parTransId="{9D0CD37B-3F25-492C-B13D-04F5CC1CE3A5}" sibTransId="{E508CF20-B33F-4CF8-955C-27F30C935307}"/>
    <dgm:cxn modelId="{D013EBE1-84C4-4500-B19B-17D4AEE879BD}" srcId="{F10C01B2-52FC-419C-ADC1-017C423E6CE7}" destId="{B976B486-0F00-4A1B-BFBC-3FFCDB73200E}" srcOrd="0" destOrd="0" parTransId="{219678BB-F53E-405C-89DD-72BF81170F4F}" sibTransId="{BB61E310-1CC9-4F8F-B5E9-B0A4DA3AFC28}"/>
    <dgm:cxn modelId="{DFCC3CF6-6000-4C56-85E7-F480C218F932}" type="presOf" srcId="{B976B486-0F00-4A1B-BFBC-3FFCDB73200E}" destId="{EEA0C580-F1F0-4A9C-B0CD-8FBB37D4831A}" srcOrd="0" destOrd="0" presId="urn:microsoft.com/office/officeart/2018/2/layout/IconCircleList"/>
    <dgm:cxn modelId="{FE02ECFF-212D-4801-AF1A-8893A3842C19}" type="presOf" srcId="{9E5E6304-F110-40B6-B874-E765705061E5}" destId="{4F3CA4A7-91E8-4356-B8B0-C3882E988987}" srcOrd="0" destOrd="0" presId="urn:microsoft.com/office/officeart/2018/2/layout/IconCircleList"/>
    <dgm:cxn modelId="{0C9C7D63-2887-41A0-86A2-EC39D19CB6B8}" type="presParOf" srcId="{7A2FD348-9CB1-4D9D-9B74-4059718EE9DA}" destId="{BFA6CD91-548A-409B-A41F-49E7D547CA72}" srcOrd="0" destOrd="0" presId="urn:microsoft.com/office/officeart/2018/2/layout/IconCircleList"/>
    <dgm:cxn modelId="{5A1DEE63-C6C6-42E1-8D7B-6DDA9BA67E99}" type="presParOf" srcId="{BFA6CD91-548A-409B-A41F-49E7D547CA72}" destId="{1D5520F3-DCD5-4481-AB77-1E828B647DF8}" srcOrd="0" destOrd="0" presId="urn:microsoft.com/office/officeart/2018/2/layout/IconCircleList"/>
    <dgm:cxn modelId="{B0E5C6DD-3661-4C9B-AA87-932C8463F228}" type="presParOf" srcId="{1D5520F3-DCD5-4481-AB77-1E828B647DF8}" destId="{D2C449C7-B6B8-4507-9265-F8EB687B0942}" srcOrd="0" destOrd="0" presId="urn:microsoft.com/office/officeart/2018/2/layout/IconCircleList"/>
    <dgm:cxn modelId="{2830D411-B123-46AB-AA8A-73712E30B901}" type="presParOf" srcId="{1D5520F3-DCD5-4481-AB77-1E828B647DF8}" destId="{F17D3330-DE4D-46F0-B830-B54DA89505A8}" srcOrd="1" destOrd="0" presId="urn:microsoft.com/office/officeart/2018/2/layout/IconCircleList"/>
    <dgm:cxn modelId="{975A1427-295F-4D31-B951-4F4EDDA50CA0}" type="presParOf" srcId="{1D5520F3-DCD5-4481-AB77-1E828B647DF8}" destId="{E2C8EC86-722B-412B-9B39-3BEC1C96DD6A}" srcOrd="2" destOrd="0" presId="urn:microsoft.com/office/officeart/2018/2/layout/IconCircleList"/>
    <dgm:cxn modelId="{D0720D3F-9E55-4483-AE02-92A75887201F}" type="presParOf" srcId="{1D5520F3-DCD5-4481-AB77-1E828B647DF8}" destId="{EEA0C580-F1F0-4A9C-B0CD-8FBB37D4831A}" srcOrd="3" destOrd="0" presId="urn:microsoft.com/office/officeart/2018/2/layout/IconCircleList"/>
    <dgm:cxn modelId="{964C97BE-DCF2-4DBF-8BA7-83E5120EF754}" type="presParOf" srcId="{BFA6CD91-548A-409B-A41F-49E7D547CA72}" destId="{773DC08A-D393-4F71-8648-AA2C29C169AD}" srcOrd="1" destOrd="0" presId="urn:microsoft.com/office/officeart/2018/2/layout/IconCircleList"/>
    <dgm:cxn modelId="{D4DF1484-FFC2-46C2-AA68-C5CDD02747F1}" type="presParOf" srcId="{BFA6CD91-548A-409B-A41F-49E7D547CA72}" destId="{5CDC7E77-EF39-4D7F-ADAB-A023034499D9}" srcOrd="2" destOrd="0" presId="urn:microsoft.com/office/officeart/2018/2/layout/IconCircleList"/>
    <dgm:cxn modelId="{B40B5567-F075-45ED-A441-34FCDE8F3863}" type="presParOf" srcId="{5CDC7E77-EF39-4D7F-ADAB-A023034499D9}" destId="{6216960F-1AAF-4B3B-8A98-1BB74BF0149D}" srcOrd="0" destOrd="0" presId="urn:microsoft.com/office/officeart/2018/2/layout/IconCircleList"/>
    <dgm:cxn modelId="{4DB2979E-5246-4516-9C19-5E84ADFB5772}" type="presParOf" srcId="{5CDC7E77-EF39-4D7F-ADAB-A023034499D9}" destId="{83AA05CB-4BD0-4D5F-A1DD-E4D44628C3FD}" srcOrd="1" destOrd="0" presId="urn:microsoft.com/office/officeart/2018/2/layout/IconCircleList"/>
    <dgm:cxn modelId="{F134A9D5-E677-4EF2-9B6B-55BAF8190BA0}" type="presParOf" srcId="{5CDC7E77-EF39-4D7F-ADAB-A023034499D9}" destId="{E382D41D-80C1-4416-BC5B-84741EC44B06}" srcOrd="2" destOrd="0" presId="urn:microsoft.com/office/officeart/2018/2/layout/IconCircleList"/>
    <dgm:cxn modelId="{4ECB6FE8-5548-4C47-88B3-E6D407FAB065}" type="presParOf" srcId="{5CDC7E77-EF39-4D7F-ADAB-A023034499D9}" destId="{65A7253C-69B2-495D-B4C6-9B91CC8DF7BE}" srcOrd="3" destOrd="0" presId="urn:microsoft.com/office/officeart/2018/2/layout/IconCircleList"/>
    <dgm:cxn modelId="{10EAD52C-D45D-42DE-981E-974A20C9B436}" type="presParOf" srcId="{BFA6CD91-548A-409B-A41F-49E7D547CA72}" destId="{BEA41A81-DE98-42D0-A4E0-65C7DA675AD5}" srcOrd="3" destOrd="0" presId="urn:microsoft.com/office/officeart/2018/2/layout/IconCircleList"/>
    <dgm:cxn modelId="{3DE8FCC1-E0B2-497A-846E-34A749C88B67}" type="presParOf" srcId="{BFA6CD91-548A-409B-A41F-49E7D547CA72}" destId="{AE48886E-1092-469C-9B56-83872BB64E84}" srcOrd="4" destOrd="0" presId="urn:microsoft.com/office/officeart/2018/2/layout/IconCircleList"/>
    <dgm:cxn modelId="{6BECA230-8E8B-44E0-A6EC-1AE9B9FC1B1F}" type="presParOf" srcId="{AE48886E-1092-469C-9B56-83872BB64E84}" destId="{6E05F3DD-9D6C-4735-9F20-3CEF30817447}" srcOrd="0" destOrd="0" presId="urn:microsoft.com/office/officeart/2018/2/layout/IconCircleList"/>
    <dgm:cxn modelId="{0C7058F4-C706-4B23-9377-BFEB2E35C489}" type="presParOf" srcId="{AE48886E-1092-469C-9B56-83872BB64E84}" destId="{67BF1936-D96C-4896-B02E-F08721B50C60}" srcOrd="1" destOrd="0" presId="urn:microsoft.com/office/officeart/2018/2/layout/IconCircleList"/>
    <dgm:cxn modelId="{937C9E5B-C267-46C0-A631-F059048DB2E8}" type="presParOf" srcId="{AE48886E-1092-469C-9B56-83872BB64E84}" destId="{3785206A-6EB8-42DB-B6BA-0AE9E1901A62}" srcOrd="2" destOrd="0" presId="urn:microsoft.com/office/officeart/2018/2/layout/IconCircleList"/>
    <dgm:cxn modelId="{6CF0DD14-120A-46AD-BD4B-1198B7D66083}" type="presParOf" srcId="{AE48886E-1092-469C-9B56-83872BB64E84}" destId="{53F32BA9-2884-4253-AE4B-9C2ACBE59D2C}" srcOrd="3" destOrd="0" presId="urn:microsoft.com/office/officeart/2018/2/layout/IconCircleList"/>
    <dgm:cxn modelId="{0EF0327E-3D3A-4920-94FA-B015E4E1A8ED}" type="presParOf" srcId="{BFA6CD91-548A-409B-A41F-49E7D547CA72}" destId="{A6560DA3-951D-4B0E-B27D-6A99D2EACA96}" srcOrd="5" destOrd="0" presId="urn:microsoft.com/office/officeart/2018/2/layout/IconCircleList"/>
    <dgm:cxn modelId="{DDE31015-A27E-42CC-A63E-08FFA4D8DFBC}" type="presParOf" srcId="{BFA6CD91-548A-409B-A41F-49E7D547CA72}" destId="{EC183300-84A2-495B-AAAF-6D10D1EFF570}" srcOrd="6" destOrd="0" presId="urn:microsoft.com/office/officeart/2018/2/layout/IconCircleList"/>
    <dgm:cxn modelId="{4EA6CC92-FC73-4A21-ABB9-27241A765358}" type="presParOf" srcId="{EC183300-84A2-495B-AAAF-6D10D1EFF570}" destId="{9053591C-0F69-459E-AEE4-3F50FADA59F1}" srcOrd="0" destOrd="0" presId="urn:microsoft.com/office/officeart/2018/2/layout/IconCircleList"/>
    <dgm:cxn modelId="{4CA25393-8425-4804-9929-F8B5400493BD}" type="presParOf" srcId="{EC183300-84A2-495B-AAAF-6D10D1EFF570}" destId="{30866FB2-F409-42FB-A6A1-7A87A4983EE0}" srcOrd="1" destOrd="0" presId="urn:microsoft.com/office/officeart/2018/2/layout/IconCircleList"/>
    <dgm:cxn modelId="{45AC8AC9-E20D-47A5-9A99-91B351821156}" type="presParOf" srcId="{EC183300-84A2-495B-AAAF-6D10D1EFF570}" destId="{B33398CC-D17B-49AD-B33C-2986AA4F3F50}" srcOrd="2" destOrd="0" presId="urn:microsoft.com/office/officeart/2018/2/layout/IconCircleList"/>
    <dgm:cxn modelId="{9F43EA37-7094-40D1-85CB-7CC450D44DFD}" type="presParOf" srcId="{EC183300-84A2-495B-AAAF-6D10D1EFF570}" destId="{03DA2619-8F10-4FA2-A0B6-BED4F1CA35FE}" srcOrd="3" destOrd="0" presId="urn:microsoft.com/office/officeart/2018/2/layout/IconCircleList"/>
    <dgm:cxn modelId="{378BC6F8-C3F1-4812-9185-16D904358A9E}" type="presParOf" srcId="{BFA6CD91-548A-409B-A41F-49E7D547CA72}" destId="{9EC9C494-7A7C-4095-B9E4-97E969549F57}" srcOrd="7" destOrd="0" presId="urn:microsoft.com/office/officeart/2018/2/layout/IconCircleList"/>
    <dgm:cxn modelId="{0C018E81-89B7-4A46-A26D-08B657C9ACE4}" type="presParOf" srcId="{BFA6CD91-548A-409B-A41F-49E7D547CA72}" destId="{D7506CD6-1D40-43D3-936D-426CBA6B5C26}" srcOrd="8" destOrd="0" presId="urn:microsoft.com/office/officeart/2018/2/layout/IconCircleList"/>
    <dgm:cxn modelId="{2A6ED957-D085-455A-96D7-6F03ABF1F1EE}" type="presParOf" srcId="{D7506CD6-1D40-43D3-936D-426CBA6B5C26}" destId="{9BD4160C-29C0-4E0C-9042-14FA65638D0A}" srcOrd="0" destOrd="0" presId="urn:microsoft.com/office/officeart/2018/2/layout/IconCircleList"/>
    <dgm:cxn modelId="{0452FE05-C30F-41C0-B561-5BC2793AA4DD}" type="presParOf" srcId="{D7506CD6-1D40-43D3-936D-426CBA6B5C26}" destId="{7D319A0B-EA0D-4ADD-BA01-83D6C1294710}" srcOrd="1" destOrd="0" presId="urn:microsoft.com/office/officeart/2018/2/layout/IconCircleList"/>
    <dgm:cxn modelId="{A49F53ED-5E1D-49D4-9197-745D8D34CC8A}" type="presParOf" srcId="{D7506CD6-1D40-43D3-936D-426CBA6B5C26}" destId="{93CFFE61-8877-4DF1-A49D-57FA923B1B7C}" srcOrd="2" destOrd="0" presId="urn:microsoft.com/office/officeart/2018/2/layout/IconCircleList"/>
    <dgm:cxn modelId="{4BA71777-C093-400F-A179-75320FE44446}" type="presParOf" srcId="{D7506CD6-1D40-43D3-936D-426CBA6B5C26}" destId="{4F3CA4A7-91E8-4356-B8B0-C3882E988987}" srcOrd="3" destOrd="0" presId="urn:microsoft.com/office/officeart/2018/2/layout/IconCircleList"/>
    <dgm:cxn modelId="{620DCCBC-96A4-4635-8E51-868EEFF2CB9E}" type="presParOf" srcId="{BFA6CD91-548A-409B-A41F-49E7D547CA72}" destId="{6FE8BFD0-57DE-4FA7-982A-B843F243602B}" srcOrd="9" destOrd="0" presId="urn:microsoft.com/office/officeart/2018/2/layout/IconCircleList"/>
    <dgm:cxn modelId="{F5A4DB4C-B3D7-49C0-817D-80C1BA11B545}" type="presParOf" srcId="{BFA6CD91-548A-409B-A41F-49E7D547CA72}" destId="{B51CF605-EE12-4FC9-BB3F-60EF9063480B}" srcOrd="10" destOrd="0" presId="urn:microsoft.com/office/officeart/2018/2/layout/IconCircleList"/>
    <dgm:cxn modelId="{0494D690-9C21-4F6F-BF76-BE39BDBCFEDA}" type="presParOf" srcId="{B51CF605-EE12-4FC9-BB3F-60EF9063480B}" destId="{596290EA-419F-4E56-9CE1-45FC782816E7}" srcOrd="0" destOrd="0" presId="urn:microsoft.com/office/officeart/2018/2/layout/IconCircleList"/>
    <dgm:cxn modelId="{8FD8178B-EB90-40B3-87E0-A6290BC83CEF}" type="presParOf" srcId="{B51CF605-EE12-4FC9-BB3F-60EF9063480B}" destId="{BF0C7E50-5AAC-4D22-B214-4A8E67B586C7}" srcOrd="1" destOrd="0" presId="urn:microsoft.com/office/officeart/2018/2/layout/IconCircleList"/>
    <dgm:cxn modelId="{1296C520-987B-4DE2-8402-4FADB84BDD36}" type="presParOf" srcId="{B51CF605-EE12-4FC9-BB3F-60EF9063480B}" destId="{B967CB63-1F6D-4275-A560-207CD7491C69}" srcOrd="2" destOrd="0" presId="urn:microsoft.com/office/officeart/2018/2/layout/IconCircleList"/>
    <dgm:cxn modelId="{42E08D0F-1359-459D-8960-5EC1BF4E47C6}" type="presParOf" srcId="{B51CF605-EE12-4FC9-BB3F-60EF9063480B}" destId="{87758F4F-2DDE-4228-A9B0-84E4B71F3809}" srcOrd="3" destOrd="0" presId="urn:microsoft.com/office/officeart/2018/2/layout/IconCircl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C449C7-B6B8-4507-9265-F8EB687B0942}">
      <dsp:nvSpPr>
        <dsp:cNvPr id="0" name=""/>
        <dsp:cNvSpPr/>
      </dsp:nvSpPr>
      <dsp:spPr>
        <a:xfrm>
          <a:off x="49393" y="260659"/>
          <a:ext cx="768630" cy="76863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7D3330-DE4D-46F0-B830-B54DA89505A8}">
      <dsp:nvSpPr>
        <dsp:cNvPr id="0" name=""/>
        <dsp:cNvSpPr/>
      </dsp:nvSpPr>
      <dsp:spPr>
        <a:xfrm>
          <a:off x="210805" y="422071"/>
          <a:ext cx="445805" cy="44580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A0C580-F1F0-4A9C-B0CD-8FBB37D4831A}">
      <dsp:nvSpPr>
        <dsp:cNvPr id="0" name=""/>
        <dsp:cNvSpPr/>
      </dsp:nvSpPr>
      <dsp:spPr>
        <a:xfrm>
          <a:off x="973000" y="339059"/>
          <a:ext cx="1811771" cy="7686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44500">
            <a:lnSpc>
              <a:spcPct val="100000"/>
            </a:lnSpc>
            <a:spcBef>
              <a:spcPct val="0"/>
            </a:spcBef>
            <a:spcAft>
              <a:spcPct val="35000"/>
            </a:spcAft>
            <a:buNone/>
          </a:pPr>
          <a:r>
            <a:rPr lang="en-US" sz="1000" kern="1200" dirty="0">
              <a:latin typeface="Roboto Light" panose="02000000000000000000" pitchFamily="2" charset="0"/>
              <a:ea typeface="Roboto Light" panose="02000000000000000000" pitchFamily="2" charset="0"/>
            </a:rPr>
            <a:t>Over eight in ten (82%, down 2%) in paid employment would report serious wrongdoing to their employer — broadly steady since tracking began. Just over half (52%, down 5%) would report it to someone outside their </a:t>
          </a:r>
          <a:r>
            <a:rPr lang="en-US" sz="1000" kern="1200" dirty="0" err="1">
              <a:latin typeface="Roboto Light" panose="02000000000000000000" pitchFamily="2" charset="0"/>
              <a:ea typeface="Roboto Light" panose="02000000000000000000" pitchFamily="2" charset="0"/>
            </a:rPr>
            <a:t>organisation</a:t>
          </a:r>
          <a:r>
            <a:rPr lang="en-US" sz="1000" kern="1200" dirty="0">
              <a:latin typeface="Roboto Light" panose="02000000000000000000" pitchFamily="2" charset="0"/>
              <a:ea typeface="Roboto Light" panose="02000000000000000000" pitchFamily="2" charset="0"/>
            </a:rPr>
            <a:t>.</a:t>
          </a:r>
          <a:endParaRPr lang="en-NZ" sz="1000" kern="1200" dirty="0">
            <a:latin typeface="Roboto Light" panose="02000000000000000000" pitchFamily="2" charset="0"/>
            <a:ea typeface="Roboto Light" panose="02000000000000000000" pitchFamily="2" charset="0"/>
          </a:endParaRPr>
        </a:p>
        <a:p>
          <a:pPr marL="0" lvl="0" indent="0" algn="l" defTabSz="444500">
            <a:lnSpc>
              <a:spcPct val="100000"/>
            </a:lnSpc>
            <a:spcBef>
              <a:spcPct val="0"/>
            </a:spcBef>
            <a:spcAft>
              <a:spcPct val="35000"/>
            </a:spcAft>
            <a:buNone/>
          </a:pPr>
          <a:endParaRPr lang="en-US" sz="1000" kern="1200" dirty="0">
            <a:latin typeface="Roboto Light" panose="02000000000000000000" pitchFamily="2" charset="0"/>
            <a:ea typeface="Roboto Light" panose="02000000000000000000" pitchFamily="2" charset="0"/>
          </a:endParaRPr>
        </a:p>
      </dsp:txBody>
      <dsp:txXfrm>
        <a:off x="973000" y="339059"/>
        <a:ext cx="1811771" cy="768630"/>
      </dsp:txXfrm>
    </dsp:sp>
    <dsp:sp modelId="{6216960F-1AAF-4B3B-8A98-1BB74BF0149D}">
      <dsp:nvSpPr>
        <dsp:cNvPr id="0" name=""/>
        <dsp:cNvSpPr/>
      </dsp:nvSpPr>
      <dsp:spPr>
        <a:xfrm>
          <a:off x="3110188" y="260659"/>
          <a:ext cx="768630" cy="76863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AA05CB-4BD0-4D5F-A1DD-E4D44628C3FD}">
      <dsp:nvSpPr>
        <dsp:cNvPr id="0" name=""/>
        <dsp:cNvSpPr/>
      </dsp:nvSpPr>
      <dsp:spPr>
        <a:xfrm>
          <a:off x="3271601" y="422071"/>
          <a:ext cx="445805" cy="44580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A7253C-69B2-495D-B4C6-9B91CC8DF7BE}">
      <dsp:nvSpPr>
        <dsp:cNvPr id="0" name=""/>
        <dsp:cNvSpPr/>
      </dsp:nvSpPr>
      <dsp:spPr>
        <a:xfrm>
          <a:off x="4043525" y="260659"/>
          <a:ext cx="1811771" cy="7686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44500">
            <a:lnSpc>
              <a:spcPct val="100000"/>
            </a:lnSpc>
            <a:spcBef>
              <a:spcPct val="0"/>
            </a:spcBef>
            <a:spcAft>
              <a:spcPct val="35000"/>
            </a:spcAft>
            <a:buNone/>
          </a:pPr>
          <a:r>
            <a:rPr lang="en-US" sz="1000" kern="1200" dirty="0">
              <a:latin typeface="Roboto Light" panose="02000000000000000000" pitchFamily="2" charset="0"/>
              <a:ea typeface="Roboto Light" panose="02000000000000000000" pitchFamily="2" charset="0"/>
            </a:rPr>
            <a:t>Fewer than half (44%, down 4%) felt their job would be safe if they reported wrongdoing — with uncertainty growing to nearly a third (32%, up 5%) and 23% (down 2%) feeling their job would not be safe.</a:t>
          </a:r>
          <a:endParaRPr lang="en-NZ" sz="1000" kern="1200" dirty="0">
            <a:latin typeface="Roboto Light" panose="02000000000000000000" pitchFamily="2" charset="0"/>
            <a:ea typeface="Roboto Light" panose="02000000000000000000" pitchFamily="2" charset="0"/>
          </a:endParaRPr>
        </a:p>
        <a:p>
          <a:pPr marL="0" lvl="0" indent="0" algn="l" defTabSz="444500">
            <a:lnSpc>
              <a:spcPct val="100000"/>
            </a:lnSpc>
            <a:spcBef>
              <a:spcPct val="0"/>
            </a:spcBef>
            <a:spcAft>
              <a:spcPct val="35000"/>
            </a:spcAft>
            <a:buNone/>
          </a:pPr>
          <a:endParaRPr lang="en-US" sz="1000" kern="1200" dirty="0">
            <a:latin typeface="Roboto Light" panose="02000000000000000000" pitchFamily="2" charset="0"/>
            <a:ea typeface="Roboto Light" panose="02000000000000000000" pitchFamily="2" charset="0"/>
          </a:endParaRPr>
        </a:p>
      </dsp:txBody>
      <dsp:txXfrm>
        <a:off x="4043525" y="260659"/>
        <a:ext cx="1811771" cy="768630"/>
      </dsp:txXfrm>
    </dsp:sp>
    <dsp:sp modelId="{6E05F3DD-9D6C-4735-9F20-3CEF30817447}">
      <dsp:nvSpPr>
        <dsp:cNvPr id="0" name=""/>
        <dsp:cNvSpPr/>
      </dsp:nvSpPr>
      <dsp:spPr>
        <a:xfrm>
          <a:off x="49393" y="1757509"/>
          <a:ext cx="768630" cy="76863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7BF1936-D96C-4896-B02E-F08721B50C60}">
      <dsp:nvSpPr>
        <dsp:cNvPr id="0" name=""/>
        <dsp:cNvSpPr/>
      </dsp:nvSpPr>
      <dsp:spPr>
        <a:xfrm>
          <a:off x="210805" y="1918922"/>
          <a:ext cx="445805" cy="44580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F32BA9-2884-4253-AE4B-9C2ACBE59D2C}">
      <dsp:nvSpPr>
        <dsp:cNvPr id="0" name=""/>
        <dsp:cNvSpPr/>
      </dsp:nvSpPr>
      <dsp:spPr>
        <a:xfrm>
          <a:off x="982730" y="1806164"/>
          <a:ext cx="1811771" cy="7686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44500">
            <a:lnSpc>
              <a:spcPct val="100000"/>
            </a:lnSpc>
            <a:spcBef>
              <a:spcPct val="0"/>
            </a:spcBef>
            <a:spcAft>
              <a:spcPct val="35000"/>
            </a:spcAft>
            <a:buNone/>
          </a:pPr>
          <a:r>
            <a:rPr lang="en-US" sz="1000" kern="1200" dirty="0">
              <a:latin typeface="Roboto Light" panose="02000000000000000000" pitchFamily="2" charset="0"/>
              <a:ea typeface="Roboto Light" panose="02000000000000000000" pitchFamily="2" charset="0"/>
            </a:rPr>
            <a:t>The main reason for not reporting to their employer was being afraid (38%, up 13%), while the main reason for not  reporting outside their </a:t>
          </a:r>
          <a:r>
            <a:rPr lang="en-US" sz="1000" kern="1200" dirty="0" err="1">
              <a:latin typeface="Roboto Light" panose="02000000000000000000" pitchFamily="2" charset="0"/>
              <a:ea typeface="Roboto Light" panose="02000000000000000000" pitchFamily="2" charset="0"/>
            </a:rPr>
            <a:t>organisation</a:t>
          </a:r>
          <a:r>
            <a:rPr lang="en-US" sz="1000" kern="1200" dirty="0">
              <a:latin typeface="Roboto Light" panose="02000000000000000000" pitchFamily="2" charset="0"/>
              <a:ea typeface="Roboto Light" panose="02000000000000000000" pitchFamily="2" charset="0"/>
            </a:rPr>
            <a:t> was that it should be raised in-house in the first instance (32%, up 3%). </a:t>
          </a:r>
          <a:endParaRPr lang="en-NZ" sz="1000" kern="1200" dirty="0">
            <a:latin typeface="Roboto Light" panose="02000000000000000000" pitchFamily="2" charset="0"/>
            <a:ea typeface="Roboto Light" panose="02000000000000000000" pitchFamily="2" charset="0"/>
          </a:endParaRPr>
        </a:p>
        <a:p>
          <a:pPr marL="0" lvl="0" indent="0" algn="l" defTabSz="444500">
            <a:lnSpc>
              <a:spcPct val="100000"/>
            </a:lnSpc>
            <a:spcBef>
              <a:spcPct val="0"/>
            </a:spcBef>
            <a:spcAft>
              <a:spcPct val="35000"/>
            </a:spcAft>
            <a:buNone/>
          </a:pPr>
          <a:endParaRPr lang="en-US" sz="1000" kern="1200" dirty="0">
            <a:latin typeface="Roboto Light" panose="02000000000000000000" pitchFamily="2" charset="0"/>
            <a:ea typeface="Roboto Light" panose="02000000000000000000" pitchFamily="2" charset="0"/>
          </a:endParaRPr>
        </a:p>
      </dsp:txBody>
      <dsp:txXfrm>
        <a:off x="982730" y="1806164"/>
        <a:ext cx="1811771" cy="768630"/>
      </dsp:txXfrm>
    </dsp:sp>
    <dsp:sp modelId="{9053591C-0F69-459E-AEE4-3F50FADA59F1}">
      <dsp:nvSpPr>
        <dsp:cNvPr id="0" name=""/>
        <dsp:cNvSpPr/>
      </dsp:nvSpPr>
      <dsp:spPr>
        <a:xfrm>
          <a:off x="3110188" y="1757509"/>
          <a:ext cx="768630" cy="76863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0866FB2-F409-42FB-A6A1-7A87A4983EE0}">
      <dsp:nvSpPr>
        <dsp:cNvPr id="0" name=""/>
        <dsp:cNvSpPr/>
      </dsp:nvSpPr>
      <dsp:spPr>
        <a:xfrm>
          <a:off x="3271601" y="1918922"/>
          <a:ext cx="445805" cy="445805"/>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DA2619-8F10-4FA2-A0B6-BED4F1CA35FE}">
      <dsp:nvSpPr>
        <dsp:cNvPr id="0" name=""/>
        <dsp:cNvSpPr/>
      </dsp:nvSpPr>
      <dsp:spPr>
        <a:xfrm>
          <a:off x="3960872" y="1662768"/>
          <a:ext cx="1811771" cy="7686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44500">
            <a:lnSpc>
              <a:spcPct val="100000"/>
            </a:lnSpc>
            <a:spcBef>
              <a:spcPct val="0"/>
            </a:spcBef>
            <a:spcAft>
              <a:spcPct val="35000"/>
            </a:spcAft>
            <a:buNone/>
          </a:pPr>
          <a:r>
            <a:rPr lang="en-US" sz="1000" kern="1200" dirty="0">
              <a:latin typeface="Roboto Light" panose="02000000000000000000" pitchFamily="2" charset="0"/>
              <a:ea typeface="Roboto Light" panose="02000000000000000000" pitchFamily="2" charset="0"/>
            </a:rPr>
            <a:t>The main reasons for not feeling safe were fear of losing their job (55%, down 6%), retaliation by other staff or management (45%, up 1%), and confidentiality concerns (34%, up 2%) — the latter showing an upward trend.</a:t>
          </a:r>
        </a:p>
      </dsp:txBody>
      <dsp:txXfrm>
        <a:off x="3960872" y="1662768"/>
        <a:ext cx="1811771" cy="768630"/>
      </dsp:txXfrm>
    </dsp:sp>
    <dsp:sp modelId="{9BD4160C-29C0-4E0C-9042-14FA65638D0A}">
      <dsp:nvSpPr>
        <dsp:cNvPr id="0" name=""/>
        <dsp:cNvSpPr/>
      </dsp:nvSpPr>
      <dsp:spPr>
        <a:xfrm>
          <a:off x="49393" y="3254360"/>
          <a:ext cx="768630" cy="76863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D319A0B-EA0D-4ADD-BA01-83D6C1294710}">
      <dsp:nvSpPr>
        <dsp:cNvPr id="0" name=""/>
        <dsp:cNvSpPr/>
      </dsp:nvSpPr>
      <dsp:spPr>
        <a:xfrm>
          <a:off x="210805" y="3415772"/>
          <a:ext cx="445805" cy="445805"/>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3CA4A7-91E8-4356-B8B0-C3882E988987}">
      <dsp:nvSpPr>
        <dsp:cNvPr id="0" name=""/>
        <dsp:cNvSpPr/>
      </dsp:nvSpPr>
      <dsp:spPr>
        <a:xfrm>
          <a:off x="982730" y="3254360"/>
          <a:ext cx="1811771" cy="7686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44500">
            <a:lnSpc>
              <a:spcPct val="100000"/>
            </a:lnSpc>
            <a:spcBef>
              <a:spcPct val="0"/>
            </a:spcBef>
            <a:spcAft>
              <a:spcPct val="35000"/>
            </a:spcAft>
            <a:buNone/>
          </a:pPr>
          <a:r>
            <a:rPr lang="en-US" sz="1000" kern="1200" dirty="0">
              <a:latin typeface="Roboto Light" panose="02000000000000000000" pitchFamily="2" charset="0"/>
              <a:ea typeface="Roboto Light" panose="02000000000000000000" pitchFamily="2" charset="0"/>
            </a:rPr>
            <a:t>Just under half (44%, down 1%) believed their confidentiality would be guaranteed when reporting wrongdoing. A quarter don’t believe it would be(26%, down 4%), while three in ten remain unsure (30%, up 5%).</a:t>
          </a:r>
        </a:p>
      </dsp:txBody>
      <dsp:txXfrm>
        <a:off x="982730" y="3254360"/>
        <a:ext cx="1811771" cy="768630"/>
      </dsp:txXfrm>
    </dsp:sp>
    <dsp:sp modelId="{596290EA-419F-4E56-9CE1-45FC782816E7}">
      <dsp:nvSpPr>
        <dsp:cNvPr id="0" name=""/>
        <dsp:cNvSpPr/>
      </dsp:nvSpPr>
      <dsp:spPr>
        <a:xfrm>
          <a:off x="3110188" y="3254360"/>
          <a:ext cx="768630" cy="76863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F0C7E50-5AAC-4D22-B214-4A8E67B586C7}">
      <dsp:nvSpPr>
        <dsp:cNvPr id="0" name=""/>
        <dsp:cNvSpPr/>
      </dsp:nvSpPr>
      <dsp:spPr>
        <a:xfrm>
          <a:off x="3271601" y="3415772"/>
          <a:ext cx="445805" cy="445805"/>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758F4F-2DDE-4228-A9B0-84E4B71F3809}">
      <dsp:nvSpPr>
        <dsp:cNvPr id="0" name=""/>
        <dsp:cNvSpPr/>
      </dsp:nvSpPr>
      <dsp:spPr>
        <a:xfrm>
          <a:off x="4043525" y="3254360"/>
          <a:ext cx="1811771" cy="7686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44500">
            <a:lnSpc>
              <a:spcPct val="100000"/>
            </a:lnSpc>
            <a:spcBef>
              <a:spcPct val="0"/>
            </a:spcBef>
            <a:spcAft>
              <a:spcPct val="35000"/>
            </a:spcAft>
            <a:buNone/>
          </a:pPr>
          <a:r>
            <a:rPr lang="en-US" sz="1000" kern="1200" dirty="0">
              <a:latin typeface="Roboto Light" panose="02000000000000000000" pitchFamily="2" charset="0"/>
              <a:ea typeface="Roboto Light" panose="02000000000000000000" pitchFamily="2" charset="0"/>
            </a:rPr>
            <a:t>Anonymity and confidentiality remained the key support for safer reporting (29%, but down 20%), while legal and job security protections rose in importance (24%, up 9%) — and </a:t>
          </a:r>
          <a:r>
            <a:rPr lang="en-US" sz="1000" kern="1200" dirty="0" err="1">
              <a:latin typeface="Roboto Light" panose="02000000000000000000" pitchFamily="2" charset="0"/>
              <a:ea typeface="Roboto Light" panose="02000000000000000000" pitchFamily="2" charset="0"/>
            </a:rPr>
            <a:t>scepticism</a:t>
          </a:r>
          <a:r>
            <a:rPr lang="en-US" sz="1000" kern="1200" dirty="0">
              <a:latin typeface="Roboto Light" panose="02000000000000000000" pitchFamily="2" charset="0"/>
              <a:ea typeface="Roboto Light" panose="02000000000000000000" pitchFamily="2" charset="0"/>
            </a:rPr>
            <a:t> that any measures would make a difference also grew (13%, up 5%).</a:t>
          </a:r>
        </a:p>
      </dsp:txBody>
      <dsp:txXfrm>
        <a:off x="4043525" y="3254360"/>
        <a:ext cx="1811771" cy="768630"/>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6400" cy="498395"/>
          </a:xfrm>
          <a:prstGeom prst="rect">
            <a:avLst/>
          </a:prstGeom>
        </p:spPr>
        <p:txBody>
          <a:bodyPr vert="horz" lIns="91440" tIns="45720" rIns="91440" bIns="45720" rtlCol="0"/>
          <a:lstStyle>
            <a:lvl1pPr algn="l">
              <a:defRPr sz="1200"/>
            </a:lvl1pPr>
          </a:lstStyle>
          <a:p>
            <a:endParaRPr lang="en-NZ" dirty="0"/>
          </a:p>
        </p:txBody>
      </p:sp>
      <p:sp>
        <p:nvSpPr>
          <p:cNvPr id="3" name="Date Placeholder 2"/>
          <p:cNvSpPr>
            <a:spLocks noGrp="1"/>
          </p:cNvSpPr>
          <p:nvPr>
            <p:ph type="dt" idx="1"/>
          </p:nvPr>
        </p:nvSpPr>
        <p:spPr>
          <a:xfrm>
            <a:off x="3849688" y="1"/>
            <a:ext cx="2946400" cy="498395"/>
          </a:xfrm>
          <a:prstGeom prst="rect">
            <a:avLst/>
          </a:prstGeom>
        </p:spPr>
        <p:txBody>
          <a:bodyPr vert="horz" lIns="91440" tIns="45720" rIns="91440" bIns="45720" rtlCol="0"/>
          <a:lstStyle>
            <a:lvl1pPr algn="r">
              <a:defRPr sz="1200"/>
            </a:lvl1pPr>
          </a:lstStyle>
          <a:p>
            <a:fld id="{D8D02B28-17C2-452B-84E6-D0A2F7BCDBFD}" type="datetimeFigureOut">
              <a:rPr lang="en-NZ" smtClean="0"/>
              <a:t>23/06/2026</a:t>
            </a:fld>
            <a:endParaRPr lang="en-NZ" dirty="0"/>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NZ" dirty="0"/>
          </a:p>
        </p:txBody>
      </p:sp>
      <p:sp>
        <p:nvSpPr>
          <p:cNvPr id="5" name="Notes Placeholder 4"/>
          <p:cNvSpPr>
            <a:spLocks noGrp="1"/>
          </p:cNvSpPr>
          <p:nvPr>
            <p:ph type="body" sz="quarter" idx="3"/>
          </p:nvPr>
        </p:nvSpPr>
        <p:spPr>
          <a:xfrm>
            <a:off x="679450" y="4777612"/>
            <a:ext cx="5438775" cy="3907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9428243"/>
            <a:ext cx="2946400" cy="498395"/>
          </a:xfrm>
          <a:prstGeom prst="rect">
            <a:avLst/>
          </a:prstGeom>
        </p:spPr>
        <p:txBody>
          <a:bodyPr vert="horz" lIns="91440" tIns="45720" rIns="91440" bIns="45720" rtlCol="0" anchor="b"/>
          <a:lstStyle>
            <a:lvl1pPr algn="l">
              <a:defRPr sz="1200"/>
            </a:lvl1pPr>
          </a:lstStyle>
          <a:p>
            <a:endParaRPr lang="en-NZ" dirty="0"/>
          </a:p>
        </p:txBody>
      </p:sp>
      <p:sp>
        <p:nvSpPr>
          <p:cNvPr id="7" name="Slide Number Placeholder 6"/>
          <p:cNvSpPr>
            <a:spLocks noGrp="1"/>
          </p:cNvSpPr>
          <p:nvPr>
            <p:ph type="sldNum" sz="quarter" idx="5"/>
          </p:nvPr>
        </p:nvSpPr>
        <p:spPr>
          <a:xfrm>
            <a:off x="3849688" y="9428243"/>
            <a:ext cx="2946400" cy="498395"/>
          </a:xfrm>
          <a:prstGeom prst="rect">
            <a:avLst/>
          </a:prstGeom>
        </p:spPr>
        <p:txBody>
          <a:bodyPr vert="horz" lIns="91440" tIns="45720" rIns="91440" bIns="45720" rtlCol="0" anchor="b"/>
          <a:lstStyle>
            <a:lvl1pPr algn="r">
              <a:defRPr sz="1200"/>
            </a:lvl1pPr>
          </a:lstStyle>
          <a:p>
            <a:fld id="{52671C7B-188C-4E97-8205-117972FC4B0E}" type="slidenum">
              <a:rPr lang="en-NZ" smtClean="0"/>
              <a:t>‹#›</a:t>
            </a:fld>
            <a:endParaRPr lang="en-NZ" dirty="0"/>
          </a:p>
        </p:txBody>
      </p:sp>
    </p:spTree>
    <p:extLst>
      <p:ext uri="{BB962C8B-B14F-4D97-AF65-F5344CB8AC3E}">
        <p14:creationId xmlns:p14="http://schemas.microsoft.com/office/powerpoint/2010/main" val="662980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C3969C-2E29-365C-FF78-36FC291748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A9AB6B-D4DD-AE0E-0F5F-5765BA348F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3FF6C5-8CFB-781B-34D2-3F83844042AC}"/>
              </a:ext>
            </a:extLst>
          </p:cNvPr>
          <p:cNvSpPr>
            <a:spLocks noGrp="1"/>
          </p:cNvSpPr>
          <p:nvPr>
            <p:ph type="body" idx="1"/>
          </p:nvPr>
        </p:nvSpPr>
        <p:spPr/>
        <p:txBody>
          <a:bodyPr/>
          <a:lstStyle/>
          <a:p>
            <a:endParaRPr lang="en-ID" dirty="0"/>
          </a:p>
        </p:txBody>
      </p:sp>
      <p:sp>
        <p:nvSpPr>
          <p:cNvPr id="4" name="Slide Number Placeholder 3">
            <a:extLst>
              <a:ext uri="{FF2B5EF4-FFF2-40B4-BE49-F238E27FC236}">
                <a16:creationId xmlns:a16="http://schemas.microsoft.com/office/drawing/2014/main" id="{8DD6A31D-BDED-3233-6472-11FEE8998F9D}"/>
              </a:ext>
            </a:extLst>
          </p:cNvPr>
          <p:cNvSpPr>
            <a:spLocks noGrp="1"/>
          </p:cNvSpPr>
          <p:nvPr>
            <p:ph type="sldNum" sz="quarter" idx="5"/>
          </p:nvPr>
        </p:nvSpPr>
        <p:spPr/>
        <p:txBody>
          <a:bodyPr/>
          <a:lstStyle/>
          <a:p>
            <a:fld id="{841BEA0D-D131-4391-93BB-D91D490D75FD}" type="slidenum">
              <a:rPr lang="en-ID" smtClean="0"/>
              <a:t>1</a:t>
            </a:fld>
            <a:endParaRPr lang="en-ID" dirty="0"/>
          </a:p>
        </p:txBody>
      </p:sp>
    </p:spTree>
    <p:extLst>
      <p:ext uri="{BB962C8B-B14F-4D97-AF65-F5344CB8AC3E}">
        <p14:creationId xmlns:p14="http://schemas.microsoft.com/office/powerpoint/2010/main" val="857409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52671C7B-188C-4E97-8205-117972FC4B0E}" type="slidenum">
              <a:rPr lang="en-NZ" smtClean="0"/>
              <a:t>27</a:t>
            </a:fld>
            <a:endParaRPr lang="en-NZ" dirty="0"/>
          </a:p>
        </p:txBody>
      </p:sp>
    </p:spTree>
    <p:extLst>
      <p:ext uri="{BB962C8B-B14F-4D97-AF65-F5344CB8AC3E}">
        <p14:creationId xmlns:p14="http://schemas.microsoft.com/office/powerpoint/2010/main" val="12141603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dirty="0"/>
          </a:p>
        </p:txBody>
      </p:sp>
      <p:sp>
        <p:nvSpPr>
          <p:cNvPr id="4" name="Slide Number Placeholder 3"/>
          <p:cNvSpPr>
            <a:spLocks noGrp="1"/>
          </p:cNvSpPr>
          <p:nvPr>
            <p:ph type="sldNum" sz="quarter" idx="5"/>
          </p:nvPr>
        </p:nvSpPr>
        <p:spPr/>
        <p:txBody>
          <a:bodyPr/>
          <a:lstStyle/>
          <a:p>
            <a:fld id="{841BEA0D-D131-4391-93BB-D91D490D75FD}" type="slidenum">
              <a:rPr lang="en-ID" smtClean="0"/>
              <a:t>28</a:t>
            </a:fld>
            <a:endParaRPr lang="en-ID" dirty="0"/>
          </a:p>
        </p:txBody>
      </p:sp>
    </p:spTree>
    <p:extLst>
      <p:ext uri="{BB962C8B-B14F-4D97-AF65-F5344CB8AC3E}">
        <p14:creationId xmlns:p14="http://schemas.microsoft.com/office/powerpoint/2010/main" val="18338625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32A3BE-FCB0-1F4F-BDE7-C221A07BBAEA}" type="slidenum">
              <a:rPr lang="en-US" smtClean="0"/>
              <a:t>38</a:t>
            </a:fld>
            <a:endParaRPr lang="en-US" dirty="0"/>
          </a:p>
        </p:txBody>
      </p:sp>
    </p:spTree>
    <p:extLst>
      <p:ext uri="{BB962C8B-B14F-4D97-AF65-F5344CB8AC3E}">
        <p14:creationId xmlns:p14="http://schemas.microsoft.com/office/powerpoint/2010/main" val="3142818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DF0FCC-61F8-62BB-BF6F-A9014AB76D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D8CB7F-E083-E0DD-5D4C-C26FA4FA17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1B41F0-E405-CCE5-D480-E019A4470E4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Photo by unsplash.com</a:t>
            </a:r>
          </a:p>
        </p:txBody>
      </p:sp>
      <p:sp>
        <p:nvSpPr>
          <p:cNvPr id="4" name="Slide Number Placeholder 3">
            <a:extLst>
              <a:ext uri="{FF2B5EF4-FFF2-40B4-BE49-F238E27FC236}">
                <a16:creationId xmlns:a16="http://schemas.microsoft.com/office/drawing/2014/main" id="{5B8D6EE4-6401-8EDF-B185-D27A4812CA36}"/>
              </a:ext>
            </a:extLst>
          </p:cNvPr>
          <p:cNvSpPr>
            <a:spLocks noGrp="1"/>
          </p:cNvSpPr>
          <p:nvPr>
            <p:ph type="sldNum" sz="quarter" idx="5"/>
          </p:nvPr>
        </p:nvSpPr>
        <p:spPr/>
        <p:txBody>
          <a:bodyPr/>
          <a:lstStyle/>
          <a:p>
            <a:fld id="{9B32A3BE-FCB0-1F4F-BDE7-C221A07BBAEA}" type="slidenum">
              <a:rPr lang="en-US" smtClean="0"/>
              <a:t>4</a:t>
            </a:fld>
            <a:endParaRPr lang="en-US" dirty="0"/>
          </a:p>
        </p:txBody>
      </p:sp>
    </p:spTree>
    <p:extLst>
      <p:ext uri="{BB962C8B-B14F-4D97-AF65-F5344CB8AC3E}">
        <p14:creationId xmlns:p14="http://schemas.microsoft.com/office/powerpoint/2010/main" val="2599338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C641ED-3101-D6F0-7B0B-9476892D24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380907-465A-9B03-4032-F9FE663618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83D55F-1BDE-7C1C-1103-A2864E09C4A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Photo by unsplash.com</a:t>
            </a:r>
          </a:p>
        </p:txBody>
      </p:sp>
      <p:sp>
        <p:nvSpPr>
          <p:cNvPr id="4" name="Slide Number Placeholder 3">
            <a:extLst>
              <a:ext uri="{FF2B5EF4-FFF2-40B4-BE49-F238E27FC236}">
                <a16:creationId xmlns:a16="http://schemas.microsoft.com/office/drawing/2014/main" id="{C41EDD3B-180A-B90E-4F4D-861F72F078B0}"/>
              </a:ext>
            </a:extLst>
          </p:cNvPr>
          <p:cNvSpPr>
            <a:spLocks noGrp="1"/>
          </p:cNvSpPr>
          <p:nvPr>
            <p:ph type="sldNum" sz="quarter" idx="5"/>
          </p:nvPr>
        </p:nvSpPr>
        <p:spPr/>
        <p:txBody>
          <a:bodyPr/>
          <a:lstStyle/>
          <a:p>
            <a:fld id="{9B32A3BE-FCB0-1F4F-BDE7-C221A07BBAEA}" type="slidenum">
              <a:rPr lang="en-US" smtClean="0"/>
              <a:t>5</a:t>
            </a:fld>
            <a:endParaRPr lang="en-US" dirty="0"/>
          </a:p>
        </p:txBody>
      </p:sp>
    </p:spTree>
    <p:extLst>
      <p:ext uri="{BB962C8B-B14F-4D97-AF65-F5344CB8AC3E}">
        <p14:creationId xmlns:p14="http://schemas.microsoft.com/office/powerpoint/2010/main" val="33959562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671C7B-188C-4E97-8205-117972FC4B0E}"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NZ"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4377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1E01D4-CCAA-BB38-0886-2CDD89B403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50988E-CFE9-7262-D4F1-EEA8608FA0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B07AC9-3465-D018-DEB8-AD20CB7A5355}"/>
              </a:ext>
            </a:extLst>
          </p:cNvPr>
          <p:cNvSpPr>
            <a:spLocks noGrp="1"/>
          </p:cNvSpPr>
          <p:nvPr>
            <p:ph type="body" idx="1"/>
          </p:nvPr>
        </p:nvSpPr>
        <p:spPr/>
        <p:txBody>
          <a:bodyPr/>
          <a:lstStyle/>
          <a:p>
            <a:endParaRPr lang="en-ID" dirty="0"/>
          </a:p>
        </p:txBody>
      </p:sp>
      <p:sp>
        <p:nvSpPr>
          <p:cNvPr id="4" name="Slide Number Placeholder 3">
            <a:extLst>
              <a:ext uri="{FF2B5EF4-FFF2-40B4-BE49-F238E27FC236}">
                <a16:creationId xmlns:a16="http://schemas.microsoft.com/office/drawing/2014/main" id="{18CA738C-7BA3-4E31-11C6-322580189C68}"/>
              </a:ext>
            </a:extLst>
          </p:cNvPr>
          <p:cNvSpPr>
            <a:spLocks noGrp="1"/>
          </p:cNvSpPr>
          <p:nvPr>
            <p:ph type="sldNum" sz="quarter" idx="5"/>
          </p:nvPr>
        </p:nvSpPr>
        <p:spPr/>
        <p:txBody>
          <a:bodyPr/>
          <a:lstStyle/>
          <a:p>
            <a:fld id="{841BEA0D-D131-4391-93BB-D91D490D75FD}" type="slidenum">
              <a:rPr lang="en-ID" smtClean="0"/>
              <a:t>8</a:t>
            </a:fld>
            <a:endParaRPr lang="en-ID" dirty="0"/>
          </a:p>
        </p:txBody>
      </p:sp>
    </p:spTree>
    <p:extLst>
      <p:ext uri="{BB962C8B-B14F-4D97-AF65-F5344CB8AC3E}">
        <p14:creationId xmlns:p14="http://schemas.microsoft.com/office/powerpoint/2010/main" val="4249776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52671C7B-188C-4E97-8205-117972FC4B0E}" type="slidenum">
              <a:rPr lang="en-NZ" smtClean="0"/>
              <a:t>12</a:t>
            </a:fld>
            <a:endParaRPr lang="en-NZ" dirty="0"/>
          </a:p>
        </p:txBody>
      </p:sp>
    </p:spTree>
    <p:extLst>
      <p:ext uri="{BB962C8B-B14F-4D97-AF65-F5344CB8AC3E}">
        <p14:creationId xmlns:p14="http://schemas.microsoft.com/office/powerpoint/2010/main" val="595377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52671C7B-188C-4E97-8205-117972FC4B0E}" type="slidenum">
              <a:rPr lang="en-NZ" smtClean="0"/>
              <a:t>14</a:t>
            </a:fld>
            <a:endParaRPr lang="en-NZ" dirty="0"/>
          </a:p>
        </p:txBody>
      </p:sp>
    </p:spTree>
    <p:extLst>
      <p:ext uri="{BB962C8B-B14F-4D97-AF65-F5344CB8AC3E}">
        <p14:creationId xmlns:p14="http://schemas.microsoft.com/office/powerpoint/2010/main" val="7232853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dirty="0"/>
          </a:p>
        </p:txBody>
      </p:sp>
      <p:sp>
        <p:nvSpPr>
          <p:cNvPr id="4" name="Slide Number Placeholder 3"/>
          <p:cNvSpPr>
            <a:spLocks noGrp="1"/>
          </p:cNvSpPr>
          <p:nvPr>
            <p:ph type="sldNum" sz="quarter" idx="5"/>
          </p:nvPr>
        </p:nvSpPr>
        <p:spPr/>
        <p:txBody>
          <a:bodyPr/>
          <a:lstStyle/>
          <a:p>
            <a:fld id="{841BEA0D-D131-4391-93BB-D91D490D75FD}" type="slidenum">
              <a:rPr lang="en-ID" smtClean="0"/>
              <a:t>17</a:t>
            </a:fld>
            <a:endParaRPr lang="en-ID" dirty="0"/>
          </a:p>
        </p:txBody>
      </p:sp>
    </p:spTree>
    <p:extLst>
      <p:ext uri="{BB962C8B-B14F-4D97-AF65-F5344CB8AC3E}">
        <p14:creationId xmlns:p14="http://schemas.microsoft.com/office/powerpoint/2010/main" val="12897482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dirty="0"/>
          </a:p>
        </p:txBody>
      </p:sp>
      <p:sp>
        <p:nvSpPr>
          <p:cNvPr id="4" name="Slide Number Placeholder 3"/>
          <p:cNvSpPr>
            <a:spLocks noGrp="1"/>
          </p:cNvSpPr>
          <p:nvPr>
            <p:ph type="sldNum" sz="quarter" idx="5"/>
          </p:nvPr>
        </p:nvSpPr>
        <p:spPr/>
        <p:txBody>
          <a:bodyPr/>
          <a:lstStyle/>
          <a:p>
            <a:fld id="{841BEA0D-D131-4391-93BB-D91D490D75FD}" type="slidenum">
              <a:rPr lang="en-ID" smtClean="0"/>
              <a:t>23</a:t>
            </a:fld>
            <a:endParaRPr lang="en-ID" dirty="0"/>
          </a:p>
        </p:txBody>
      </p:sp>
    </p:spTree>
    <p:extLst>
      <p:ext uri="{BB962C8B-B14F-4D97-AF65-F5344CB8AC3E}">
        <p14:creationId xmlns:p14="http://schemas.microsoft.com/office/powerpoint/2010/main" val="4582801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32EFB-88D9-480C-9618-57183C5BA8D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10F0F12F-69AF-4D78-972E-120D9041ED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FF3F9040-355C-4B14-913A-FB1B2ADF7E81}"/>
              </a:ext>
            </a:extLst>
          </p:cNvPr>
          <p:cNvSpPr>
            <a:spLocks noGrp="1"/>
          </p:cNvSpPr>
          <p:nvPr>
            <p:ph type="dt" sz="half" idx="10"/>
          </p:nvPr>
        </p:nvSpPr>
        <p:spPr/>
        <p:txBody>
          <a:bodyPr/>
          <a:lstStyle/>
          <a:p>
            <a:endParaRPr lang="en-NZ" dirty="0"/>
          </a:p>
        </p:txBody>
      </p:sp>
      <p:sp>
        <p:nvSpPr>
          <p:cNvPr id="5" name="Footer Placeholder 4">
            <a:extLst>
              <a:ext uri="{FF2B5EF4-FFF2-40B4-BE49-F238E27FC236}">
                <a16:creationId xmlns:a16="http://schemas.microsoft.com/office/drawing/2014/main" id="{509FF871-FDBC-47EE-8CF6-F187AD4DA6A0}"/>
              </a:ext>
            </a:extLst>
          </p:cNvPr>
          <p:cNvSpPr>
            <a:spLocks noGrp="1"/>
          </p:cNvSpPr>
          <p:nvPr>
            <p:ph type="ftr" sz="quarter" idx="11"/>
          </p:nvPr>
        </p:nvSpPr>
        <p:spPr/>
        <p:txBody>
          <a:bodyPr/>
          <a:lstStyle/>
          <a:p>
            <a:endParaRPr lang="en-NZ" dirty="0"/>
          </a:p>
        </p:txBody>
      </p:sp>
      <p:sp>
        <p:nvSpPr>
          <p:cNvPr id="6" name="Slide Number Placeholder 5">
            <a:extLst>
              <a:ext uri="{FF2B5EF4-FFF2-40B4-BE49-F238E27FC236}">
                <a16:creationId xmlns:a16="http://schemas.microsoft.com/office/drawing/2014/main" id="{14FB30E9-9659-42AB-8737-3BD2A849C77F}"/>
              </a:ext>
            </a:extLst>
          </p:cNvPr>
          <p:cNvSpPr>
            <a:spLocks noGrp="1"/>
          </p:cNvSpPr>
          <p:nvPr>
            <p:ph type="sldNum" sz="quarter" idx="12"/>
          </p:nvPr>
        </p:nvSpPr>
        <p:spPr/>
        <p:txBody>
          <a:bodyPr/>
          <a:lstStyle/>
          <a:p>
            <a:fld id="{F5BB548A-5726-47C8-A2A8-78A6725D923D}" type="slidenum">
              <a:rPr lang="en-NZ" smtClean="0"/>
              <a:t>‹#›</a:t>
            </a:fld>
            <a:endParaRPr lang="en-NZ" dirty="0"/>
          </a:p>
        </p:txBody>
      </p:sp>
    </p:spTree>
    <p:extLst>
      <p:ext uri="{BB962C8B-B14F-4D97-AF65-F5344CB8AC3E}">
        <p14:creationId xmlns:p14="http://schemas.microsoft.com/office/powerpoint/2010/main" val="1318464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10FC2-A5A3-4A79-BF44-4F47D01F7186}"/>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E0E1D29B-8E6E-4F65-A22E-25C73A62A0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B274076C-9B93-4F01-887C-0CB77682E957}"/>
              </a:ext>
            </a:extLst>
          </p:cNvPr>
          <p:cNvSpPr>
            <a:spLocks noGrp="1"/>
          </p:cNvSpPr>
          <p:nvPr>
            <p:ph type="dt" sz="half" idx="10"/>
          </p:nvPr>
        </p:nvSpPr>
        <p:spPr/>
        <p:txBody>
          <a:bodyPr/>
          <a:lstStyle/>
          <a:p>
            <a:endParaRPr lang="en-NZ" dirty="0"/>
          </a:p>
        </p:txBody>
      </p:sp>
      <p:sp>
        <p:nvSpPr>
          <p:cNvPr id="5" name="Footer Placeholder 4">
            <a:extLst>
              <a:ext uri="{FF2B5EF4-FFF2-40B4-BE49-F238E27FC236}">
                <a16:creationId xmlns:a16="http://schemas.microsoft.com/office/drawing/2014/main" id="{C763B380-E973-42E3-B473-BBEBE0F985DF}"/>
              </a:ext>
            </a:extLst>
          </p:cNvPr>
          <p:cNvSpPr>
            <a:spLocks noGrp="1"/>
          </p:cNvSpPr>
          <p:nvPr>
            <p:ph type="ftr" sz="quarter" idx="11"/>
          </p:nvPr>
        </p:nvSpPr>
        <p:spPr/>
        <p:txBody>
          <a:bodyPr/>
          <a:lstStyle/>
          <a:p>
            <a:endParaRPr lang="en-NZ" dirty="0"/>
          </a:p>
        </p:txBody>
      </p:sp>
      <p:sp>
        <p:nvSpPr>
          <p:cNvPr id="6" name="Slide Number Placeholder 5">
            <a:extLst>
              <a:ext uri="{FF2B5EF4-FFF2-40B4-BE49-F238E27FC236}">
                <a16:creationId xmlns:a16="http://schemas.microsoft.com/office/drawing/2014/main" id="{540461E6-CE02-4A2D-B2C6-AF2D0C50C288}"/>
              </a:ext>
            </a:extLst>
          </p:cNvPr>
          <p:cNvSpPr>
            <a:spLocks noGrp="1"/>
          </p:cNvSpPr>
          <p:nvPr>
            <p:ph type="sldNum" sz="quarter" idx="12"/>
          </p:nvPr>
        </p:nvSpPr>
        <p:spPr/>
        <p:txBody>
          <a:bodyPr/>
          <a:lstStyle/>
          <a:p>
            <a:fld id="{F5BB548A-5726-47C8-A2A8-78A6725D923D}" type="slidenum">
              <a:rPr lang="en-NZ" smtClean="0"/>
              <a:t>‹#›</a:t>
            </a:fld>
            <a:endParaRPr lang="en-NZ" dirty="0"/>
          </a:p>
        </p:txBody>
      </p:sp>
    </p:spTree>
    <p:extLst>
      <p:ext uri="{BB962C8B-B14F-4D97-AF65-F5344CB8AC3E}">
        <p14:creationId xmlns:p14="http://schemas.microsoft.com/office/powerpoint/2010/main" val="1953152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7D8BE10-718F-4370-BD77-529BC4A145C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9AD65831-B4FB-4CA4-BDB2-684FE9316FE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8F61A011-589D-478B-B064-072C2A4E7CE4}"/>
              </a:ext>
            </a:extLst>
          </p:cNvPr>
          <p:cNvSpPr>
            <a:spLocks noGrp="1"/>
          </p:cNvSpPr>
          <p:nvPr>
            <p:ph type="dt" sz="half" idx="10"/>
          </p:nvPr>
        </p:nvSpPr>
        <p:spPr/>
        <p:txBody>
          <a:bodyPr/>
          <a:lstStyle/>
          <a:p>
            <a:endParaRPr lang="en-NZ" dirty="0"/>
          </a:p>
        </p:txBody>
      </p:sp>
      <p:sp>
        <p:nvSpPr>
          <p:cNvPr id="5" name="Footer Placeholder 4">
            <a:extLst>
              <a:ext uri="{FF2B5EF4-FFF2-40B4-BE49-F238E27FC236}">
                <a16:creationId xmlns:a16="http://schemas.microsoft.com/office/drawing/2014/main" id="{FD5EBACA-A959-498B-B6FD-1B9247F2D63E}"/>
              </a:ext>
            </a:extLst>
          </p:cNvPr>
          <p:cNvSpPr>
            <a:spLocks noGrp="1"/>
          </p:cNvSpPr>
          <p:nvPr>
            <p:ph type="ftr" sz="quarter" idx="11"/>
          </p:nvPr>
        </p:nvSpPr>
        <p:spPr/>
        <p:txBody>
          <a:bodyPr/>
          <a:lstStyle/>
          <a:p>
            <a:endParaRPr lang="en-NZ" dirty="0"/>
          </a:p>
        </p:txBody>
      </p:sp>
      <p:sp>
        <p:nvSpPr>
          <p:cNvPr id="6" name="Slide Number Placeholder 5">
            <a:extLst>
              <a:ext uri="{FF2B5EF4-FFF2-40B4-BE49-F238E27FC236}">
                <a16:creationId xmlns:a16="http://schemas.microsoft.com/office/drawing/2014/main" id="{AE90E04D-838B-4564-9B00-AA4764C5712D}"/>
              </a:ext>
            </a:extLst>
          </p:cNvPr>
          <p:cNvSpPr>
            <a:spLocks noGrp="1"/>
          </p:cNvSpPr>
          <p:nvPr>
            <p:ph type="sldNum" sz="quarter" idx="12"/>
          </p:nvPr>
        </p:nvSpPr>
        <p:spPr/>
        <p:txBody>
          <a:bodyPr/>
          <a:lstStyle/>
          <a:p>
            <a:fld id="{F5BB548A-5726-47C8-A2A8-78A6725D923D}" type="slidenum">
              <a:rPr lang="en-NZ" smtClean="0"/>
              <a:t>‹#›</a:t>
            </a:fld>
            <a:endParaRPr lang="en-NZ" dirty="0"/>
          </a:p>
        </p:txBody>
      </p:sp>
    </p:spTree>
    <p:extLst>
      <p:ext uri="{BB962C8B-B14F-4D97-AF65-F5344CB8AC3E}">
        <p14:creationId xmlns:p14="http://schemas.microsoft.com/office/powerpoint/2010/main" val="33931683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_Text content and chart">
    <p:spTree>
      <p:nvGrpSpPr>
        <p:cNvPr id="1" name=""/>
        <p:cNvGrpSpPr/>
        <p:nvPr/>
      </p:nvGrpSpPr>
      <p:grpSpPr>
        <a:xfrm>
          <a:off x="0" y="0"/>
          <a:ext cx="0" cy="0"/>
          <a:chOff x="0" y="0"/>
          <a:chExt cx="0" cy="0"/>
        </a:xfrm>
      </p:grpSpPr>
      <p:sp>
        <p:nvSpPr>
          <p:cNvPr id="11" name="Title 10"/>
          <p:cNvSpPr>
            <a:spLocks noGrp="1"/>
          </p:cNvSpPr>
          <p:nvPr>
            <p:ph type="title"/>
          </p:nvPr>
        </p:nvSpPr>
        <p:spPr>
          <a:xfrm>
            <a:off x="635000" y="365125"/>
            <a:ext cx="10515600" cy="777875"/>
          </a:xfrm>
          <a:prstGeom prst="rect">
            <a:avLst/>
          </a:prstGeom>
        </p:spPr>
        <p:txBody>
          <a:bodyPr anchor="t">
            <a:normAutofit/>
          </a:bodyPr>
          <a:lstStyle>
            <a:lvl1pPr>
              <a:defRPr sz="1800" cap="none" baseline="0">
                <a:latin typeface="Roboto Light" panose="02000000000000000000" pitchFamily="2" charset="0"/>
                <a:ea typeface="Roboto Light" panose="02000000000000000000" pitchFamily="2" charset="0"/>
              </a:defRPr>
            </a:lvl1pPr>
          </a:lstStyle>
          <a:p>
            <a:r>
              <a:rPr lang="en-US"/>
              <a:t>Click to edit Master title style</a:t>
            </a:r>
          </a:p>
        </p:txBody>
      </p:sp>
      <p:sp>
        <p:nvSpPr>
          <p:cNvPr id="5" name="Chart Placeholder 6">
            <a:extLst>
              <a:ext uri="{FF2B5EF4-FFF2-40B4-BE49-F238E27FC236}">
                <a16:creationId xmlns:a16="http://schemas.microsoft.com/office/drawing/2014/main" id="{50B4213B-EECF-472E-ADEC-CE764CD2C962}"/>
              </a:ext>
            </a:extLst>
          </p:cNvPr>
          <p:cNvSpPr>
            <a:spLocks noGrp="1"/>
          </p:cNvSpPr>
          <p:nvPr>
            <p:ph type="chart" sz="quarter" idx="15"/>
          </p:nvPr>
        </p:nvSpPr>
        <p:spPr>
          <a:xfrm>
            <a:off x="635000" y="2397498"/>
            <a:ext cx="10600265" cy="3368820"/>
          </a:xfrm>
        </p:spPr>
        <p:txBody>
          <a:bodyPr/>
          <a:lstStyle/>
          <a:p>
            <a:r>
              <a:rPr lang="en-US" dirty="0"/>
              <a:t>Click icon to add chart</a:t>
            </a:r>
          </a:p>
        </p:txBody>
      </p:sp>
      <p:sp>
        <p:nvSpPr>
          <p:cNvPr id="6" name="Text Placeholder 2">
            <a:extLst>
              <a:ext uri="{FF2B5EF4-FFF2-40B4-BE49-F238E27FC236}">
                <a16:creationId xmlns:a16="http://schemas.microsoft.com/office/drawing/2014/main" id="{234BC34C-4DC7-4027-B0CF-48E7663E5845}"/>
              </a:ext>
            </a:extLst>
          </p:cNvPr>
          <p:cNvSpPr>
            <a:spLocks noGrp="1"/>
          </p:cNvSpPr>
          <p:nvPr>
            <p:ph type="body" idx="18" hasCustomPrompt="1"/>
          </p:nvPr>
        </p:nvSpPr>
        <p:spPr>
          <a:xfrm>
            <a:off x="1060254" y="1143000"/>
            <a:ext cx="9956922" cy="579155"/>
          </a:xfrm>
        </p:spPr>
        <p:txBody>
          <a:bodyPr lIns="0" tIns="0" rIns="90000" bIns="46800">
            <a:noAutofit/>
          </a:bodyPr>
          <a:lstStyle>
            <a:lvl1pPr marL="0" indent="0">
              <a:lnSpc>
                <a:spcPct val="100000"/>
              </a:lnSpc>
              <a:spcBef>
                <a:spcPts val="0"/>
              </a:spcBef>
              <a:buNone/>
              <a:defRPr sz="1200" b="0" i="1" baseline="0">
                <a:solidFill>
                  <a:schemeClr val="tx1"/>
                </a:solidFill>
                <a:latin typeface="Roboto Light" panose="02000000000000000000" pitchFamily="2" charset="0"/>
                <a:ea typeface="Roboto Light"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question text</a:t>
            </a:r>
          </a:p>
        </p:txBody>
      </p:sp>
      <p:sp>
        <p:nvSpPr>
          <p:cNvPr id="9" name="Text Placeholder 2">
            <a:extLst>
              <a:ext uri="{FF2B5EF4-FFF2-40B4-BE49-F238E27FC236}">
                <a16:creationId xmlns:a16="http://schemas.microsoft.com/office/drawing/2014/main" id="{086D92B0-13E0-43DF-AD92-4A9D3B639757}"/>
              </a:ext>
            </a:extLst>
          </p:cNvPr>
          <p:cNvSpPr>
            <a:spLocks noGrp="1"/>
          </p:cNvSpPr>
          <p:nvPr>
            <p:ph idx="19" hasCustomPrompt="1"/>
          </p:nvPr>
        </p:nvSpPr>
        <p:spPr>
          <a:xfrm>
            <a:off x="414720" y="6481009"/>
            <a:ext cx="11362560" cy="204705"/>
          </a:xfrm>
          <a:prstGeom prst="rect">
            <a:avLst/>
          </a:prstGeom>
        </p:spPr>
        <p:txBody>
          <a:bodyPr vert="horz" lIns="0" tIns="0" rIns="0" bIns="0" rtlCol="0">
            <a:normAutofit/>
          </a:bodyPr>
          <a:lstStyle>
            <a:lvl1pPr marL="0" indent="0" algn="r">
              <a:spcBef>
                <a:spcPts val="0"/>
              </a:spcBef>
              <a:buNone/>
              <a:defRPr sz="1200" i="1">
                <a:solidFill>
                  <a:schemeClr val="bg2">
                    <a:lumMod val="50000"/>
                  </a:schemeClr>
                </a:solidFill>
              </a:defRPr>
            </a:lvl1pPr>
          </a:lstStyle>
          <a:p>
            <a:pPr lvl="0"/>
            <a:r>
              <a:rPr lang="en-US" dirty="0"/>
              <a:t>Click to edit notes</a:t>
            </a:r>
          </a:p>
        </p:txBody>
      </p:sp>
      <p:sp>
        <p:nvSpPr>
          <p:cNvPr id="7" name="Slide Number Placeholder 5">
            <a:extLst>
              <a:ext uri="{FF2B5EF4-FFF2-40B4-BE49-F238E27FC236}">
                <a16:creationId xmlns:a16="http://schemas.microsoft.com/office/drawing/2014/main" id="{E280FC4B-03F2-47BA-878D-6F16D241ED35}"/>
              </a:ext>
            </a:extLst>
          </p:cNvPr>
          <p:cNvSpPr>
            <a:spLocks noGrp="1"/>
          </p:cNvSpPr>
          <p:nvPr>
            <p:ph type="sldNum" sz="quarter" idx="4"/>
          </p:nvPr>
        </p:nvSpPr>
        <p:spPr>
          <a:xfrm>
            <a:off x="-605976" y="6400800"/>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pic>
        <p:nvPicPr>
          <p:cNvPr id="8" name="Picture 7">
            <a:extLst>
              <a:ext uri="{FF2B5EF4-FFF2-40B4-BE49-F238E27FC236}">
                <a16:creationId xmlns:a16="http://schemas.microsoft.com/office/drawing/2014/main" id="{54C439E1-EF15-4846-A055-DA7DF1E7B3A6}"/>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635000" y="1223209"/>
            <a:ext cx="353841" cy="341640"/>
          </a:xfrm>
          <a:prstGeom prst="rect">
            <a:avLst/>
          </a:prstGeom>
        </p:spPr>
      </p:pic>
      <p:pic>
        <p:nvPicPr>
          <p:cNvPr id="10" name="Picture 9" descr="Text&#10;&#10;Description automatically generated">
            <a:extLst>
              <a:ext uri="{FF2B5EF4-FFF2-40B4-BE49-F238E27FC236}">
                <a16:creationId xmlns:a16="http://schemas.microsoft.com/office/drawing/2014/main" id="{7A7B266F-16F5-4E30-9E72-06C378453511}"/>
              </a:ext>
            </a:extLst>
          </p:cNvPr>
          <p:cNvPicPr>
            <a:picLocks noChangeAspect="1"/>
          </p:cNvPicPr>
          <p:nvPr userDrawn="1"/>
        </p:nvPicPr>
        <p:blipFill>
          <a:blip r:embed="rId4"/>
          <a:stretch>
            <a:fillRect/>
          </a:stretch>
        </p:blipFill>
        <p:spPr>
          <a:xfrm rot="16200000">
            <a:off x="11166267" y="5739513"/>
            <a:ext cx="1591380" cy="349863"/>
          </a:xfrm>
          <a:prstGeom prst="rect">
            <a:avLst/>
          </a:prstGeom>
        </p:spPr>
      </p:pic>
    </p:spTree>
    <p:extLst>
      <p:ext uri="{BB962C8B-B14F-4D97-AF65-F5344CB8AC3E}">
        <p14:creationId xmlns:p14="http://schemas.microsoft.com/office/powerpoint/2010/main" val="3999209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harts">
    <p:spTree>
      <p:nvGrpSpPr>
        <p:cNvPr id="1" name=""/>
        <p:cNvGrpSpPr/>
        <p:nvPr/>
      </p:nvGrpSpPr>
      <p:grpSpPr>
        <a:xfrm>
          <a:off x="0" y="0"/>
          <a:ext cx="0" cy="0"/>
          <a:chOff x="0" y="0"/>
          <a:chExt cx="0" cy="0"/>
        </a:xfrm>
      </p:grpSpPr>
      <p:sp>
        <p:nvSpPr>
          <p:cNvPr id="10" name="Title 9"/>
          <p:cNvSpPr>
            <a:spLocks noGrp="1"/>
          </p:cNvSpPr>
          <p:nvPr>
            <p:ph type="title"/>
          </p:nvPr>
        </p:nvSpPr>
        <p:spPr>
          <a:xfrm>
            <a:off x="635000" y="365125"/>
            <a:ext cx="10515600" cy="777875"/>
          </a:xfrm>
          <a:prstGeom prst="rect">
            <a:avLst/>
          </a:prstGeom>
        </p:spPr>
        <p:txBody>
          <a:bodyPr/>
          <a:lstStyle/>
          <a:p>
            <a:r>
              <a:rPr lang="en-US"/>
              <a:t>Click to edit Master title style</a:t>
            </a:r>
          </a:p>
        </p:txBody>
      </p:sp>
      <p:sp>
        <p:nvSpPr>
          <p:cNvPr id="7" name="Chart Placeholder 6"/>
          <p:cNvSpPr>
            <a:spLocks noGrp="1"/>
          </p:cNvSpPr>
          <p:nvPr>
            <p:ph type="chart" sz="quarter" idx="13"/>
          </p:nvPr>
        </p:nvSpPr>
        <p:spPr>
          <a:xfrm>
            <a:off x="-2798" y="2397498"/>
            <a:ext cx="4064658" cy="3207426"/>
          </a:xfrm>
        </p:spPr>
        <p:txBody>
          <a:bodyPr/>
          <a:lstStyle/>
          <a:p>
            <a:r>
              <a:rPr lang="en-US" dirty="0"/>
              <a:t>Click icon to add chart</a:t>
            </a:r>
          </a:p>
        </p:txBody>
      </p:sp>
      <p:sp>
        <p:nvSpPr>
          <p:cNvPr id="14" name="Chart Placeholder 6"/>
          <p:cNvSpPr>
            <a:spLocks noGrp="1"/>
          </p:cNvSpPr>
          <p:nvPr>
            <p:ph type="chart" sz="quarter" idx="15"/>
          </p:nvPr>
        </p:nvSpPr>
        <p:spPr>
          <a:xfrm>
            <a:off x="4061860" y="2397498"/>
            <a:ext cx="4060257" cy="3207426"/>
          </a:xfrm>
        </p:spPr>
        <p:txBody>
          <a:bodyPr/>
          <a:lstStyle/>
          <a:p>
            <a:r>
              <a:rPr lang="en-US" dirty="0"/>
              <a:t>Click icon to add chart</a:t>
            </a:r>
          </a:p>
        </p:txBody>
      </p:sp>
      <p:sp>
        <p:nvSpPr>
          <p:cNvPr id="16" name="Text Placeholder 2"/>
          <p:cNvSpPr>
            <a:spLocks noGrp="1"/>
          </p:cNvSpPr>
          <p:nvPr>
            <p:ph type="body" idx="17" hasCustomPrompt="1"/>
          </p:nvPr>
        </p:nvSpPr>
        <p:spPr>
          <a:xfrm>
            <a:off x="234790" y="1580740"/>
            <a:ext cx="3837404" cy="579155"/>
          </a:xfrm>
        </p:spPr>
        <p:txBody>
          <a:bodyPr lIns="0" tIns="0" rIns="90000" bIns="46800" anchor="t" anchorCtr="0">
            <a:noAutofit/>
          </a:bodyPr>
          <a:lstStyle>
            <a:lvl1pPr marL="0" indent="0">
              <a:lnSpc>
                <a:spcPct val="100000"/>
              </a:lnSpc>
              <a:spcBef>
                <a:spcPts val="0"/>
              </a:spcBef>
              <a:buNone/>
              <a:defRPr sz="1600" b="0" i="1"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question text</a:t>
            </a:r>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8529" y="1580740"/>
            <a:ext cx="212519" cy="205191"/>
          </a:xfrm>
          <a:prstGeom prst="rect">
            <a:avLst/>
          </a:prstGeom>
        </p:spPr>
      </p:pic>
      <p:sp>
        <p:nvSpPr>
          <p:cNvPr id="18" name="Text Placeholder 2"/>
          <p:cNvSpPr>
            <a:spLocks noGrp="1"/>
          </p:cNvSpPr>
          <p:nvPr>
            <p:ph type="body" idx="18" hasCustomPrompt="1"/>
          </p:nvPr>
        </p:nvSpPr>
        <p:spPr>
          <a:xfrm>
            <a:off x="4349577" y="1580740"/>
            <a:ext cx="3772541" cy="579155"/>
          </a:xfrm>
        </p:spPr>
        <p:txBody>
          <a:bodyPr lIns="0" tIns="0" rIns="90000" bIns="46800" anchor="t" anchorCtr="0">
            <a:noAutofit/>
          </a:bodyPr>
          <a:lstStyle>
            <a:lvl1pPr marL="0" indent="0">
              <a:lnSpc>
                <a:spcPct val="100000"/>
              </a:lnSpc>
              <a:spcBef>
                <a:spcPts val="0"/>
              </a:spcBef>
              <a:buNone/>
              <a:defRPr sz="1600" b="0" i="1"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question text</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72195" y="1610904"/>
            <a:ext cx="212519" cy="205191"/>
          </a:xfrm>
          <a:prstGeom prst="rect">
            <a:avLst/>
          </a:prstGeom>
        </p:spPr>
      </p:pic>
      <p:sp>
        <p:nvSpPr>
          <p:cNvPr id="15" name="Text Placeholder 2"/>
          <p:cNvSpPr>
            <a:spLocks noGrp="1"/>
          </p:cNvSpPr>
          <p:nvPr>
            <p:ph idx="1" hasCustomPrompt="1"/>
          </p:nvPr>
        </p:nvSpPr>
        <p:spPr>
          <a:xfrm>
            <a:off x="6568153" y="6085488"/>
            <a:ext cx="5429407" cy="204705"/>
          </a:xfrm>
          <a:prstGeom prst="rect">
            <a:avLst/>
          </a:prstGeom>
        </p:spPr>
        <p:txBody>
          <a:bodyPr vert="horz" lIns="0" tIns="0" rIns="0" bIns="0" rtlCol="0">
            <a:normAutofit/>
          </a:bodyPr>
          <a:lstStyle>
            <a:lvl1pPr marL="0" indent="0" algn="r">
              <a:spcBef>
                <a:spcPts val="0"/>
              </a:spcBef>
              <a:buNone/>
              <a:defRPr sz="1200" i="1">
                <a:solidFill>
                  <a:schemeClr val="bg2">
                    <a:lumMod val="50000"/>
                  </a:schemeClr>
                </a:solidFill>
              </a:defRPr>
            </a:lvl1pPr>
          </a:lstStyle>
          <a:p>
            <a:pPr lvl="0"/>
            <a:r>
              <a:rPr lang="en-US"/>
              <a:t>Click to edit notes</a:t>
            </a:r>
          </a:p>
        </p:txBody>
      </p:sp>
      <p:sp>
        <p:nvSpPr>
          <p:cNvPr id="20" name="Chart Placeholder 6">
            <a:extLst>
              <a:ext uri="{FF2B5EF4-FFF2-40B4-BE49-F238E27FC236}">
                <a16:creationId xmlns:a16="http://schemas.microsoft.com/office/drawing/2014/main" id="{86F49645-B9CD-4CB3-8B1A-BA059C525AA5}"/>
              </a:ext>
            </a:extLst>
          </p:cNvPr>
          <p:cNvSpPr>
            <a:spLocks noGrp="1"/>
          </p:cNvSpPr>
          <p:nvPr>
            <p:ph type="chart" sz="quarter" idx="20"/>
          </p:nvPr>
        </p:nvSpPr>
        <p:spPr>
          <a:xfrm>
            <a:off x="8119808" y="2397498"/>
            <a:ext cx="4060257" cy="3207426"/>
          </a:xfrm>
        </p:spPr>
        <p:txBody>
          <a:bodyPr/>
          <a:lstStyle/>
          <a:p>
            <a:r>
              <a:rPr lang="en-US" dirty="0"/>
              <a:t>Click icon to add chart</a:t>
            </a:r>
          </a:p>
        </p:txBody>
      </p:sp>
      <p:sp>
        <p:nvSpPr>
          <p:cNvPr id="21" name="Text Placeholder 2">
            <a:extLst>
              <a:ext uri="{FF2B5EF4-FFF2-40B4-BE49-F238E27FC236}">
                <a16:creationId xmlns:a16="http://schemas.microsoft.com/office/drawing/2014/main" id="{C6964B5E-6B76-4BCE-9D8F-8F12997026D3}"/>
              </a:ext>
            </a:extLst>
          </p:cNvPr>
          <p:cNvSpPr>
            <a:spLocks noGrp="1"/>
          </p:cNvSpPr>
          <p:nvPr>
            <p:ph type="body" idx="21" hasCustomPrompt="1"/>
          </p:nvPr>
        </p:nvSpPr>
        <p:spPr>
          <a:xfrm>
            <a:off x="8399501" y="1580740"/>
            <a:ext cx="3780566" cy="579155"/>
          </a:xfrm>
        </p:spPr>
        <p:txBody>
          <a:bodyPr lIns="0" tIns="0" rIns="90000" bIns="46800" anchor="t" anchorCtr="0">
            <a:noAutofit/>
          </a:bodyPr>
          <a:lstStyle>
            <a:lvl1pPr marL="0" indent="0">
              <a:lnSpc>
                <a:spcPct val="100000"/>
              </a:lnSpc>
              <a:spcBef>
                <a:spcPts val="0"/>
              </a:spcBef>
              <a:buNone/>
              <a:defRPr sz="1600" b="0" i="1"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question text</a:t>
            </a:r>
          </a:p>
        </p:txBody>
      </p:sp>
      <p:pic>
        <p:nvPicPr>
          <p:cNvPr id="22" name="Picture 21">
            <a:extLst>
              <a:ext uri="{FF2B5EF4-FFF2-40B4-BE49-F238E27FC236}">
                <a16:creationId xmlns:a16="http://schemas.microsoft.com/office/drawing/2014/main" id="{85842146-5518-4F70-8BB5-D211D3B2B7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30143" y="1610904"/>
            <a:ext cx="212519" cy="205191"/>
          </a:xfrm>
          <a:prstGeom prst="rect">
            <a:avLst/>
          </a:prstGeom>
        </p:spPr>
      </p:pic>
    </p:spTree>
    <p:extLst>
      <p:ext uri="{BB962C8B-B14F-4D97-AF65-F5344CB8AC3E}">
        <p14:creationId xmlns:p14="http://schemas.microsoft.com/office/powerpoint/2010/main" val="41217270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ection yellow">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80225"/>
          </a:xfrm>
          <a:prstGeom prst="rect">
            <a:avLst/>
          </a:prstGeom>
        </p:spPr>
      </p:pic>
      <p:sp>
        <p:nvSpPr>
          <p:cNvPr id="6" name="Title 5"/>
          <p:cNvSpPr>
            <a:spLocks noGrp="1"/>
          </p:cNvSpPr>
          <p:nvPr>
            <p:ph type="title" hasCustomPrompt="1"/>
          </p:nvPr>
        </p:nvSpPr>
        <p:spPr>
          <a:xfrm>
            <a:off x="647701" y="3970440"/>
            <a:ext cx="7670800" cy="900250"/>
          </a:xfrm>
          <a:prstGeom prst="rect">
            <a:avLst/>
          </a:prstGeom>
        </p:spPr>
        <p:txBody>
          <a:bodyPr anchor="b" anchorCtr="0">
            <a:noAutofit/>
          </a:bodyPr>
          <a:lstStyle>
            <a:lvl1pPr>
              <a:defRPr sz="6600">
                <a:solidFill>
                  <a:schemeClr val="tx1"/>
                </a:solidFill>
              </a:defRPr>
            </a:lvl1pPr>
          </a:lstStyle>
          <a:p>
            <a:r>
              <a:rPr lang="en-US"/>
              <a:t>Section</a:t>
            </a:r>
          </a:p>
        </p:txBody>
      </p:sp>
      <p:sp>
        <p:nvSpPr>
          <p:cNvPr id="10" name="Text Placeholder 4"/>
          <p:cNvSpPr>
            <a:spLocks noGrp="1"/>
          </p:cNvSpPr>
          <p:nvPr>
            <p:ph type="body" sz="quarter" idx="10" hasCustomPrompt="1"/>
          </p:nvPr>
        </p:nvSpPr>
        <p:spPr>
          <a:xfrm>
            <a:off x="647700" y="4984341"/>
            <a:ext cx="5969000" cy="514759"/>
          </a:xfrm>
        </p:spPr>
        <p:txBody>
          <a:bodyPr>
            <a:noAutofit/>
          </a:bodyPr>
          <a:lstStyle>
            <a:lvl1pPr marL="0" indent="0">
              <a:buFontTx/>
              <a:buNone/>
              <a:defRPr sz="3600" baseline="0">
                <a:solidFill>
                  <a:schemeClr val="tx1"/>
                </a:solidFill>
              </a:defRPr>
            </a:lvl1pPr>
          </a:lstStyle>
          <a:p>
            <a:pPr lvl="0"/>
            <a:r>
              <a:rPr lang="en-US"/>
              <a:t>Section subhead	</a:t>
            </a: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55200" y="5340364"/>
            <a:ext cx="1566332" cy="729587"/>
          </a:xfrm>
          <a:prstGeom prst="rect">
            <a:avLst/>
          </a:prstGeom>
        </p:spPr>
      </p:pic>
      <p:sp>
        <p:nvSpPr>
          <p:cNvPr id="15" name="Slide Number Placeholder 5"/>
          <p:cNvSpPr>
            <a:spLocks noGrp="1"/>
          </p:cNvSpPr>
          <p:nvPr>
            <p:ph type="sldNum" sz="quarter" idx="12"/>
          </p:nvPr>
        </p:nvSpPr>
        <p:spPr>
          <a:xfrm>
            <a:off x="647700" y="6356350"/>
            <a:ext cx="488081" cy="365125"/>
          </a:xfrm>
          <a:prstGeom prst="rect">
            <a:avLst/>
          </a:prstGeom>
        </p:spPr>
        <p:txBody>
          <a:bodyPr anchor="ctr"/>
          <a:lstStyle>
            <a:lvl1pPr>
              <a:defRPr sz="1200">
                <a:solidFill>
                  <a:schemeClr val="tx1"/>
                </a:solidFill>
              </a:defRPr>
            </a:lvl1pPr>
          </a:lstStyle>
          <a:p>
            <a:fld id="{305170EA-E268-A949-A517-0F713A57A88A}" type="slidenum">
              <a:rPr lang="en-US" smtClean="0"/>
              <a:pPr/>
              <a:t>‹#›</a:t>
            </a:fld>
            <a:endParaRPr lang="en-US" dirty="0"/>
          </a:p>
        </p:txBody>
      </p:sp>
    </p:spTree>
    <p:extLst>
      <p:ext uri="{BB962C8B-B14F-4D97-AF65-F5344CB8AC3E}">
        <p14:creationId xmlns:p14="http://schemas.microsoft.com/office/powerpoint/2010/main" val="2414269504"/>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ection Crimson">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86575"/>
          </a:xfrm>
          <a:prstGeom prst="rect">
            <a:avLst/>
          </a:prstGeom>
        </p:spPr>
      </p:pic>
      <p:sp>
        <p:nvSpPr>
          <p:cNvPr id="6" name="Title 5"/>
          <p:cNvSpPr>
            <a:spLocks noGrp="1"/>
          </p:cNvSpPr>
          <p:nvPr>
            <p:ph type="title" hasCustomPrompt="1"/>
          </p:nvPr>
        </p:nvSpPr>
        <p:spPr>
          <a:xfrm>
            <a:off x="647701" y="3970440"/>
            <a:ext cx="7670800" cy="900250"/>
          </a:xfrm>
          <a:prstGeom prst="rect">
            <a:avLst/>
          </a:prstGeom>
        </p:spPr>
        <p:txBody>
          <a:bodyPr anchor="b" anchorCtr="0">
            <a:noAutofit/>
          </a:bodyPr>
          <a:lstStyle>
            <a:lvl1pPr>
              <a:defRPr sz="6600">
                <a:solidFill>
                  <a:schemeClr val="tx1"/>
                </a:solidFill>
              </a:defRPr>
            </a:lvl1pPr>
          </a:lstStyle>
          <a:p>
            <a:r>
              <a:rPr lang="en-US"/>
              <a:t>Section</a:t>
            </a:r>
          </a:p>
        </p:txBody>
      </p:sp>
      <p:sp>
        <p:nvSpPr>
          <p:cNvPr id="10" name="Text Placeholder 4"/>
          <p:cNvSpPr>
            <a:spLocks noGrp="1"/>
          </p:cNvSpPr>
          <p:nvPr>
            <p:ph type="body" sz="quarter" idx="10" hasCustomPrompt="1"/>
          </p:nvPr>
        </p:nvSpPr>
        <p:spPr>
          <a:xfrm>
            <a:off x="647700" y="4984341"/>
            <a:ext cx="5969000" cy="514759"/>
          </a:xfrm>
        </p:spPr>
        <p:txBody>
          <a:bodyPr>
            <a:noAutofit/>
          </a:bodyPr>
          <a:lstStyle>
            <a:lvl1pPr marL="0" indent="0">
              <a:buFontTx/>
              <a:buNone/>
              <a:defRPr sz="3600" baseline="0">
                <a:solidFill>
                  <a:schemeClr val="tx1"/>
                </a:solidFill>
              </a:defRPr>
            </a:lvl1pPr>
          </a:lstStyle>
          <a:p>
            <a:pPr lvl="0"/>
            <a:r>
              <a:rPr lang="en-US"/>
              <a:t>Section subhead	</a:t>
            </a: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55200" y="5340364"/>
            <a:ext cx="1566332" cy="729587"/>
          </a:xfrm>
          <a:prstGeom prst="rect">
            <a:avLst/>
          </a:prstGeom>
        </p:spPr>
      </p:pic>
      <p:sp>
        <p:nvSpPr>
          <p:cNvPr id="15" name="Slide Number Placeholder 5"/>
          <p:cNvSpPr>
            <a:spLocks noGrp="1"/>
          </p:cNvSpPr>
          <p:nvPr>
            <p:ph type="sldNum" sz="quarter" idx="12"/>
          </p:nvPr>
        </p:nvSpPr>
        <p:spPr>
          <a:xfrm>
            <a:off x="647700" y="6356350"/>
            <a:ext cx="488081" cy="365125"/>
          </a:xfrm>
          <a:prstGeom prst="rect">
            <a:avLst/>
          </a:prstGeom>
        </p:spPr>
        <p:txBody>
          <a:bodyPr anchor="ctr"/>
          <a:lstStyle>
            <a:lvl1pPr>
              <a:defRPr sz="1200">
                <a:solidFill>
                  <a:schemeClr val="tx1"/>
                </a:solidFill>
              </a:defRPr>
            </a:lvl1pPr>
          </a:lstStyle>
          <a:p>
            <a:fld id="{305170EA-E268-A949-A517-0F713A57A88A}" type="slidenum">
              <a:rPr lang="en-US" smtClean="0"/>
              <a:pPr/>
              <a:t>‹#›</a:t>
            </a:fld>
            <a:endParaRPr lang="en-US" dirty="0"/>
          </a:p>
        </p:txBody>
      </p:sp>
    </p:spTree>
    <p:extLst>
      <p:ext uri="{BB962C8B-B14F-4D97-AF65-F5344CB8AC3E}">
        <p14:creationId xmlns:p14="http://schemas.microsoft.com/office/powerpoint/2010/main" val="3777471170"/>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ection blue">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5"/>
          <p:cNvSpPr>
            <a:spLocks noGrp="1"/>
          </p:cNvSpPr>
          <p:nvPr>
            <p:ph type="title" hasCustomPrompt="1"/>
          </p:nvPr>
        </p:nvSpPr>
        <p:spPr>
          <a:xfrm>
            <a:off x="647701" y="3970440"/>
            <a:ext cx="7670800" cy="900250"/>
          </a:xfrm>
          <a:prstGeom prst="rect">
            <a:avLst/>
          </a:prstGeom>
        </p:spPr>
        <p:txBody>
          <a:bodyPr anchor="b" anchorCtr="0">
            <a:noAutofit/>
          </a:bodyPr>
          <a:lstStyle>
            <a:lvl1pPr>
              <a:defRPr sz="6600">
                <a:solidFill>
                  <a:schemeClr val="tx1"/>
                </a:solidFill>
              </a:defRPr>
            </a:lvl1pPr>
          </a:lstStyle>
          <a:p>
            <a:r>
              <a:rPr lang="en-US"/>
              <a:t>Section</a:t>
            </a:r>
          </a:p>
        </p:txBody>
      </p:sp>
      <p:sp>
        <p:nvSpPr>
          <p:cNvPr id="10" name="Text Placeholder 4"/>
          <p:cNvSpPr>
            <a:spLocks noGrp="1"/>
          </p:cNvSpPr>
          <p:nvPr>
            <p:ph type="body" sz="quarter" idx="10" hasCustomPrompt="1"/>
          </p:nvPr>
        </p:nvSpPr>
        <p:spPr>
          <a:xfrm>
            <a:off x="647700" y="4984341"/>
            <a:ext cx="5969000" cy="514759"/>
          </a:xfrm>
        </p:spPr>
        <p:txBody>
          <a:bodyPr>
            <a:noAutofit/>
          </a:bodyPr>
          <a:lstStyle>
            <a:lvl1pPr marL="0" indent="0">
              <a:buFontTx/>
              <a:buNone/>
              <a:defRPr sz="3600" baseline="0">
                <a:solidFill>
                  <a:schemeClr val="tx1"/>
                </a:solidFill>
              </a:defRPr>
            </a:lvl1pPr>
          </a:lstStyle>
          <a:p>
            <a:pPr lvl="0"/>
            <a:r>
              <a:rPr lang="en-US"/>
              <a:t>Section subhead	</a:t>
            </a: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55200" y="5340364"/>
            <a:ext cx="1566332" cy="729587"/>
          </a:xfrm>
          <a:prstGeom prst="rect">
            <a:avLst/>
          </a:prstGeom>
        </p:spPr>
      </p:pic>
      <p:sp>
        <p:nvSpPr>
          <p:cNvPr id="12" name="Slide Number Placeholder 5"/>
          <p:cNvSpPr>
            <a:spLocks noGrp="1"/>
          </p:cNvSpPr>
          <p:nvPr>
            <p:ph type="sldNum" sz="quarter" idx="12"/>
          </p:nvPr>
        </p:nvSpPr>
        <p:spPr>
          <a:xfrm>
            <a:off x="647700" y="6356350"/>
            <a:ext cx="488081" cy="365125"/>
          </a:xfrm>
          <a:prstGeom prst="rect">
            <a:avLst/>
          </a:prstGeom>
        </p:spPr>
        <p:txBody>
          <a:bodyPr anchor="ctr"/>
          <a:lstStyle>
            <a:lvl1pPr>
              <a:defRPr sz="1200">
                <a:solidFill>
                  <a:schemeClr val="tx1"/>
                </a:solidFill>
              </a:defRPr>
            </a:lvl1pPr>
          </a:lstStyle>
          <a:p>
            <a:fld id="{305170EA-E268-A949-A517-0F713A57A88A}" type="slidenum">
              <a:rPr lang="en-US" smtClean="0"/>
              <a:pPr/>
              <a:t>‹#›</a:t>
            </a:fld>
            <a:endParaRPr lang="en-US" dirty="0"/>
          </a:p>
        </p:txBody>
      </p:sp>
    </p:spTree>
    <p:extLst>
      <p:ext uri="{BB962C8B-B14F-4D97-AF65-F5344CB8AC3E}">
        <p14:creationId xmlns:p14="http://schemas.microsoft.com/office/powerpoint/2010/main" val="1637119666"/>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7_Text content and chart">
    <p:spTree>
      <p:nvGrpSpPr>
        <p:cNvPr id="1" name=""/>
        <p:cNvGrpSpPr/>
        <p:nvPr/>
      </p:nvGrpSpPr>
      <p:grpSpPr>
        <a:xfrm>
          <a:off x="0" y="0"/>
          <a:ext cx="0" cy="0"/>
          <a:chOff x="0" y="0"/>
          <a:chExt cx="0" cy="0"/>
        </a:xfrm>
      </p:grpSpPr>
      <p:sp>
        <p:nvSpPr>
          <p:cNvPr id="11" name="Title 10"/>
          <p:cNvSpPr>
            <a:spLocks noGrp="1"/>
          </p:cNvSpPr>
          <p:nvPr>
            <p:ph type="title"/>
          </p:nvPr>
        </p:nvSpPr>
        <p:spPr>
          <a:xfrm>
            <a:off x="635000" y="365125"/>
            <a:ext cx="10515600" cy="777875"/>
          </a:xfrm>
          <a:prstGeom prst="rect">
            <a:avLst/>
          </a:prstGeom>
        </p:spPr>
        <p:txBody>
          <a:bodyPr anchor="t">
            <a:normAutofit/>
          </a:bodyPr>
          <a:lstStyle>
            <a:lvl1pPr>
              <a:defRPr sz="1800" cap="none" baseline="0">
                <a:latin typeface="Roboto Light" panose="02000000000000000000" pitchFamily="2" charset="0"/>
                <a:ea typeface="Roboto Light" panose="02000000000000000000" pitchFamily="2" charset="0"/>
              </a:defRPr>
            </a:lvl1pPr>
          </a:lstStyle>
          <a:p>
            <a:r>
              <a:rPr lang="en-US"/>
              <a:t>Click to edit Master title style</a:t>
            </a:r>
          </a:p>
        </p:txBody>
      </p:sp>
      <p:sp>
        <p:nvSpPr>
          <p:cNvPr id="5" name="Chart Placeholder 6">
            <a:extLst>
              <a:ext uri="{FF2B5EF4-FFF2-40B4-BE49-F238E27FC236}">
                <a16:creationId xmlns:a16="http://schemas.microsoft.com/office/drawing/2014/main" id="{50B4213B-EECF-472E-ADEC-CE764CD2C962}"/>
              </a:ext>
            </a:extLst>
          </p:cNvPr>
          <p:cNvSpPr>
            <a:spLocks noGrp="1"/>
          </p:cNvSpPr>
          <p:nvPr>
            <p:ph type="chart" sz="quarter" idx="15"/>
          </p:nvPr>
        </p:nvSpPr>
        <p:spPr>
          <a:xfrm>
            <a:off x="635000" y="2397498"/>
            <a:ext cx="10600265" cy="3368820"/>
          </a:xfrm>
        </p:spPr>
        <p:txBody>
          <a:bodyPr/>
          <a:lstStyle/>
          <a:p>
            <a:r>
              <a:rPr lang="en-US" dirty="0"/>
              <a:t>Click icon to add chart</a:t>
            </a:r>
          </a:p>
        </p:txBody>
      </p:sp>
      <p:sp>
        <p:nvSpPr>
          <p:cNvPr id="6" name="Text Placeholder 2">
            <a:extLst>
              <a:ext uri="{FF2B5EF4-FFF2-40B4-BE49-F238E27FC236}">
                <a16:creationId xmlns:a16="http://schemas.microsoft.com/office/drawing/2014/main" id="{234BC34C-4DC7-4027-B0CF-48E7663E5845}"/>
              </a:ext>
            </a:extLst>
          </p:cNvPr>
          <p:cNvSpPr>
            <a:spLocks noGrp="1"/>
          </p:cNvSpPr>
          <p:nvPr>
            <p:ph type="body" idx="18" hasCustomPrompt="1"/>
          </p:nvPr>
        </p:nvSpPr>
        <p:spPr>
          <a:xfrm>
            <a:off x="1060254" y="1143000"/>
            <a:ext cx="9956922" cy="579155"/>
          </a:xfrm>
        </p:spPr>
        <p:txBody>
          <a:bodyPr lIns="0" tIns="0" rIns="90000" bIns="46800">
            <a:noAutofit/>
          </a:bodyPr>
          <a:lstStyle>
            <a:lvl1pPr marL="0" indent="0">
              <a:lnSpc>
                <a:spcPct val="100000"/>
              </a:lnSpc>
              <a:spcBef>
                <a:spcPts val="0"/>
              </a:spcBef>
              <a:buNone/>
              <a:defRPr sz="1200" b="0" i="1" baseline="0">
                <a:solidFill>
                  <a:schemeClr val="tx1"/>
                </a:solidFill>
                <a:latin typeface="Roboto Light" panose="02000000000000000000" pitchFamily="2" charset="0"/>
                <a:ea typeface="Roboto Light"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question text</a:t>
            </a:r>
          </a:p>
        </p:txBody>
      </p:sp>
      <p:sp>
        <p:nvSpPr>
          <p:cNvPr id="9" name="Text Placeholder 2">
            <a:extLst>
              <a:ext uri="{FF2B5EF4-FFF2-40B4-BE49-F238E27FC236}">
                <a16:creationId xmlns:a16="http://schemas.microsoft.com/office/drawing/2014/main" id="{086D92B0-13E0-43DF-AD92-4A9D3B639757}"/>
              </a:ext>
            </a:extLst>
          </p:cNvPr>
          <p:cNvSpPr>
            <a:spLocks noGrp="1"/>
          </p:cNvSpPr>
          <p:nvPr>
            <p:ph idx="19" hasCustomPrompt="1"/>
          </p:nvPr>
        </p:nvSpPr>
        <p:spPr>
          <a:xfrm>
            <a:off x="414720" y="6481009"/>
            <a:ext cx="11362560" cy="204705"/>
          </a:xfrm>
          <a:prstGeom prst="rect">
            <a:avLst/>
          </a:prstGeom>
        </p:spPr>
        <p:txBody>
          <a:bodyPr vert="horz" lIns="0" tIns="0" rIns="0" bIns="0" rtlCol="0">
            <a:normAutofit/>
          </a:bodyPr>
          <a:lstStyle>
            <a:lvl1pPr marL="0" indent="0" algn="r">
              <a:spcBef>
                <a:spcPts val="0"/>
              </a:spcBef>
              <a:buNone/>
              <a:defRPr sz="1200" i="1">
                <a:solidFill>
                  <a:schemeClr val="bg2">
                    <a:lumMod val="50000"/>
                  </a:schemeClr>
                </a:solidFill>
              </a:defRPr>
            </a:lvl1pPr>
          </a:lstStyle>
          <a:p>
            <a:pPr lvl="0"/>
            <a:r>
              <a:rPr lang="en-US" dirty="0"/>
              <a:t>Click to edit notes</a:t>
            </a:r>
          </a:p>
        </p:txBody>
      </p:sp>
      <p:sp>
        <p:nvSpPr>
          <p:cNvPr id="7" name="Slide Number Placeholder 5">
            <a:extLst>
              <a:ext uri="{FF2B5EF4-FFF2-40B4-BE49-F238E27FC236}">
                <a16:creationId xmlns:a16="http://schemas.microsoft.com/office/drawing/2014/main" id="{E280FC4B-03F2-47BA-878D-6F16D241ED35}"/>
              </a:ext>
            </a:extLst>
          </p:cNvPr>
          <p:cNvSpPr>
            <a:spLocks noGrp="1"/>
          </p:cNvSpPr>
          <p:nvPr>
            <p:ph type="sldNum" sz="quarter" idx="4"/>
          </p:nvPr>
        </p:nvSpPr>
        <p:spPr>
          <a:xfrm>
            <a:off x="-605976" y="6400800"/>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pic>
        <p:nvPicPr>
          <p:cNvPr id="8" name="Picture 7">
            <a:extLst>
              <a:ext uri="{FF2B5EF4-FFF2-40B4-BE49-F238E27FC236}">
                <a16:creationId xmlns:a16="http://schemas.microsoft.com/office/drawing/2014/main" id="{54C439E1-EF15-4846-A055-DA7DF1E7B3A6}"/>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635000" y="1223209"/>
            <a:ext cx="353841" cy="341640"/>
          </a:xfrm>
          <a:prstGeom prst="rect">
            <a:avLst/>
          </a:prstGeom>
        </p:spPr>
      </p:pic>
      <p:pic>
        <p:nvPicPr>
          <p:cNvPr id="10" name="Picture 9" descr="Text&#10;&#10;Description automatically generated">
            <a:extLst>
              <a:ext uri="{FF2B5EF4-FFF2-40B4-BE49-F238E27FC236}">
                <a16:creationId xmlns:a16="http://schemas.microsoft.com/office/drawing/2014/main" id="{7A7B266F-16F5-4E30-9E72-06C378453511}"/>
              </a:ext>
            </a:extLst>
          </p:cNvPr>
          <p:cNvPicPr>
            <a:picLocks noChangeAspect="1"/>
          </p:cNvPicPr>
          <p:nvPr userDrawn="1"/>
        </p:nvPicPr>
        <p:blipFill>
          <a:blip r:embed="rId4"/>
          <a:stretch>
            <a:fillRect/>
          </a:stretch>
        </p:blipFill>
        <p:spPr>
          <a:xfrm rot="16200000">
            <a:off x="11166267" y="5739513"/>
            <a:ext cx="1591380" cy="349863"/>
          </a:xfrm>
          <a:prstGeom prst="rect">
            <a:avLst/>
          </a:prstGeom>
        </p:spPr>
      </p:pic>
    </p:spTree>
    <p:extLst>
      <p:ext uri="{BB962C8B-B14F-4D97-AF65-F5344CB8AC3E}">
        <p14:creationId xmlns:p14="http://schemas.microsoft.com/office/powerpoint/2010/main" val="32994664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08A82-049E-6A58-B26C-8935B81E88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58A8F960-0F7D-364A-8C24-6089FDD9B3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125C7E38-BC3E-BBF1-F26C-C84F8CB5E327}"/>
              </a:ext>
            </a:extLst>
          </p:cNvPr>
          <p:cNvSpPr>
            <a:spLocks noGrp="1"/>
          </p:cNvSpPr>
          <p:nvPr>
            <p:ph type="dt" sz="half" idx="10"/>
          </p:nvPr>
        </p:nvSpPr>
        <p:spPr/>
        <p:txBody>
          <a:bodyPr/>
          <a:lstStyle/>
          <a:p>
            <a:endParaRPr lang="en-NZ" dirty="0"/>
          </a:p>
        </p:txBody>
      </p:sp>
      <p:sp>
        <p:nvSpPr>
          <p:cNvPr id="5" name="Footer Placeholder 4">
            <a:extLst>
              <a:ext uri="{FF2B5EF4-FFF2-40B4-BE49-F238E27FC236}">
                <a16:creationId xmlns:a16="http://schemas.microsoft.com/office/drawing/2014/main" id="{50B61E05-E9A9-0D11-0EAD-78848A8C5CEC}"/>
              </a:ext>
            </a:extLst>
          </p:cNvPr>
          <p:cNvSpPr>
            <a:spLocks noGrp="1"/>
          </p:cNvSpPr>
          <p:nvPr>
            <p:ph type="ftr" sz="quarter" idx="11"/>
          </p:nvPr>
        </p:nvSpPr>
        <p:spPr/>
        <p:txBody>
          <a:bodyPr/>
          <a:lstStyle/>
          <a:p>
            <a:endParaRPr lang="en-NZ" dirty="0"/>
          </a:p>
        </p:txBody>
      </p:sp>
      <p:sp>
        <p:nvSpPr>
          <p:cNvPr id="6" name="Slide Number Placeholder 5">
            <a:extLst>
              <a:ext uri="{FF2B5EF4-FFF2-40B4-BE49-F238E27FC236}">
                <a16:creationId xmlns:a16="http://schemas.microsoft.com/office/drawing/2014/main" id="{F3A7941B-319D-A639-CDA3-93BCC77FF03E}"/>
              </a:ext>
            </a:extLst>
          </p:cNvPr>
          <p:cNvSpPr>
            <a:spLocks noGrp="1"/>
          </p:cNvSpPr>
          <p:nvPr>
            <p:ph type="sldNum" sz="quarter" idx="12"/>
          </p:nvPr>
        </p:nvSpPr>
        <p:spPr/>
        <p:txBody>
          <a:bodyPr/>
          <a:lstStyle/>
          <a:p>
            <a:fld id="{F5BB548A-5726-47C8-A2A8-78A6725D923D}" type="slidenum">
              <a:rPr lang="en-NZ" smtClean="0"/>
              <a:t>‹#›</a:t>
            </a:fld>
            <a:endParaRPr lang="en-NZ" dirty="0"/>
          </a:p>
        </p:txBody>
      </p:sp>
    </p:spTree>
    <p:extLst>
      <p:ext uri="{BB962C8B-B14F-4D97-AF65-F5344CB8AC3E}">
        <p14:creationId xmlns:p14="http://schemas.microsoft.com/office/powerpoint/2010/main" val="17363307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3DA42-4BE8-EABE-37D2-BA720E6FC8E9}"/>
              </a:ext>
            </a:extLst>
          </p:cNvPr>
          <p:cNvSpPr>
            <a:spLocks noGrp="1"/>
          </p:cNvSpPr>
          <p:nvPr>
            <p:ph type="title"/>
          </p:nvPr>
        </p:nvSpPr>
        <p:spPr/>
        <p:txBody>
          <a:bodyPr>
            <a:normAutofit/>
          </a:bodyPr>
          <a:lstStyle>
            <a:lvl1pPr>
              <a:defRPr sz="3600" b="1">
                <a:latin typeface="Roboto Light" panose="02000000000000000000" pitchFamily="2" charset="0"/>
                <a:ea typeface="Roboto Light" panose="02000000000000000000" pitchFamily="2" charset="0"/>
              </a:defRPr>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838A4ED1-4FE4-0A7F-670E-BCC3736019CA}"/>
              </a:ext>
            </a:extLst>
          </p:cNvPr>
          <p:cNvSpPr>
            <a:spLocks noGrp="1"/>
          </p:cNvSpPr>
          <p:nvPr>
            <p:ph idx="1"/>
          </p:nvPr>
        </p:nvSpPr>
        <p:spPr/>
        <p:txBody>
          <a:bodyPr/>
          <a:lstStyle>
            <a:lvl1pPr>
              <a:defRPr sz="1200">
                <a:latin typeface="Roboto Light" panose="02000000000000000000" pitchFamily="2" charset="0"/>
                <a:ea typeface="Roboto Light" panose="02000000000000000000" pitchFamily="2" charset="0"/>
              </a:defRPr>
            </a:lvl1pPr>
            <a:lvl2pPr>
              <a:defRPr sz="1200">
                <a:latin typeface="Roboto Light" panose="02000000000000000000" pitchFamily="2" charset="0"/>
                <a:ea typeface="Roboto Light" panose="02000000000000000000" pitchFamily="2" charset="0"/>
              </a:defRPr>
            </a:lvl2pPr>
            <a:lvl3pPr>
              <a:defRPr sz="1200">
                <a:latin typeface="Roboto Light" panose="02000000000000000000" pitchFamily="2" charset="0"/>
                <a:ea typeface="Roboto Light" panose="02000000000000000000" pitchFamily="2" charset="0"/>
              </a:defRPr>
            </a:lvl3pPr>
            <a:lvl4pPr>
              <a:defRPr sz="1200">
                <a:latin typeface="Roboto Light" panose="02000000000000000000" pitchFamily="2" charset="0"/>
                <a:ea typeface="Roboto Light" panose="02000000000000000000" pitchFamily="2" charset="0"/>
              </a:defRPr>
            </a:lvl4pPr>
            <a:lvl5pPr>
              <a:defRPr sz="1200">
                <a:latin typeface="Roboto Light" panose="02000000000000000000" pitchFamily="2" charset="0"/>
                <a:ea typeface="Roboto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67E3DB14-FDCA-87BE-37D0-A37CC32E228A}"/>
              </a:ext>
            </a:extLst>
          </p:cNvPr>
          <p:cNvSpPr>
            <a:spLocks noGrp="1"/>
          </p:cNvSpPr>
          <p:nvPr>
            <p:ph type="dt" sz="half" idx="10"/>
          </p:nvPr>
        </p:nvSpPr>
        <p:spPr/>
        <p:txBody>
          <a:bodyPr/>
          <a:lstStyle/>
          <a:p>
            <a:endParaRPr lang="en-NZ" dirty="0"/>
          </a:p>
        </p:txBody>
      </p:sp>
      <p:sp>
        <p:nvSpPr>
          <p:cNvPr id="5" name="Footer Placeholder 4">
            <a:extLst>
              <a:ext uri="{FF2B5EF4-FFF2-40B4-BE49-F238E27FC236}">
                <a16:creationId xmlns:a16="http://schemas.microsoft.com/office/drawing/2014/main" id="{89638F67-A2EF-935C-12D9-533506CB961B}"/>
              </a:ext>
            </a:extLst>
          </p:cNvPr>
          <p:cNvSpPr>
            <a:spLocks noGrp="1"/>
          </p:cNvSpPr>
          <p:nvPr>
            <p:ph type="ftr" sz="quarter" idx="11"/>
          </p:nvPr>
        </p:nvSpPr>
        <p:spPr/>
        <p:txBody>
          <a:bodyPr/>
          <a:lstStyle/>
          <a:p>
            <a:endParaRPr lang="en-NZ" dirty="0"/>
          </a:p>
        </p:txBody>
      </p:sp>
      <p:sp>
        <p:nvSpPr>
          <p:cNvPr id="6" name="Slide Number Placeholder 5">
            <a:extLst>
              <a:ext uri="{FF2B5EF4-FFF2-40B4-BE49-F238E27FC236}">
                <a16:creationId xmlns:a16="http://schemas.microsoft.com/office/drawing/2014/main" id="{FCC9F213-778A-0D87-09BA-F640B3F20F38}"/>
              </a:ext>
            </a:extLst>
          </p:cNvPr>
          <p:cNvSpPr>
            <a:spLocks noGrp="1"/>
          </p:cNvSpPr>
          <p:nvPr>
            <p:ph type="sldNum" sz="quarter" idx="12"/>
          </p:nvPr>
        </p:nvSpPr>
        <p:spPr/>
        <p:txBody>
          <a:bodyPr/>
          <a:lstStyle/>
          <a:p>
            <a:fld id="{F5BB548A-5726-47C8-A2A8-78A6725D923D}" type="slidenum">
              <a:rPr lang="en-NZ" smtClean="0"/>
              <a:t>‹#›</a:t>
            </a:fld>
            <a:endParaRPr lang="en-NZ" dirty="0"/>
          </a:p>
        </p:txBody>
      </p:sp>
    </p:spTree>
    <p:extLst>
      <p:ext uri="{BB962C8B-B14F-4D97-AF65-F5344CB8AC3E}">
        <p14:creationId xmlns:p14="http://schemas.microsoft.com/office/powerpoint/2010/main" val="62828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928A9-7D1E-42F6-BE5E-CA15D0453D72}"/>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C534A8EB-0F37-4242-B26E-4D7AC21C54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615DC20A-D4C2-474E-B68A-D04EC856BA53}"/>
              </a:ext>
            </a:extLst>
          </p:cNvPr>
          <p:cNvSpPr>
            <a:spLocks noGrp="1"/>
          </p:cNvSpPr>
          <p:nvPr>
            <p:ph type="dt" sz="half" idx="10"/>
          </p:nvPr>
        </p:nvSpPr>
        <p:spPr/>
        <p:txBody>
          <a:bodyPr/>
          <a:lstStyle/>
          <a:p>
            <a:endParaRPr lang="en-NZ" dirty="0"/>
          </a:p>
        </p:txBody>
      </p:sp>
      <p:sp>
        <p:nvSpPr>
          <p:cNvPr id="5" name="Footer Placeholder 4">
            <a:extLst>
              <a:ext uri="{FF2B5EF4-FFF2-40B4-BE49-F238E27FC236}">
                <a16:creationId xmlns:a16="http://schemas.microsoft.com/office/drawing/2014/main" id="{002B5FB5-969E-4B5D-B04D-5CC94EAF4F2A}"/>
              </a:ext>
            </a:extLst>
          </p:cNvPr>
          <p:cNvSpPr>
            <a:spLocks noGrp="1"/>
          </p:cNvSpPr>
          <p:nvPr>
            <p:ph type="ftr" sz="quarter" idx="11"/>
          </p:nvPr>
        </p:nvSpPr>
        <p:spPr/>
        <p:txBody>
          <a:bodyPr/>
          <a:lstStyle/>
          <a:p>
            <a:endParaRPr lang="en-NZ" dirty="0"/>
          </a:p>
        </p:txBody>
      </p:sp>
      <p:sp>
        <p:nvSpPr>
          <p:cNvPr id="6" name="Slide Number Placeholder 5">
            <a:extLst>
              <a:ext uri="{FF2B5EF4-FFF2-40B4-BE49-F238E27FC236}">
                <a16:creationId xmlns:a16="http://schemas.microsoft.com/office/drawing/2014/main" id="{9A402E86-617E-41E4-8245-13A5C86F6D54}"/>
              </a:ext>
            </a:extLst>
          </p:cNvPr>
          <p:cNvSpPr>
            <a:spLocks noGrp="1"/>
          </p:cNvSpPr>
          <p:nvPr>
            <p:ph type="sldNum" sz="quarter" idx="12"/>
          </p:nvPr>
        </p:nvSpPr>
        <p:spPr/>
        <p:txBody>
          <a:bodyPr/>
          <a:lstStyle/>
          <a:p>
            <a:fld id="{F5BB548A-5726-47C8-A2A8-78A6725D923D}" type="slidenum">
              <a:rPr lang="en-NZ" smtClean="0"/>
              <a:t>‹#›</a:t>
            </a:fld>
            <a:endParaRPr lang="en-NZ" dirty="0"/>
          </a:p>
        </p:txBody>
      </p:sp>
    </p:spTree>
    <p:extLst>
      <p:ext uri="{BB962C8B-B14F-4D97-AF65-F5344CB8AC3E}">
        <p14:creationId xmlns:p14="http://schemas.microsoft.com/office/powerpoint/2010/main" val="42384302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49073-EEA8-4E68-3980-B9E0EC00F98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9F20D7A2-CD37-74B5-68D1-94574D4F7F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3F1D41E-A9B4-3DE5-9A34-A32B5974C47E}"/>
              </a:ext>
            </a:extLst>
          </p:cNvPr>
          <p:cNvSpPr>
            <a:spLocks noGrp="1"/>
          </p:cNvSpPr>
          <p:nvPr>
            <p:ph type="dt" sz="half" idx="10"/>
          </p:nvPr>
        </p:nvSpPr>
        <p:spPr/>
        <p:txBody>
          <a:bodyPr/>
          <a:lstStyle/>
          <a:p>
            <a:endParaRPr lang="en-NZ" dirty="0"/>
          </a:p>
        </p:txBody>
      </p:sp>
      <p:sp>
        <p:nvSpPr>
          <p:cNvPr id="5" name="Footer Placeholder 4">
            <a:extLst>
              <a:ext uri="{FF2B5EF4-FFF2-40B4-BE49-F238E27FC236}">
                <a16:creationId xmlns:a16="http://schemas.microsoft.com/office/drawing/2014/main" id="{49341016-42B4-2059-D67C-E747403E2BB6}"/>
              </a:ext>
            </a:extLst>
          </p:cNvPr>
          <p:cNvSpPr>
            <a:spLocks noGrp="1"/>
          </p:cNvSpPr>
          <p:nvPr>
            <p:ph type="ftr" sz="quarter" idx="11"/>
          </p:nvPr>
        </p:nvSpPr>
        <p:spPr/>
        <p:txBody>
          <a:bodyPr/>
          <a:lstStyle/>
          <a:p>
            <a:endParaRPr lang="en-NZ" dirty="0"/>
          </a:p>
        </p:txBody>
      </p:sp>
      <p:sp>
        <p:nvSpPr>
          <p:cNvPr id="6" name="Slide Number Placeholder 5">
            <a:extLst>
              <a:ext uri="{FF2B5EF4-FFF2-40B4-BE49-F238E27FC236}">
                <a16:creationId xmlns:a16="http://schemas.microsoft.com/office/drawing/2014/main" id="{763C5DCF-B877-01F5-B313-65EBA7826BA6}"/>
              </a:ext>
            </a:extLst>
          </p:cNvPr>
          <p:cNvSpPr>
            <a:spLocks noGrp="1"/>
          </p:cNvSpPr>
          <p:nvPr>
            <p:ph type="sldNum" sz="quarter" idx="12"/>
          </p:nvPr>
        </p:nvSpPr>
        <p:spPr/>
        <p:txBody>
          <a:bodyPr/>
          <a:lstStyle/>
          <a:p>
            <a:fld id="{F5BB548A-5726-47C8-A2A8-78A6725D923D}" type="slidenum">
              <a:rPr lang="en-NZ" smtClean="0"/>
              <a:t>‹#›</a:t>
            </a:fld>
            <a:endParaRPr lang="en-NZ" dirty="0"/>
          </a:p>
        </p:txBody>
      </p:sp>
    </p:spTree>
    <p:extLst>
      <p:ext uri="{BB962C8B-B14F-4D97-AF65-F5344CB8AC3E}">
        <p14:creationId xmlns:p14="http://schemas.microsoft.com/office/powerpoint/2010/main" val="21195164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3B253-1C03-05C1-0AE3-B6C4731F2732}"/>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50AE94AF-A0FF-3E34-9841-8A14E852762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67CDE512-EF9D-16DB-471A-D2E6B343496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AD03B952-3B78-50D9-06E7-6BF63877A3B5}"/>
              </a:ext>
            </a:extLst>
          </p:cNvPr>
          <p:cNvSpPr>
            <a:spLocks noGrp="1"/>
          </p:cNvSpPr>
          <p:nvPr>
            <p:ph type="dt" sz="half" idx="10"/>
          </p:nvPr>
        </p:nvSpPr>
        <p:spPr/>
        <p:txBody>
          <a:bodyPr/>
          <a:lstStyle/>
          <a:p>
            <a:endParaRPr lang="en-NZ" dirty="0"/>
          </a:p>
        </p:txBody>
      </p:sp>
      <p:sp>
        <p:nvSpPr>
          <p:cNvPr id="6" name="Footer Placeholder 5">
            <a:extLst>
              <a:ext uri="{FF2B5EF4-FFF2-40B4-BE49-F238E27FC236}">
                <a16:creationId xmlns:a16="http://schemas.microsoft.com/office/drawing/2014/main" id="{BBBE6D34-1767-FD65-31B8-E1277B1F8529}"/>
              </a:ext>
            </a:extLst>
          </p:cNvPr>
          <p:cNvSpPr>
            <a:spLocks noGrp="1"/>
          </p:cNvSpPr>
          <p:nvPr>
            <p:ph type="ftr" sz="quarter" idx="11"/>
          </p:nvPr>
        </p:nvSpPr>
        <p:spPr/>
        <p:txBody>
          <a:bodyPr/>
          <a:lstStyle/>
          <a:p>
            <a:endParaRPr lang="en-NZ" dirty="0"/>
          </a:p>
        </p:txBody>
      </p:sp>
      <p:sp>
        <p:nvSpPr>
          <p:cNvPr id="7" name="Slide Number Placeholder 6">
            <a:extLst>
              <a:ext uri="{FF2B5EF4-FFF2-40B4-BE49-F238E27FC236}">
                <a16:creationId xmlns:a16="http://schemas.microsoft.com/office/drawing/2014/main" id="{F6DA6493-8BE1-E773-1FFD-7457A88E5869}"/>
              </a:ext>
            </a:extLst>
          </p:cNvPr>
          <p:cNvSpPr>
            <a:spLocks noGrp="1"/>
          </p:cNvSpPr>
          <p:nvPr>
            <p:ph type="sldNum" sz="quarter" idx="12"/>
          </p:nvPr>
        </p:nvSpPr>
        <p:spPr/>
        <p:txBody>
          <a:bodyPr/>
          <a:lstStyle/>
          <a:p>
            <a:fld id="{F5BB548A-5726-47C8-A2A8-78A6725D923D}" type="slidenum">
              <a:rPr lang="en-NZ" smtClean="0"/>
              <a:t>‹#›</a:t>
            </a:fld>
            <a:endParaRPr lang="en-NZ" dirty="0"/>
          </a:p>
        </p:txBody>
      </p:sp>
    </p:spTree>
    <p:extLst>
      <p:ext uri="{BB962C8B-B14F-4D97-AF65-F5344CB8AC3E}">
        <p14:creationId xmlns:p14="http://schemas.microsoft.com/office/powerpoint/2010/main" val="782135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66992-B0B5-7FF7-BB0D-D850554E872B}"/>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63FF8824-D2EC-E85E-5D94-5A2533E590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E08BC5-6E96-B718-6212-7937393FDE8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754F9175-8ED3-D4DE-B3F1-63D3436327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9FDAAC3-27C0-DE80-EB9C-358BA01ABD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D3D1BE1D-8A80-49C7-E820-232319F075C7}"/>
              </a:ext>
            </a:extLst>
          </p:cNvPr>
          <p:cNvSpPr>
            <a:spLocks noGrp="1"/>
          </p:cNvSpPr>
          <p:nvPr>
            <p:ph type="dt" sz="half" idx="10"/>
          </p:nvPr>
        </p:nvSpPr>
        <p:spPr/>
        <p:txBody>
          <a:bodyPr/>
          <a:lstStyle/>
          <a:p>
            <a:endParaRPr lang="en-NZ" dirty="0"/>
          </a:p>
        </p:txBody>
      </p:sp>
      <p:sp>
        <p:nvSpPr>
          <p:cNvPr id="8" name="Footer Placeholder 7">
            <a:extLst>
              <a:ext uri="{FF2B5EF4-FFF2-40B4-BE49-F238E27FC236}">
                <a16:creationId xmlns:a16="http://schemas.microsoft.com/office/drawing/2014/main" id="{DC4F14EC-777F-C28C-385F-6C3A2A6A6854}"/>
              </a:ext>
            </a:extLst>
          </p:cNvPr>
          <p:cNvSpPr>
            <a:spLocks noGrp="1"/>
          </p:cNvSpPr>
          <p:nvPr>
            <p:ph type="ftr" sz="quarter" idx="11"/>
          </p:nvPr>
        </p:nvSpPr>
        <p:spPr/>
        <p:txBody>
          <a:bodyPr/>
          <a:lstStyle/>
          <a:p>
            <a:endParaRPr lang="en-NZ" dirty="0"/>
          </a:p>
        </p:txBody>
      </p:sp>
      <p:sp>
        <p:nvSpPr>
          <p:cNvPr id="9" name="Slide Number Placeholder 8">
            <a:extLst>
              <a:ext uri="{FF2B5EF4-FFF2-40B4-BE49-F238E27FC236}">
                <a16:creationId xmlns:a16="http://schemas.microsoft.com/office/drawing/2014/main" id="{4520396E-137E-1D65-3F00-A69B72120002}"/>
              </a:ext>
            </a:extLst>
          </p:cNvPr>
          <p:cNvSpPr>
            <a:spLocks noGrp="1"/>
          </p:cNvSpPr>
          <p:nvPr>
            <p:ph type="sldNum" sz="quarter" idx="12"/>
          </p:nvPr>
        </p:nvSpPr>
        <p:spPr/>
        <p:txBody>
          <a:bodyPr/>
          <a:lstStyle/>
          <a:p>
            <a:fld id="{F5BB548A-5726-47C8-A2A8-78A6725D923D}" type="slidenum">
              <a:rPr lang="en-NZ" smtClean="0"/>
              <a:t>‹#›</a:t>
            </a:fld>
            <a:endParaRPr lang="en-NZ" dirty="0"/>
          </a:p>
        </p:txBody>
      </p:sp>
    </p:spTree>
    <p:extLst>
      <p:ext uri="{BB962C8B-B14F-4D97-AF65-F5344CB8AC3E}">
        <p14:creationId xmlns:p14="http://schemas.microsoft.com/office/powerpoint/2010/main" val="14508308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1DC00-7D30-77DF-E739-4A8FC43D7CBF}"/>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CD6B5554-BFAF-A35C-A095-DD92516064F0}"/>
              </a:ext>
            </a:extLst>
          </p:cNvPr>
          <p:cNvSpPr>
            <a:spLocks noGrp="1"/>
          </p:cNvSpPr>
          <p:nvPr>
            <p:ph type="dt" sz="half" idx="10"/>
          </p:nvPr>
        </p:nvSpPr>
        <p:spPr/>
        <p:txBody>
          <a:bodyPr/>
          <a:lstStyle/>
          <a:p>
            <a:endParaRPr lang="en-NZ" dirty="0"/>
          </a:p>
        </p:txBody>
      </p:sp>
      <p:sp>
        <p:nvSpPr>
          <p:cNvPr id="4" name="Footer Placeholder 3">
            <a:extLst>
              <a:ext uri="{FF2B5EF4-FFF2-40B4-BE49-F238E27FC236}">
                <a16:creationId xmlns:a16="http://schemas.microsoft.com/office/drawing/2014/main" id="{20F99E29-2983-0BBF-B5DC-FA6279C35355}"/>
              </a:ext>
            </a:extLst>
          </p:cNvPr>
          <p:cNvSpPr>
            <a:spLocks noGrp="1"/>
          </p:cNvSpPr>
          <p:nvPr>
            <p:ph type="ftr" sz="quarter" idx="11"/>
          </p:nvPr>
        </p:nvSpPr>
        <p:spPr/>
        <p:txBody>
          <a:bodyPr/>
          <a:lstStyle/>
          <a:p>
            <a:endParaRPr lang="en-NZ" dirty="0"/>
          </a:p>
        </p:txBody>
      </p:sp>
      <p:sp>
        <p:nvSpPr>
          <p:cNvPr id="5" name="Slide Number Placeholder 4">
            <a:extLst>
              <a:ext uri="{FF2B5EF4-FFF2-40B4-BE49-F238E27FC236}">
                <a16:creationId xmlns:a16="http://schemas.microsoft.com/office/drawing/2014/main" id="{CA4586D4-2296-3978-F6A4-EAB2A86C9037}"/>
              </a:ext>
            </a:extLst>
          </p:cNvPr>
          <p:cNvSpPr>
            <a:spLocks noGrp="1"/>
          </p:cNvSpPr>
          <p:nvPr>
            <p:ph type="sldNum" sz="quarter" idx="12"/>
          </p:nvPr>
        </p:nvSpPr>
        <p:spPr/>
        <p:txBody>
          <a:bodyPr/>
          <a:lstStyle/>
          <a:p>
            <a:fld id="{F5BB548A-5726-47C8-A2A8-78A6725D923D}" type="slidenum">
              <a:rPr lang="en-NZ" smtClean="0"/>
              <a:t>‹#›</a:t>
            </a:fld>
            <a:endParaRPr lang="en-NZ" dirty="0"/>
          </a:p>
        </p:txBody>
      </p:sp>
    </p:spTree>
    <p:extLst>
      <p:ext uri="{BB962C8B-B14F-4D97-AF65-F5344CB8AC3E}">
        <p14:creationId xmlns:p14="http://schemas.microsoft.com/office/powerpoint/2010/main" val="28734982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52DDF4-28E0-1F22-39EA-0A957FD72BC5}"/>
              </a:ext>
            </a:extLst>
          </p:cNvPr>
          <p:cNvSpPr>
            <a:spLocks noGrp="1"/>
          </p:cNvSpPr>
          <p:nvPr>
            <p:ph type="dt" sz="half" idx="10"/>
          </p:nvPr>
        </p:nvSpPr>
        <p:spPr/>
        <p:txBody>
          <a:bodyPr/>
          <a:lstStyle/>
          <a:p>
            <a:endParaRPr lang="en-NZ" dirty="0"/>
          </a:p>
        </p:txBody>
      </p:sp>
      <p:sp>
        <p:nvSpPr>
          <p:cNvPr id="3" name="Footer Placeholder 2">
            <a:extLst>
              <a:ext uri="{FF2B5EF4-FFF2-40B4-BE49-F238E27FC236}">
                <a16:creationId xmlns:a16="http://schemas.microsoft.com/office/drawing/2014/main" id="{DF728757-E000-6DC4-7F54-24780E42D42E}"/>
              </a:ext>
            </a:extLst>
          </p:cNvPr>
          <p:cNvSpPr>
            <a:spLocks noGrp="1"/>
          </p:cNvSpPr>
          <p:nvPr>
            <p:ph type="ftr" sz="quarter" idx="11"/>
          </p:nvPr>
        </p:nvSpPr>
        <p:spPr/>
        <p:txBody>
          <a:bodyPr/>
          <a:lstStyle/>
          <a:p>
            <a:endParaRPr lang="en-NZ" dirty="0"/>
          </a:p>
        </p:txBody>
      </p:sp>
      <p:sp>
        <p:nvSpPr>
          <p:cNvPr id="4" name="Slide Number Placeholder 3">
            <a:extLst>
              <a:ext uri="{FF2B5EF4-FFF2-40B4-BE49-F238E27FC236}">
                <a16:creationId xmlns:a16="http://schemas.microsoft.com/office/drawing/2014/main" id="{A590DB0D-AAF2-CCE2-94D1-FB5D92193B2B}"/>
              </a:ext>
            </a:extLst>
          </p:cNvPr>
          <p:cNvSpPr>
            <a:spLocks noGrp="1"/>
          </p:cNvSpPr>
          <p:nvPr>
            <p:ph type="sldNum" sz="quarter" idx="12"/>
          </p:nvPr>
        </p:nvSpPr>
        <p:spPr/>
        <p:txBody>
          <a:bodyPr/>
          <a:lstStyle/>
          <a:p>
            <a:fld id="{F5BB548A-5726-47C8-A2A8-78A6725D923D}" type="slidenum">
              <a:rPr lang="en-NZ" smtClean="0"/>
              <a:t>‹#›</a:t>
            </a:fld>
            <a:endParaRPr lang="en-NZ" dirty="0"/>
          </a:p>
        </p:txBody>
      </p:sp>
    </p:spTree>
    <p:extLst>
      <p:ext uri="{BB962C8B-B14F-4D97-AF65-F5344CB8AC3E}">
        <p14:creationId xmlns:p14="http://schemas.microsoft.com/office/powerpoint/2010/main" val="15388358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72EA8-1DDB-4B21-D35B-CE68A1FC70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0C2E401B-941B-C610-B6C5-3ACF0056086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ED2146B9-9D15-DE3A-EE78-6F76213369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459ABE-1561-6365-557A-D2B9923E4AC9}"/>
              </a:ext>
            </a:extLst>
          </p:cNvPr>
          <p:cNvSpPr>
            <a:spLocks noGrp="1"/>
          </p:cNvSpPr>
          <p:nvPr>
            <p:ph type="dt" sz="half" idx="10"/>
          </p:nvPr>
        </p:nvSpPr>
        <p:spPr/>
        <p:txBody>
          <a:bodyPr/>
          <a:lstStyle/>
          <a:p>
            <a:endParaRPr lang="en-NZ" dirty="0"/>
          </a:p>
        </p:txBody>
      </p:sp>
      <p:sp>
        <p:nvSpPr>
          <p:cNvPr id="6" name="Footer Placeholder 5">
            <a:extLst>
              <a:ext uri="{FF2B5EF4-FFF2-40B4-BE49-F238E27FC236}">
                <a16:creationId xmlns:a16="http://schemas.microsoft.com/office/drawing/2014/main" id="{355DD150-D5A6-03E0-0AF4-C7F0B06B7845}"/>
              </a:ext>
            </a:extLst>
          </p:cNvPr>
          <p:cNvSpPr>
            <a:spLocks noGrp="1"/>
          </p:cNvSpPr>
          <p:nvPr>
            <p:ph type="ftr" sz="quarter" idx="11"/>
          </p:nvPr>
        </p:nvSpPr>
        <p:spPr/>
        <p:txBody>
          <a:bodyPr/>
          <a:lstStyle/>
          <a:p>
            <a:endParaRPr lang="en-NZ" dirty="0"/>
          </a:p>
        </p:txBody>
      </p:sp>
      <p:sp>
        <p:nvSpPr>
          <p:cNvPr id="7" name="Slide Number Placeholder 6">
            <a:extLst>
              <a:ext uri="{FF2B5EF4-FFF2-40B4-BE49-F238E27FC236}">
                <a16:creationId xmlns:a16="http://schemas.microsoft.com/office/drawing/2014/main" id="{D5A26557-E8DA-CBFC-58B1-76BCBF84D8F4}"/>
              </a:ext>
            </a:extLst>
          </p:cNvPr>
          <p:cNvSpPr>
            <a:spLocks noGrp="1"/>
          </p:cNvSpPr>
          <p:nvPr>
            <p:ph type="sldNum" sz="quarter" idx="12"/>
          </p:nvPr>
        </p:nvSpPr>
        <p:spPr/>
        <p:txBody>
          <a:bodyPr/>
          <a:lstStyle/>
          <a:p>
            <a:fld id="{F5BB548A-5726-47C8-A2A8-78A6725D923D}" type="slidenum">
              <a:rPr lang="en-NZ" smtClean="0"/>
              <a:t>‹#›</a:t>
            </a:fld>
            <a:endParaRPr lang="en-NZ" dirty="0"/>
          </a:p>
        </p:txBody>
      </p:sp>
    </p:spTree>
    <p:extLst>
      <p:ext uri="{BB962C8B-B14F-4D97-AF65-F5344CB8AC3E}">
        <p14:creationId xmlns:p14="http://schemas.microsoft.com/office/powerpoint/2010/main" val="31025302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F745E-D314-C23F-2B9B-D1F23354FA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55B1558F-6CF8-ADAE-37A6-A86229BB19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8E832063-8799-8B8F-EAC2-736AF5A2FB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2277C1-CA62-9F8C-0E3E-7E4762721D2F}"/>
              </a:ext>
            </a:extLst>
          </p:cNvPr>
          <p:cNvSpPr>
            <a:spLocks noGrp="1"/>
          </p:cNvSpPr>
          <p:nvPr>
            <p:ph type="dt" sz="half" idx="10"/>
          </p:nvPr>
        </p:nvSpPr>
        <p:spPr/>
        <p:txBody>
          <a:bodyPr/>
          <a:lstStyle/>
          <a:p>
            <a:endParaRPr lang="en-NZ" dirty="0"/>
          </a:p>
        </p:txBody>
      </p:sp>
      <p:sp>
        <p:nvSpPr>
          <p:cNvPr id="6" name="Footer Placeholder 5">
            <a:extLst>
              <a:ext uri="{FF2B5EF4-FFF2-40B4-BE49-F238E27FC236}">
                <a16:creationId xmlns:a16="http://schemas.microsoft.com/office/drawing/2014/main" id="{C526FCE9-FEF2-927F-F178-058431BD4B73}"/>
              </a:ext>
            </a:extLst>
          </p:cNvPr>
          <p:cNvSpPr>
            <a:spLocks noGrp="1"/>
          </p:cNvSpPr>
          <p:nvPr>
            <p:ph type="ftr" sz="quarter" idx="11"/>
          </p:nvPr>
        </p:nvSpPr>
        <p:spPr/>
        <p:txBody>
          <a:bodyPr/>
          <a:lstStyle/>
          <a:p>
            <a:endParaRPr lang="en-NZ" dirty="0"/>
          </a:p>
        </p:txBody>
      </p:sp>
      <p:sp>
        <p:nvSpPr>
          <p:cNvPr id="7" name="Slide Number Placeholder 6">
            <a:extLst>
              <a:ext uri="{FF2B5EF4-FFF2-40B4-BE49-F238E27FC236}">
                <a16:creationId xmlns:a16="http://schemas.microsoft.com/office/drawing/2014/main" id="{865EC7AC-4BF7-06B5-B113-59F03865DEE5}"/>
              </a:ext>
            </a:extLst>
          </p:cNvPr>
          <p:cNvSpPr>
            <a:spLocks noGrp="1"/>
          </p:cNvSpPr>
          <p:nvPr>
            <p:ph type="sldNum" sz="quarter" idx="12"/>
          </p:nvPr>
        </p:nvSpPr>
        <p:spPr/>
        <p:txBody>
          <a:bodyPr/>
          <a:lstStyle/>
          <a:p>
            <a:fld id="{F5BB548A-5726-47C8-A2A8-78A6725D923D}" type="slidenum">
              <a:rPr lang="en-NZ" smtClean="0"/>
              <a:t>‹#›</a:t>
            </a:fld>
            <a:endParaRPr lang="en-NZ" dirty="0"/>
          </a:p>
        </p:txBody>
      </p:sp>
    </p:spTree>
    <p:extLst>
      <p:ext uri="{BB962C8B-B14F-4D97-AF65-F5344CB8AC3E}">
        <p14:creationId xmlns:p14="http://schemas.microsoft.com/office/powerpoint/2010/main" val="24749923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91E67-8337-EBE4-D95B-D6CDA7A93E17}"/>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E41E2CE5-B252-45ED-780D-0BCC597750E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7AF499A5-EADD-DE9C-3836-77C660C8D8AD}"/>
              </a:ext>
            </a:extLst>
          </p:cNvPr>
          <p:cNvSpPr>
            <a:spLocks noGrp="1"/>
          </p:cNvSpPr>
          <p:nvPr>
            <p:ph type="dt" sz="half" idx="10"/>
          </p:nvPr>
        </p:nvSpPr>
        <p:spPr/>
        <p:txBody>
          <a:bodyPr/>
          <a:lstStyle/>
          <a:p>
            <a:endParaRPr lang="en-NZ" dirty="0"/>
          </a:p>
        </p:txBody>
      </p:sp>
      <p:sp>
        <p:nvSpPr>
          <p:cNvPr id="5" name="Footer Placeholder 4">
            <a:extLst>
              <a:ext uri="{FF2B5EF4-FFF2-40B4-BE49-F238E27FC236}">
                <a16:creationId xmlns:a16="http://schemas.microsoft.com/office/drawing/2014/main" id="{7F5E4706-B437-80E4-33C9-4F98832ABBF3}"/>
              </a:ext>
            </a:extLst>
          </p:cNvPr>
          <p:cNvSpPr>
            <a:spLocks noGrp="1"/>
          </p:cNvSpPr>
          <p:nvPr>
            <p:ph type="ftr" sz="quarter" idx="11"/>
          </p:nvPr>
        </p:nvSpPr>
        <p:spPr/>
        <p:txBody>
          <a:bodyPr/>
          <a:lstStyle/>
          <a:p>
            <a:endParaRPr lang="en-NZ" dirty="0"/>
          </a:p>
        </p:txBody>
      </p:sp>
      <p:sp>
        <p:nvSpPr>
          <p:cNvPr id="6" name="Slide Number Placeholder 5">
            <a:extLst>
              <a:ext uri="{FF2B5EF4-FFF2-40B4-BE49-F238E27FC236}">
                <a16:creationId xmlns:a16="http://schemas.microsoft.com/office/drawing/2014/main" id="{8E322243-5F7A-3C5B-3C85-104239779BBF}"/>
              </a:ext>
            </a:extLst>
          </p:cNvPr>
          <p:cNvSpPr>
            <a:spLocks noGrp="1"/>
          </p:cNvSpPr>
          <p:nvPr>
            <p:ph type="sldNum" sz="quarter" idx="12"/>
          </p:nvPr>
        </p:nvSpPr>
        <p:spPr/>
        <p:txBody>
          <a:bodyPr/>
          <a:lstStyle/>
          <a:p>
            <a:fld id="{F5BB548A-5726-47C8-A2A8-78A6725D923D}" type="slidenum">
              <a:rPr lang="en-NZ" smtClean="0"/>
              <a:t>‹#›</a:t>
            </a:fld>
            <a:endParaRPr lang="en-NZ" dirty="0"/>
          </a:p>
        </p:txBody>
      </p:sp>
    </p:spTree>
    <p:extLst>
      <p:ext uri="{BB962C8B-B14F-4D97-AF65-F5344CB8AC3E}">
        <p14:creationId xmlns:p14="http://schemas.microsoft.com/office/powerpoint/2010/main" val="26366697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89F141-C368-B46C-31D7-8E8805FBE80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DE51F897-D0D1-9BDE-52E7-C8BA8B2B738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10C513EF-AAEA-D2E8-8C18-4CAE410D0107}"/>
              </a:ext>
            </a:extLst>
          </p:cNvPr>
          <p:cNvSpPr>
            <a:spLocks noGrp="1"/>
          </p:cNvSpPr>
          <p:nvPr>
            <p:ph type="dt" sz="half" idx="10"/>
          </p:nvPr>
        </p:nvSpPr>
        <p:spPr/>
        <p:txBody>
          <a:bodyPr/>
          <a:lstStyle/>
          <a:p>
            <a:endParaRPr lang="en-NZ" dirty="0"/>
          </a:p>
        </p:txBody>
      </p:sp>
      <p:sp>
        <p:nvSpPr>
          <p:cNvPr id="5" name="Footer Placeholder 4">
            <a:extLst>
              <a:ext uri="{FF2B5EF4-FFF2-40B4-BE49-F238E27FC236}">
                <a16:creationId xmlns:a16="http://schemas.microsoft.com/office/drawing/2014/main" id="{4389E511-85AF-B2BB-AB7B-0CE9319310BC}"/>
              </a:ext>
            </a:extLst>
          </p:cNvPr>
          <p:cNvSpPr>
            <a:spLocks noGrp="1"/>
          </p:cNvSpPr>
          <p:nvPr>
            <p:ph type="ftr" sz="quarter" idx="11"/>
          </p:nvPr>
        </p:nvSpPr>
        <p:spPr/>
        <p:txBody>
          <a:bodyPr/>
          <a:lstStyle/>
          <a:p>
            <a:endParaRPr lang="en-NZ" dirty="0"/>
          </a:p>
        </p:txBody>
      </p:sp>
      <p:sp>
        <p:nvSpPr>
          <p:cNvPr id="6" name="Slide Number Placeholder 5">
            <a:extLst>
              <a:ext uri="{FF2B5EF4-FFF2-40B4-BE49-F238E27FC236}">
                <a16:creationId xmlns:a16="http://schemas.microsoft.com/office/drawing/2014/main" id="{C7C79C8B-95FB-331C-1A4D-A27510B9B533}"/>
              </a:ext>
            </a:extLst>
          </p:cNvPr>
          <p:cNvSpPr>
            <a:spLocks noGrp="1"/>
          </p:cNvSpPr>
          <p:nvPr>
            <p:ph type="sldNum" sz="quarter" idx="12"/>
          </p:nvPr>
        </p:nvSpPr>
        <p:spPr/>
        <p:txBody>
          <a:bodyPr/>
          <a:lstStyle/>
          <a:p>
            <a:fld id="{F5BB548A-5726-47C8-A2A8-78A6725D923D}" type="slidenum">
              <a:rPr lang="en-NZ" smtClean="0"/>
              <a:t>‹#›</a:t>
            </a:fld>
            <a:endParaRPr lang="en-NZ" dirty="0"/>
          </a:p>
        </p:txBody>
      </p:sp>
    </p:spTree>
    <p:extLst>
      <p:ext uri="{BB962C8B-B14F-4D97-AF65-F5344CB8AC3E}">
        <p14:creationId xmlns:p14="http://schemas.microsoft.com/office/powerpoint/2010/main" val="21009166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6_Text content and chart">
    <p:spTree>
      <p:nvGrpSpPr>
        <p:cNvPr id="1" name=""/>
        <p:cNvGrpSpPr/>
        <p:nvPr/>
      </p:nvGrpSpPr>
      <p:grpSpPr>
        <a:xfrm>
          <a:off x="0" y="0"/>
          <a:ext cx="0" cy="0"/>
          <a:chOff x="0" y="0"/>
          <a:chExt cx="0" cy="0"/>
        </a:xfrm>
      </p:grpSpPr>
      <p:sp>
        <p:nvSpPr>
          <p:cNvPr id="11" name="Title 10"/>
          <p:cNvSpPr>
            <a:spLocks noGrp="1"/>
          </p:cNvSpPr>
          <p:nvPr>
            <p:ph type="title"/>
          </p:nvPr>
        </p:nvSpPr>
        <p:spPr>
          <a:xfrm>
            <a:off x="635000" y="365125"/>
            <a:ext cx="10515600" cy="777875"/>
          </a:xfrm>
          <a:prstGeom prst="rect">
            <a:avLst/>
          </a:prstGeom>
        </p:spPr>
        <p:txBody>
          <a:bodyPr anchor="t">
            <a:normAutofit/>
          </a:bodyPr>
          <a:lstStyle>
            <a:lvl1pPr>
              <a:defRPr sz="1800" cap="none" baseline="0">
                <a:latin typeface="Roboto Light" panose="02000000000000000000" pitchFamily="2" charset="0"/>
                <a:ea typeface="Roboto Light" panose="02000000000000000000" pitchFamily="2" charset="0"/>
              </a:defRPr>
            </a:lvl1pPr>
          </a:lstStyle>
          <a:p>
            <a:r>
              <a:rPr lang="en-US"/>
              <a:t>Click to edit Master title style</a:t>
            </a:r>
          </a:p>
        </p:txBody>
      </p:sp>
      <p:sp>
        <p:nvSpPr>
          <p:cNvPr id="5" name="Chart Placeholder 6">
            <a:extLst>
              <a:ext uri="{FF2B5EF4-FFF2-40B4-BE49-F238E27FC236}">
                <a16:creationId xmlns:a16="http://schemas.microsoft.com/office/drawing/2014/main" id="{50B4213B-EECF-472E-ADEC-CE764CD2C962}"/>
              </a:ext>
            </a:extLst>
          </p:cNvPr>
          <p:cNvSpPr>
            <a:spLocks noGrp="1"/>
          </p:cNvSpPr>
          <p:nvPr>
            <p:ph type="chart" sz="quarter" idx="15"/>
          </p:nvPr>
        </p:nvSpPr>
        <p:spPr>
          <a:xfrm>
            <a:off x="635000" y="2397498"/>
            <a:ext cx="10600265" cy="3368820"/>
          </a:xfrm>
        </p:spPr>
        <p:txBody>
          <a:bodyPr>
            <a:normAutofit/>
          </a:bodyPr>
          <a:lstStyle>
            <a:lvl1pPr>
              <a:defRPr sz="1200">
                <a:latin typeface="Roboto Light" panose="02000000000000000000" pitchFamily="2" charset="0"/>
                <a:ea typeface="Roboto Light" panose="02000000000000000000" pitchFamily="2" charset="0"/>
              </a:defRPr>
            </a:lvl1pPr>
          </a:lstStyle>
          <a:p>
            <a:r>
              <a:rPr lang="en-US" dirty="0"/>
              <a:t>Click icon to add chart</a:t>
            </a:r>
          </a:p>
        </p:txBody>
      </p:sp>
      <p:sp>
        <p:nvSpPr>
          <p:cNvPr id="6" name="Text Placeholder 2">
            <a:extLst>
              <a:ext uri="{FF2B5EF4-FFF2-40B4-BE49-F238E27FC236}">
                <a16:creationId xmlns:a16="http://schemas.microsoft.com/office/drawing/2014/main" id="{234BC34C-4DC7-4027-B0CF-48E7663E5845}"/>
              </a:ext>
            </a:extLst>
          </p:cNvPr>
          <p:cNvSpPr>
            <a:spLocks noGrp="1"/>
          </p:cNvSpPr>
          <p:nvPr>
            <p:ph type="body" idx="18" hasCustomPrompt="1"/>
          </p:nvPr>
        </p:nvSpPr>
        <p:spPr>
          <a:xfrm>
            <a:off x="1060254" y="1143000"/>
            <a:ext cx="9956922" cy="579155"/>
          </a:xfrm>
        </p:spPr>
        <p:txBody>
          <a:bodyPr lIns="0" tIns="0" rIns="90000" bIns="46800">
            <a:noAutofit/>
          </a:bodyPr>
          <a:lstStyle>
            <a:lvl1pPr marL="0" indent="0">
              <a:lnSpc>
                <a:spcPct val="100000"/>
              </a:lnSpc>
              <a:spcBef>
                <a:spcPts val="0"/>
              </a:spcBef>
              <a:buNone/>
              <a:defRPr sz="1200" b="0" i="1" baseline="0">
                <a:solidFill>
                  <a:schemeClr val="tx1"/>
                </a:solidFill>
                <a:latin typeface="Roboto Light" panose="02000000000000000000" pitchFamily="2" charset="0"/>
                <a:ea typeface="Roboto Light"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question text</a:t>
            </a:r>
          </a:p>
        </p:txBody>
      </p:sp>
      <p:sp>
        <p:nvSpPr>
          <p:cNvPr id="9" name="Text Placeholder 2">
            <a:extLst>
              <a:ext uri="{FF2B5EF4-FFF2-40B4-BE49-F238E27FC236}">
                <a16:creationId xmlns:a16="http://schemas.microsoft.com/office/drawing/2014/main" id="{086D92B0-13E0-43DF-AD92-4A9D3B639757}"/>
              </a:ext>
            </a:extLst>
          </p:cNvPr>
          <p:cNvSpPr>
            <a:spLocks noGrp="1"/>
          </p:cNvSpPr>
          <p:nvPr>
            <p:ph idx="19" hasCustomPrompt="1"/>
          </p:nvPr>
        </p:nvSpPr>
        <p:spPr>
          <a:xfrm>
            <a:off x="414720" y="6481009"/>
            <a:ext cx="11362560" cy="204705"/>
          </a:xfrm>
          <a:prstGeom prst="rect">
            <a:avLst/>
          </a:prstGeom>
        </p:spPr>
        <p:txBody>
          <a:bodyPr vert="horz" lIns="0" tIns="0" rIns="0" bIns="0" rtlCol="0">
            <a:normAutofit/>
          </a:bodyPr>
          <a:lstStyle>
            <a:lvl1pPr marL="0" indent="0" algn="r">
              <a:spcBef>
                <a:spcPts val="0"/>
              </a:spcBef>
              <a:buNone/>
              <a:defRPr sz="1200" i="1">
                <a:solidFill>
                  <a:schemeClr val="bg2">
                    <a:lumMod val="50000"/>
                  </a:schemeClr>
                </a:solidFill>
                <a:latin typeface="Roboto Light" panose="02000000000000000000" pitchFamily="2" charset="0"/>
                <a:ea typeface="Roboto Light" panose="02000000000000000000" pitchFamily="2" charset="0"/>
              </a:defRPr>
            </a:lvl1pPr>
          </a:lstStyle>
          <a:p>
            <a:pPr lvl="0"/>
            <a:r>
              <a:rPr lang="en-US" dirty="0"/>
              <a:t>Click to edit notes</a:t>
            </a:r>
          </a:p>
        </p:txBody>
      </p:sp>
      <p:sp>
        <p:nvSpPr>
          <p:cNvPr id="7" name="Slide Number Placeholder 5">
            <a:extLst>
              <a:ext uri="{FF2B5EF4-FFF2-40B4-BE49-F238E27FC236}">
                <a16:creationId xmlns:a16="http://schemas.microsoft.com/office/drawing/2014/main" id="{E280FC4B-03F2-47BA-878D-6F16D241ED35}"/>
              </a:ext>
            </a:extLst>
          </p:cNvPr>
          <p:cNvSpPr>
            <a:spLocks noGrp="1"/>
          </p:cNvSpPr>
          <p:nvPr>
            <p:ph type="sldNum" sz="quarter" idx="4"/>
          </p:nvPr>
        </p:nvSpPr>
        <p:spPr>
          <a:xfrm>
            <a:off x="-605976" y="6400800"/>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latin typeface="Roboto Light" panose="02000000000000000000" pitchFamily="2" charset="0"/>
                <a:ea typeface="Roboto Light" panose="02000000000000000000" pitchFamily="2" charset="0"/>
              </a:defRPr>
            </a:lvl1pPr>
          </a:lstStyle>
          <a:p>
            <a:fld id="{3A98EE3D-8CD1-4C3F-BD1C-C98C9596463C}" type="slidenum">
              <a:rPr lang="en-US" smtClean="0"/>
              <a:pPr/>
              <a:t>‹#›</a:t>
            </a:fld>
            <a:endParaRPr lang="en-US" dirty="0">
              <a:latin typeface="Roboto Light" panose="02000000000000000000" pitchFamily="2" charset="0"/>
              <a:ea typeface="Roboto Light" panose="02000000000000000000" pitchFamily="2" charset="0"/>
            </a:endParaRPr>
          </a:p>
        </p:txBody>
      </p:sp>
      <p:pic>
        <p:nvPicPr>
          <p:cNvPr id="8" name="Picture 7">
            <a:extLst>
              <a:ext uri="{FF2B5EF4-FFF2-40B4-BE49-F238E27FC236}">
                <a16:creationId xmlns:a16="http://schemas.microsoft.com/office/drawing/2014/main" id="{54C439E1-EF15-4846-A055-DA7DF1E7B3A6}"/>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635000" y="1223209"/>
            <a:ext cx="353841" cy="341640"/>
          </a:xfrm>
          <a:prstGeom prst="rect">
            <a:avLst/>
          </a:prstGeom>
        </p:spPr>
      </p:pic>
      <p:pic>
        <p:nvPicPr>
          <p:cNvPr id="10" name="Picture 9" descr="Text&#10;&#10;Description automatically generated">
            <a:extLst>
              <a:ext uri="{FF2B5EF4-FFF2-40B4-BE49-F238E27FC236}">
                <a16:creationId xmlns:a16="http://schemas.microsoft.com/office/drawing/2014/main" id="{7A7B266F-16F5-4E30-9E72-06C378453511}"/>
              </a:ext>
            </a:extLst>
          </p:cNvPr>
          <p:cNvPicPr>
            <a:picLocks noChangeAspect="1"/>
          </p:cNvPicPr>
          <p:nvPr userDrawn="1"/>
        </p:nvPicPr>
        <p:blipFill>
          <a:blip r:embed="rId4"/>
          <a:stretch>
            <a:fillRect/>
          </a:stretch>
        </p:blipFill>
        <p:spPr>
          <a:xfrm rot="16200000">
            <a:off x="11166267" y="5739513"/>
            <a:ext cx="1591380" cy="349863"/>
          </a:xfrm>
          <a:prstGeom prst="rect">
            <a:avLst/>
          </a:prstGeom>
        </p:spPr>
      </p:pic>
    </p:spTree>
    <p:extLst>
      <p:ext uri="{BB962C8B-B14F-4D97-AF65-F5344CB8AC3E}">
        <p14:creationId xmlns:p14="http://schemas.microsoft.com/office/powerpoint/2010/main" val="1062952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B081A-42AF-41AA-A2B5-59C36FBE8F9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982E9187-B2D1-4C8D-8FA4-622A16BDBF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4913D27-2A69-475F-AC79-3012A8EF231F}"/>
              </a:ext>
            </a:extLst>
          </p:cNvPr>
          <p:cNvSpPr>
            <a:spLocks noGrp="1"/>
          </p:cNvSpPr>
          <p:nvPr>
            <p:ph type="dt" sz="half" idx="10"/>
          </p:nvPr>
        </p:nvSpPr>
        <p:spPr/>
        <p:txBody>
          <a:bodyPr/>
          <a:lstStyle/>
          <a:p>
            <a:endParaRPr lang="en-NZ" dirty="0"/>
          </a:p>
        </p:txBody>
      </p:sp>
      <p:sp>
        <p:nvSpPr>
          <p:cNvPr id="5" name="Footer Placeholder 4">
            <a:extLst>
              <a:ext uri="{FF2B5EF4-FFF2-40B4-BE49-F238E27FC236}">
                <a16:creationId xmlns:a16="http://schemas.microsoft.com/office/drawing/2014/main" id="{4C0F4E1E-AA29-4954-BF64-A8866D119AAB}"/>
              </a:ext>
            </a:extLst>
          </p:cNvPr>
          <p:cNvSpPr>
            <a:spLocks noGrp="1"/>
          </p:cNvSpPr>
          <p:nvPr>
            <p:ph type="ftr" sz="quarter" idx="11"/>
          </p:nvPr>
        </p:nvSpPr>
        <p:spPr/>
        <p:txBody>
          <a:bodyPr/>
          <a:lstStyle/>
          <a:p>
            <a:endParaRPr lang="en-NZ" dirty="0"/>
          </a:p>
        </p:txBody>
      </p:sp>
      <p:sp>
        <p:nvSpPr>
          <p:cNvPr id="6" name="Slide Number Placeholder 5">
            <a:extLst>
              <a:ext uri="{FF2B5EF4-FFF2-40B4-BE49-F238E27FC236}">
                <a16:creationId xmlns:a16="http://schemas.microsoft.com/office/drawing/2014/main" id="{DBBF22F3-C2C2-4354-A114-B36336CB834D}"/>
              </a:ext>
            </a:extLst>
          </p:cNvPr>
          <p:cNvSpPr>
            <a:spLocks noGrp="1"/>
          </p:cNvSpPr>
          <p:nvPr>
            <p:ph type="sldNum" sz="quarter" idx="12"/>
          </p:nvPr>
        </p:nvSpPr>
        <p:spPr/>
        <p:txBody>
          <a:bodyPr/>
          <a:lstStyle/>
          <a:p>
            <a:fld id="{F5BB548A-5726-47C8-A2A8-78A6725D923D}" type="slidenum">
              <a:rPr lang="en-NZ" smtClean="0"/>
              <a:t>‹#›</a:t>
            </a:fld>
            <a:endParaRPr lang="en-NZ" dirty="0"/>
          </a:p>
        </p:txBody>
      </p:sp>
    </p:spTree>
    <p:extLst>
      <p:ext uri="{BB962C8B-B14F-4D97-AF65-F5344CB8AC3E}">
        <p14:creationId xmlns:p14="http://schemas.microsoft.com/office/powerpoint/2010/main" val="5688390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Text content and chart">
    <p:spTree>
      <p:nvGrpSpPr>
        <p:cNvPr id="1" name=""/>
        <p:cNvGrpSpPr/>
        <p:nvPr/>
      </p:nvGrpSpPr>
      <p:grpSpPr>
        <a:xfrm>
          <a:off x="0" y="0"/>
          <a:ext cx="0" cy="0"/>
          <a:chOff x="0" y="0"/>
          <a:chExt cx="0" cy="0"/>
        </a:xfrm>
      </p:grpSpPr>
      <p:sp>
        <p:nvSpPr>
          <p:cNvPr id="11" name="Title 10"/>
          <p:cNvSpPr>
            <a:spLocks noGrp="1"/>
          </p:cNvSpPr>
          <p:nvPr>
            <p:ph type="title"/>
          </p:nvPr>
        </p:nvSpPr>
        <p:spPr>
          <a:xfrm>
            <a:off x="635000" y="365125"/>
            <a:ext cx="10515600" cy="777875"/>
          </a:xfrm>
          <a:prstGeom prst="rect">
            <a:avLst/>
          </a:prstGeom>
        </p:spPr>
        <p:txBody>
          <a:bodyPr anchor="t">
            <a:normAutofit/>
          </a:bodyPr>
          <a:lstStyle>
            <a:lvl1pPr>
              <a:defRPr sz="1800" cap="none" baseline="0">
                <a:latin typeface="Roboto Light" panose="02000000000000000000" pitchFamily="2" charset="0"/>
                <a:ea typeface="Roboto Light" panose="02000000000000000000" pitchFamily="2" charset="0"/>
              </a:defRPr>
            </a:lvl1pPr>
          </a:lstStyle>
          <a:p>
            <a:r>
              <a:rPr lang="en-US"/>
              <a:t>Click to edit Master title style</a:t>
            </a:r>
          </a:p>
        </p:txBody>
      </p:sp>
      <p:sp>
        <p:nvSpPr>
          <p:cNvPr id="5" name="Chart Placeholder 6">
            <a:extLst>
              <a:ext uri="{FF2B5EF4-FFF2-40B4-BE49-F238E27FC236}">
                <a16:creationId xmlns:a16="http://schemas.microsoft.com/office/drawing/2014/main" id="{50B4213B-EECF-472E-ADEC-CE764CD2C962}"/>
              </a:ext>
            </a:extLst>
          </p:cNvPr>
          <p:cNvSpPr>
            <a:spLocks noGrp="1"/>
          </p:cNvSpPr>
          <p:nvPr>
            <p:ph type="chart" sz="quarter" idx="15"/>
          </p:nvPr>
        </p:nvSpPr>
        <p:spPr>
          <a:xfrm>
            <a:off x="635000" y="2397498"/>
            <a:ext cx="10600265" cy="3368820"/>
          </a:xfrm>
        </p:spPr>
        <p:txBody>
          <a:bodyPr>
            <a:normAutofit/>
          </a:bodyPr>
          <a:lstStyle>
            <a:lvl1pPr>
              <a:defRPr sz="1200">
                <a:latin typeface="Roboto Light" panose="02000000000000000000" pitchFamily="2" charset="0"/>
                <a:ea typeface="Roboto Light" panose="02000000000000000000" pitchFamily="2" charset="0"/>
              </a:defRPr>
            </a:lvl1pPr>
          </a:lstStyle>
          <a:p>
            <a:r>
              <a:rPr lang="en-US" dirty="0"/>
              <a:t>Click icon to add chart</a:t>
            </a:r>
          </a:p>
        </p:txBody>
      </p:sp>
      <p:sp>
        <p:nvSpPr>
          <p:cNvPr id="6" name="Text Placeholder 2">
            <a:extLst>
              <a:ext uri="{FF2B5EF4-FFF2-40B4-BE49-F238E27FC236}">
                <a16:creationId xmlns:a16="http://schemas.microsoft.com/office/drawing/2014/main" id="{234BC34C-4DC7-4027-B0CF-48E7663E5845}"/>
              </a:ext>
            </a:extLst>
          </p:cNvPr>
          <p:cNvSpPr>
            <a:spLocks noGrp="1"/>
          </p:cNvSpPr>
          <p:nvPr>
            <p:ph type="body" idx="18" hasCustomPrompt="1"/>
          </p:nvPr>
        </p:nvSpPr>
        <p:spPr>
          <a:xfrm>
            <a:off x="1041400" y="921190"/>
            <a:ext cx="9956922" cy="579155"/>
          </a:xfrm>
        </p:spPr>
        <p:txBody>
          <a:bodyPr lIns="0" tIns="0" rIns="90000" bIns="46800">
            <a:noAutofit/>
          </a:bodyPr>
          <a:lstStyle>
            <a:lvl1pPr marL="0" indent="0">
              <a:lnSpc>
                <a:spcPct val="100000"/>
              </a:lnSpc>
              <a:spcBef>
                <a:spcPts val="0"/>
              </a:spcBef>
              <a:buNone/>
              <a:defRPr sz="1200" b="0" i="1" baseline="0">
                <a:solidFill>
                  <a:schemeClr val="tx1"/>
                </a:solidFill>
                <a:latin typeface="Roboto Light" panose="02000000000000000000" pitchFamily="2" charset="0"/>
                <a:ea typeface="Roboto Light"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question text</a:t>
            </a:r>
          </a:p>
        </p:txBody>
      </p:sp>
      <p:sp>
        <p:nvSpPr>
          <p:cNvPr id="9" name="Text Placeholder 2">
            <a:extLst>
              <a:ext uri="{FF2B5EF4-FFF2-40B4-BE49-F238E27FC236}">
                <a16:creationId xmlns:a16="http://schemas.microsoft.com/office/drawing/2014/main" id="{086D92B0-13E0-43DF-AD92-4A9D3B639757}"/>
              </a:ext>
            </a:extLst>
          </p:cNvPr>
          <p:cNvSpPr>
            <a:spLocks noGrp="1"/>
          </p:cNvSpPr>
          <p:nvPr>
            <p:ph idx="19" hasCustomPrompt="1"/>
          </p:nvPr>
        </p:nvSpPr>
        <p:spPr>
          <a:xfrm>
            <a:off x="414720" y="6481009"/>
            <a:ext cx="11362560" cy="204705"/>
          </a:xfrm>
          <a:prstGeom prst="rect">
            <a:avLst/>
          </a:prstGeom>
        </p:spPr>
        <p:txBody>
          <a:bodyPr vert="horz" lIns="0" tIns="0" rIns="0" bIns="0" rtlCol="0">
            <a:normAutofit/>
          </a:bodyPr>
          <a:lstStyle>
            <a:lvl1pPr marL="0" indent="0" algn="r">
              <a:spcBef>
                <a:spcPts val="0"/>
              </a:spcBef>
              <a:buNone/>
              <a:defRPr sz="1200" i="1">
                <a:solidFill>
                  <a:schemeClr val="bg2">
                    <a:lumMod val="50000"/>
                  </a:schemeClr>
                </a:solidFill>
                <a:latin typeface="Roboto Light" panose="02000000000000000000" pitchFamily="2" charset="0"/>
                <a:ea typeface="Roboto Light" panose="02000000000000000000" pitchFamily="2" charset="0"/>
              </a:defRPr>
            </a:lvl1pPr>
          </a:lstStyle>
          <a:p>
            <a:pPr lvl="0"/>
            <a:r>
              <a:rPr lang="en-US" dirty="0"/>
              <a:t>Click to edit notes</a:t>
            </a:r>
          </a:p>
        </p:txBody>
      </p:sp>
      <p:sp>
        <p:nvSpPr>
          <p:cNvPr id="7" name="Slide Number Placeholder 5">
            <a:extLst>
              <a:ext uri="{FF2B5EF4-FFF2-40B4-BE49-F238E27FC236}">
                <a16:creationId xmlns:a16="http://schemas.microsoft.com/office/drawing/2014/main" id="{E280FC4B-03F2-47BA-878D-6F16D241ED35}"/>
              </a:ext>
            </a:extLst>
          </p:cNvPr>
          <p:cNvSpPr>
            <a:spLocks noGrp="1"/>
          </p:cNvSpPr>
          <p:nvPr>
            <p:ph type="sldNum" sz="quarter" idx="4"/>
          </p:nvPr>
        </p:nvSpPr>
        <p:spPr>
          <a:xfrm>
            <a:off x="-605976" y="6400800"/>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latin typeface="Roboto Light" panose="02000000000000000000" pitchFamily="2" charset="0"/>
                <a:ea typeface="Roboto Light" panose="02000000000000000000" pitchFamily="2" charset="0"/>
              </a:defRPr>
            </a:lvl1pPr>
          </a:lstStyle>
          <a:p>
            <a:fld id="{3A98EE3D-8CD1-4C3F-BD1C-C98C9596463C}" type="slidenum">
              <a:rPr lang="en-US" smtClean="0"/>
              <a:pPr/>
              <a:t>‹#›</a:t>
            </a:fld>
            <a:endParaRPr lang="en-US" dirty="0">
              <a:latin typeface="Roboto Light" panose="02000000000000000000" pitchFamily="2" charset="0"/>
              <a:ea typeface="Roboto Light" panose="02000000000000000000" pitchFamily="2" charset="0"/>
            </a:endParaRPr>
          </a:p>
        </p:txBody>
      </p:sp>
      <p:pic>
        <p:nvPicPr>
          <p:cNvPr id="8" name="Picture 7">
            <a:extLst>
              <a:ext uri="{FF2B5EF4-FFF2-40B4-BE49-F238E27FC236}">
                <a16:creationId xmlns:a16="http://schemas.microsoft.com/office/drawing/2014/main" id="{54C439E1-EF15-4846-A055-DA7DF1E7B3A6}"/>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635000" y="955136"/>
            <a:ext cx="353841" cy="341640"/>
          </a:xfrm>
          <a:prstGeom prst="rect">
            <a:avLst/>
          </a:prstGeom>
        </p:spPr>
      </p:pic>
      <p:pic>
        <p:nvPicPr>
          <p:cNvPr id="10" name="Picture 9" descr="Text&#10;&#10;Description automatically generated">
            <a:extLst>
              <a:ext uri="{FF2B5EF4-FFF2-40B4-BE49-F238E27FC236}">
                <a16:creationId xmlns:a16="http://schemas.microsoft.com/office/drawing/2014/main" id="{7A7B266F-16F5-4E30-9E72-06C378453511}"/>
              </a:ext>
            </a:extLst>
          </p:cNvPr>
          <p:cNvPicPr>
            <a:picLocks noChangeAspect="1"/>
          </p:cNvPicPr>
          <p:nvPr userDrawn="1"/>
        </p:nvPicPr>
        <p:blipFill>
          <a:blip r:embed="rId4"/>
          <a:stretch>
            <a:fillRect/>
          </a:stretch>
        </p:blipFill>
        <p:spPr>
          <a:xfrm rot="16200000">
            <a:off x="11166267" y="5739513"/>
            <a:ext cx="1591380" cy="349863"/>
          </a:xfrm>
          <a:prstGeom prst="rect">
            <a:avLst/>
          </a:prstGeom>
        </p:spPr>
      </p:pic>
    </p:spTree>
    <p:extLst>
      <p:ext uri="{BB962C8B-B14F-4D97-AF65-F5344CB8AC3E}">
        <p14:creationId xmlns:p14="http://schemas.microsoft.com/office/powerpoint/2010/main" val="18311218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4B768-D3AC-4F60-B8DE-5E762BA0DCC1}"/>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C47769BD-8734-412C-B461-988E4EF478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628F429F-2577-437F-A8C9-1ED4CE85471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D873FB32-4B83-4D6E-A3C6-434F83687C3F}"/>
              </a:ext>
            </a:extLst>
          </p:cNvPr>
          <p:cNvSpPr>
            <a:spLocks noGrp="1"/>
          </p:cNvSpPr>
          <p:nvPr>
            <p:ph type="dt" sz="half" idx="10"/>
          </p:nvPr>
        </p:nvSpPr>
        <p:spPr/>
        <p:txBody>
          <a:bodyPr/>
          <a:lstStyle/>
          <a:p>
            <a:endParaRPr lang="en-NZ" dirty="0"/>
          </a:p>
        </p:txBody>
      </p:sp>
      <p:sp>
        <p:nvSpPr>
          <p:cNvPr id="6" name="Footer Placeholder 5">
            <a:extLst>
              <a:ext uri="{FF2B5EF4-FFF2-40B4-BE49-F238E27FC236}">
                <a16:creationId xmlns:a16="http://schemas.microsoft.com/office/drawing/2014/main" id="{AC8E991B-91F5-4E26-A5BF-A534397EF755}"/>
              </a:ext>
            </a:extLst>
          </p:cNvPr>
          <p:cNvSpPr>
            <a:spLocks noGrp="1"/>
          </p:cNvSpPr>
          <p:nvPr>
            <p:ph type="ftr" sz="quarter" idx="11"/>
          </p:nvPr>
        </p:nvSpPr>
        <p:spPr/>
        <p:txBody>
          <a:bodyPr/>
          <a:lstStyle/>
          <a:p>
            <a:endParaRPr lang="en-NZ" dirty="0"/>
          </a:p>
        </p:txBody>
      </p:sp>
      <p:sp>
        <p:nvSpPr>
          <p:cNvPr id="7" name="Slide Number Placeholder 6">
            <a:extLst>
              <a:ext uri="{FF2B5EF4-FFF2-40B4-BE49-F238E27FC236}">
                <a16:creationId xmlns:a16="http://schemas.microsoft.com/office/drawing/2014/main" id="{064EA694-1D3E-4961-A58C-D0E6F8641451}"/>
              </a:ext>
            </a:extLst>
          </p:cNvPr>
          <p:cNvSpPr>
            <a:spLocks noGrp="1"/>
          </p:cNvSpPr>
          <p:nvPr>
            <p:ph type="sldNum" sz="quarter" idx="12"/>
          </p:nvPr>
        </p:nvSpPr>
        <p:spPr/>
        <p:txBody>
          <a:bodyPr/>
          <a:lstStyle/>
          <a:p>
            <a:fld id="{F5BB548A-5726-47C8-A2A8-78A6725D923D}" type="slidenum">
              <a:rPr lang="en-NZ" smtClean="0"/>
              <a:t>‹#›</a:t>
            </a:fld>
            <a:endParaRPr lang="en-NZ" dirty="0"/>
          </a:p>
        </p:txBody>
      </p:sp>
    </p:spTree>
    <p:extLst>
      <p:ext uri="{BB962C8B-B14F-4D97-AF65-F5344CB8AC3E}">
        <p14:creationId xmlns:p14="http://schemas.microsoft.com/office/powerpoint/2010/main" val="16265796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3FE0F-E37E-4CEF-A01D-0058B5CCAF02}"/>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8ADB9E5F-A371-40D4-9235-38FB287AC6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A1D025-662B-4B7E-B9B5-39AEF02E54E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78E0CD1A-0215-4FA9-8A0D-0501247A00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2D8A422-AA84-435D-A4D8-BF5998F29F9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1486C6A8-9DCE-4B25-A6F0-7989B9640490}"/>
              </a:ext>
            </a:extLst>
          </p:cNvPr>
          <p:cNvSpPr>
            <a:spLocks noGrp="1"/>
          </p:cNvSpPr>
          <p:nvPr>
            <p:ph type="dt" sz="half" idx="10"/>
          </p:nvPr>
        </p:nvSpPr>
        <p:spPr/>
        <p:txBody>
          <a:bodyPr/>
          <a:lstStyle/>
          <a:p>
            <a:endParaRPr lang="en-NZ" dirty="0"/>
          </a:p>
        </p:txBody>
      </p:sp>
      <p:sp>
        <p:nvSpPr>
          <p:cNvPr id="8" name="Footer Placeholder 7">
            <a:extLst>
              <a:ext uri="{FF2B5EF4-FFF2-40B4-BE49-F238E27FC236}">
                <a16:creationId xmlns:a16="http://schemas.microsoft.com/office/drawing/2014/main" id="{852215C4-36E2-4196-AFCC-2A67E8AEBD7D}"/>
              </a:ext>
            </a:extLst>
          </p:cNvPr>
          <p:cNvSpPr>
            <a:spLocks noGrp="1"/>
          </p:cNvSpPr>
          <p:nvPr>
            <p:ph type="ftr" sz="quarter" idx="11"/>
          </p:nvPr>
        </p:nvSpPr>
        <p:spPr/>
        <p:txBody>
          <a:bodyPr/>
          <a:lstStyle/>
          <a:p>
            <a:endParaRPr lang="en-NZ" dirty="0"/>
          </a:p>
        </p:txBody>
      </p:sp>
      <p:sp>
        <p:nvSpPr>
          <p:cNvPr id="9" name="Slide Number Placeholder 8">
            <a:extLst>
              <a:ext uri="{FF2B5EF4-FFF2-40B4-BE49-F238E27FC236}">
                <a16:creationId xmlns:a16="http://schemas.microsoft.com/office/drawing/2014/main" id="{BA543D9F-BFB8-49C3-8E46-76F2E8A68DDC}"/>
              </a:ext>
            </a:extLst>
          </p:cNvPr>
          <p:cNvSpPr>
            <a:spLocks noGrp="1"/>
          </p:cNvSpPr>
          <p:nvPr>
            <p:ph type="sldNum" sz="quarter" idx="12"/>
          </p:nvPr>
        </p:nvSpPr>
        <p:spPr/>
        <p:txBody>
          <a:bodyPr/>
          <a:lstStyle/>
          <a:p>
            <a:fld id="{F5BB548A-5726-47C8-A2A8-78A6725D923D}" type="slidenum">
              <a:rPr lang="en-NZ" smtClean="0"/>
              <a:t>‹#›</a:t>
            </a:fld>
            <a:endParaRPr lang="en-NZ" dirty="0"/>
          </a:p>
        </p:txBody>
      </p:sp>
    </p:spTree>
    <p:extLst>
      <p:ext uri="{BB962C8B-B14F-4D97-AF65-F5344CB8AC3E}">
        <p14:creationId xmlns:p14="http://schemas.microsoft.com/office/powerpoint/2010/main" val="32805917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A8639-BA32-463B-B19C-A6AA5EF2F946}"/>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7255DA90-DB98-46FB-A4B2-57D0E83F1C28}"/>
              </a:ext>
            </a:extLst>
          </p:cNvPr>
          <p:cNvSpPr>
            <a:spLocks noGrp="1"/>
          </p:cNvSpPr>
          <p:nvPr>
            <p:ph type="dt" sz="half" idx="10"/>
          </p:nvPr>
        </p:nvSpPr>
        <p:spPr/>
        <p:txBody>
          <a:bodyPr/>
          <a:lstStyle/>
          <a:p>
            <a:endParaRPr lang="en-NZ" dirty="0"/>
          </a:p>
        </p:txBody>
      </p:sp>
      <p:sp>
        <p:nvSpPr>
          <p:cNvPr id="4" name="Footer Placeholder 3">
            <a:extLst>
              <a:ext uri="{FF2B5EF4-FFF2-40B4-BE49-F238E27FC236}">
                <a16:creationId xmlns:a16="http://schemas.microsoft.com/office/drawing/2014/main" id="{26623C42-2B39-48C0-8EB3-74B7D998F1E7}"/>
              </a:ext>
            </a:extLst>
          </p:cNvPr>
          <p:cNvSpPr>
            <a:spLocks noGrp="1"/>
          </p:cNvSpPr>
          <p:nvPr>
            <p:ph type="ftr" sz="quarter" idx="11"/>
          </p:nvPr>
        </p:nvSpPr>
        <p:spPr/>
        <p:txBody>
          <a:bodyPr/>
          <a:lstStyle/>
          <a:p>
            <a:endParaRPr lang="en-NZ" dirty="0"/>
          </a:p>
        </p:txBody>
      </p:sp>
      <p:sp>
        <p:nvSpPr>
          <p:cNvPr id="5" name="Slide Number Placeholder 4">
            <a:extLst>
              <a:ext uri="{FF2B5EF4-FFF2-40B4-BE49-F238E27FC236}">
                <a16:creationId xmlns:a16="http://schemas.microsoft.com/office/drawing/2014/main" id="{BCF5BCDD-09A2-48D9-9AB6-DE319DD2F8C9}"/>
              </a:ext>
            </a:extLst>
          </p:cNvPr>
          <p:cNvSpPr>
            <a:spLocks noGrp="1"/>
          </p:cNvSpPr>
          <p:nvPr>
            <p:ph type="sldNum" sz="quarter" idx="12"/>
          </p:nvPr>
        </p:nvSpPr>
        <p:spPr/>
        <p:txBody>
          <a:bodyPr/>
          <a:lstStyle/>
          <a:p>
            <a:fld id="{F5BB548A-5726-47C8-A2A8-78A6725D923D}" type="slidenum">
              <a:rPr lang="en-NZ" smtClean="0"/>
              <a:t>‹#›</a:t>
            </a:fld>
            <a:endParaRPr lang="en-NZ" dirty="0"/>
          </a:p>
        </p:txBody>
      </p:sp>
    </p:spTree>
    <p:extLst>
      <p:ext uri="{BB962C8B-B14F-4D97-AF65-F5344CB8AC3E}">
        <p14:creationId xmlns:p14="http://schemas.microsoft.com/office/powerpoint/2010/main" val="21741431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5F62D6-9EBB-4C21-9481-117726EEEA6E}"/>
              </a:ext>
            </a:extLst>
          </p:cNvPr>
          <p:cNvSpPr>
            <a:spLocks noGrp="1"/>
          </p:cNvSpPr>
          <p:nvPr>
            <p:ph type="dt" sz="half" idx="10"/>
          </p:nvPr>
        </p:nvSpPr>
        <p:spPr/>
        <p:txBody>
          <a:bodyPr/>
          <a:lstStyle/>
          <a:p>
            <a:endParaRPr lang="en-NZ" dirty="0"/>
          </a:p>
        </p:txBody>
      </p:sp>
      <p:sp>
        <p:nvSpPr>
          <p:cNvPr id="3" name="Footer Placeholder 2">
            <a:extLst>
              <a:ext uri="{FF2B5EF4-FFF2-40B4-BE49-F238E27FC236}">
                <a16:creationId xmlns:a16="http://schemas.microsoft.com/office/drawing/2014/main" id="{F09DE25E-817F-43DF-B9F4-CA73F9B1C7DD}"/>
              </a:ext>
            </a:extLst>
          </p:cNvPr>
          <p:cNvSpPr>
            <a:spLocks noGrp="1"/>
          </p:cNvSpPr>
          <p:nvPr>
            <p:ph type="ftr" sz="quarter" idx="11"/>
          </p:nvPr>
        </p:nvSpPr>
        <p:spPr/>
        <p:txBody>
          <a:bodyPr/>
          <a:lstStyle/>
          <a:p>
            <a:endParaRPr lang="en-NZ" dirty="0"/>
          </a:p>
        </p:txBody>
      </p:sp>
      <p:sp>
        <p:nvSpPr>
          <p:cNvPr id="4" name="Slide Number Placeholder 3">
            <a:extLst>
              <a:ext uri="{FF2B5EF4-FFF2-40B4-BE49-F238E27FC236}">
                <a16:creationId xmlns:a16="http://schemas.microsoft.com/office/drawing/2014/main" id="{543C391B-D49C-4078-AFB6-58E02BC67EAE}"/>
              </a:ext>
            </a:extLst>
          </p:cNvPr>
          <p:cNvSpPr>
            <a:spLocks noGrp="1"/>
          </p:cNvSpPr>
          <p:nvPr>
            <p:ph type="sldNum" sz="quarter" idx="12"/>
          </p:nvPr>
        </p:nvSpPr>
        <p:spPr/>
        <p:txBody>
          <a:bodyPr/>
          <a:lstStyle/>
          <a:p>
            <a:fld id="{F5BB548A-5726-47C8-A2A8-78A6725D923D}" type="slidenum">
              <a:rPr lang="en-NZ" smtClean="0"/>
              <a:t>‹#›</a:t>
            </a:fld>
            <a:endParaRPr lang="en-NZ" dirty="0"/>
          </a:p>
        </p:txBody>
      </p:sp>
    </p:spTree>
    <p:extLst>
      <p:ext uri="{BB962C8B-B14F-4D97-AF65-F5344CB8AC3E}">
        <p14:creationId xmlns:p14="http://schemas.microsoft.com/office/powerpoint/2010/main" val="42143538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D1BF5-B472-448F-9DA2-0D78F13B17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E2930651-C5DE-4A63-88FD-707C7BF552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DB306CE5-BEBB-4341-896F-744D159E94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485539-41E2-471C-98BD-1842BB3304D1}"/>
              </a:ext>
            </a:extLst>
          </p:cNvPr>
          <p:cNvSpPr>
            <a:spLocks noGrp="1"/>
          </p:cNvSpPr>
          <p:nvPr>
            <p:ph type="dt" sz="half" idx="10"/>
          </p:nvPr>
        </p:nvSpPr>
        <p:spPr/>
        <p:txBody>
          <a:bodyPr/>
          <a:lstStyle/>
          <a:p>
            <a:endParaRPr lang="en-NZ" dirty="0"/>
          </a:p>
        </p:txBody>
      </p:sp>
      <p:sp>
        <p:nvSpPr>
          <p:cNvPr id="6" name="Footer Placeholder 5">
            <a:extLst>
              <a:ext uri="{FF2B5EF4-FFF2-40B4-BE49-F238E27FC236}">
                <a16:creationId xmlns:a16="http://schemas.microsoft.com/office/drawing/2014/main" id="{23DD9B2A-6237-487A-B641-8D6FE0C4BF63}"/>
              </a:ext>
            </a:extLst>
          </p:cNvPr>
          <p:cNvSpPr>
            <a:spLocks noGrp="1"/>
          </p:cNvSpPr>
          <p:nvPr>
            <p:ph type="ftr" sz="quarter" idx="11"/>
          </p:nvPr>
        </p:nvSpPr>
        <p:spPr/>
        <p:txBody>
          <a:bodyPr/>
          <a:lstStyle/>
          <a:p>
            <a:endParaRPr lang="en-NZ" dirty="0"/>
          </a:p>
        </p:txBody>
      </p:sp>
      <p:sp>
        <p:nvSpPr>
          <p:cNvPr id="7" name="Slide Number Placeholder 6">
            <a:extLst>
              <a:ext uri="{FF2B5EF4-FFF2-40B4-BE49-F238E27FC236}">
                <a16:creationId xmlns:a16="http://schemas.microsoft.com/office/drawing/2014/main" id="{9306406F-3BD6-45EA-B684-05BDE4B79E22}"/>
              </a:ext>
            </a:extLst>
          </p:cNvPr>
          <p:cNvSpPr>
            <a:spLocks noGrp="1"/>
          </p:cNvSpPr>
          <p:nvPr>
            <p:ph type="sldNum" sz="quarter" idx="12"/>
          </p:nvPr>
        </p:nvSpPr>
        <p:spPr/>
        <p:txBody>
          <a:bodyPr/>
          <a:lstStyle/>
          <a:p>
            <a:fld id="{F5BB548A-5726-47C8-A2A8-78A6725D923D}" type="slidenum">
              <a:rPr lang="en-NZ" smtClean="0"/>
              <a:t>‹#›</a:t>
            </a:fld>
            <a:endParaRPr lang="en-NZ" dirty="0"/>
          </a:p>
        </p:txBody>
      </p:sp>
    </p:spTree>
    <p:extLst>
      <p:ext uri="{BB962C8B-B14F-4D97-AF65-F5344CB8AC3E}">
        <p14:creationId xmlns:p14="http://schemas.microsoft.com/office/powerpoint/2010/main" val="3354098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375A7-F700-48BA-BE84-F01C12CB7F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6181C13C-E1B6-48B2-AFE8-3A84A5AF58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dirty="0"/>
          </a:p>
        </p:txBody>
      </p:sp>
      <p:sp>
        <p:nvSpPr>
          <p:cNvPr id="4" name="Text Placeholder 3">
            <a:extLst>
              <a:ext uri="{FF2B5EF4-FFF2-40B4-BE49-F238E27FC236}">
                <a16:creationId xmlns:a16="http://schemas.microsoft.com/office/drawing/2014/main" id="{953E968C-42FF-40D1-BA37-225A783ACF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5530AD-ADCE-4F7D-9892-DDC2AF8EDB5E}"/>
              </a:ext>
            </a:extLst>
          </p:cNvPr>
          <p:cNvSpPr>
            <a:spLocks noGrp="1"/>
          </p:cNvSpPr>
          <p:nvPr>
            <p:ph type="dt" sz="half" idx="10"/>
          </p:nvPr>
        </p:nvSpPr>
        <p:spPr/>
        <p:txBody>
          <a:bodyPr/>
          <a:lstStyle/>
          <a:p>
            <a:endParaRPr lang="en-NZ" dirty="0"/>
          </a:p>
        </p:txBody>
      </p:sp>
      <p:sp>
        <p:nvSpPr>
          <p:cNvPr id="6" name="Footer Placeholder 5">
            <a:extLst>
              <a:ext uri="{FF2B5EF4-FFF2-40B4-BE49-F238E27FC236}">
                <a16:creationId xmlns:a16="http://schemas.microsoft.com/office/drawing/2014/main" id="{97610011-792D-4351-8E52-F752B4A5F274}"/>
              </a:ext>
            </a:extLst>
          </p:cNvPr>
          <p:cNvSpPr>
            <a:spLocks noGrp="1"/>
          </p:cNvSpPr>
          <p:nvPr>
            <p:ph type="ftr" sz="quarter" idx="11"/>
          </p:nvPr>
        </p:nvSpPr>
        <p:spPr/>
        <p:txBody>
          <a:bodyPr/>
          <a:lstStyle/>
          <a:p>
            <a:endParaRPr lang="en-NZ" dirty="0"/>
          </a:p>
        </p:txBody>
      </p:sp>
      <p:sp>
        <p:nvSpPr>
          <p:cNvPr id="7" name="Slide Number Placeholder 6">
            <a:extLst>
              <a:ext uri="{FF2B5EF4-FFF2-40B4-BE49-F238E27FC236}">
                <a16:creationId xmlns:a16="http://schemas.microsoft.com/office/drawing/2014/main" id="{E33092D2-6F59-4A05-9D66-409B15A34FDA}"/>
              </a:ext>
            </a:extLst>
          </p:cNvPr>
          <p:cNvSpPr>
            <a:spLocks noGrp="1"/>
          </p:cNvSpPr>
          <p:nvPr>
            <p:ph type="sldNum" sz="quarter" idx="12"/>
          </p:nvPr>
        </p:nvSpPr>
        <p:spPr/>
        <p:txBody>
          <a:bodyPr/>
          <a:lstStyle/>
          <a:p>
            <a:fld id="{F5BB548A-5726-47C8-A2A8-78A6725D923D}" type="slidenum">
              <a:rPr lang="en-NZ" smtClean="0"/>
              <a:t>‹#›</a:t>
            </a:fld>
            <a:endParaRPr lang="en-NZ" dirty="0"/>
          </a:p>
        </p:txBody>
      </p:sp>
    </p:spTree>
    <p:extLst>
      <p:ext uri="{BB962C8B-B14F-4D97-AF65-F5344CB8AC3E}">
        <p14:creationId xmlns:p14="http://schemas.microsoft.com/office/powerpoint/2010/main" val="2086992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DC1F83-F757-46AB-9559-B7A640E38F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266A1220-7D49-4176-B08A-78904BDBD4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0F56979E-78C7-49E6-A3E7-D1D26F7C1B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NZ" dirty="0"/>
          </a:p>
        </p:txBody>
      </p:sp>
      <p:sp>
        <p:nvSpPr>
          <p:cNvPr id="5" name="Footer Placeholder 4">
            <a:extLst>
              <a:ext uri="{FF2B5EF4-FFF2-40B4-BE49-F238E27FC236}">
                <a16:creationId xmlns:a16="http://schemas.microsoft.com/office/drawing/2014/main" id="{3B61DB03-3D99-4CB3-BFCF-B407EEFBA9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dirty="0"/>
          </a:p>
        </p:txBody>
      </p:sp>
      <p:sp>
        <p:nvSpPr>
          <p:cNvPr id="6" name="Slide Number Placeholder 5">
            <a:extLst>
              <a:ext uri="{FF2B5EF4-FFF2-40B4-BE49-F238E27FC236}">
                <a16:creationId xmlns:a16="http://schemas.microsoft.com/office/drawing/2014/main" id="{6777E7F2-42DA-42E4-A061-4D82E49489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BB548A-5726-47C8-A2A8-78A6725D923D}" type="slidenum">
              <a:rPr lang="en-NZ" smtClean="0"/>
              <a:t>‹#›</a:t>
            </a:fld>
            <a:endParaRPr lang="en-NZ" dirty="0"/>
          </a:p>
        </p:txBody>
      </p:sp>
    </p:spTree>
    <p:extLst>
      <p:ext uri="{BB962C8B-B14F-4D97-AF65-F5344CB8AC3E}">
        <p14:creationId xmlns:p14="http://schemas.microsoft.com/office/powerpoint/2010/main" val="3911512023"/>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805" r:id="rId12"/>
    <p:sldLayoutId id="2147483790" r:id="rId13"/>
    <p:sldLayoutId id="2147483784" r:id="rId14"/>
    <p:sldLayoutId id="2147483787" r:id="rId15"/>
    <p:sldLayoutId id="2147483789" r:id="rId16"/>
    <p:sldLayoutId id="2147483806"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B7CA01-CBE6-DCA7-8E0C-0A0044723B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4D4A5556-4525-A66B-34A2-479233682F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4BAC5290-DE3F-F821-8450-84B89F74E5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NZ" dirty="0"/>
          </a:p>
        </p:txBody>
      </p:sp>
      <p:sp>
        <p:nvSpPr>
          <p:cNvPr id="5" name="Footer Placeholder 4">
            <a:extLst>
              <a:ext uri="{FF2B5EF4-FFF2-40B4-BE49-F238E27FC236}">
                <a16:creationId xmlns:a16="http://schemas.microsoft.com/office/drawing/2014/main" id="{AFBBE159-B311-55BC-C3F1-2DBC68FC69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dirty="0"/>
          </a:p>
        </p:txBody>
      </p:sp>
      <p:sp>
        <p:nvSpPr>
          <p:cNvPr id="6" name="Slide Number Placeholder 5">
            <a:extLst>
              <a:ext uri="{FF2B5EF4-FFF2-40B4-BE49-F238E27FC236}">
                <a16:creationId xmlns:a16="http://schemas.microsoft.com/office/drawing/2014/main" id="{897F2860-861D-81E9-3F40-9CC9C38861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BB548A-5726-47C8-A2A8-78A6725D923D}" type="slidenum">
              <a:rPr lang="en-NZ" smtClean="0"/>
              <a:t>‹#›</a:t>
            </a:fld>
            <a:endParaRPr lang="en-NZ" dirty="0"/>
          </a:p>
        </p:txBody>
      </p:sp>
    </p:spTree>
    <p:extLst>
      <p:ext uri="{BB962C8B-B14F-4D97-AF65-F5344CB8AC3E}">
        <p14:creationId xmlns:p14="http://schemas.microsoft.com/office/powerpoint/2010/main" val="3019345463"/>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 id="2147483820"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9.pn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1.png"/><Relationship Id="rId1" Type="http://schemas.openxmlformats.org/officeDocument/2006/relationships/slideLayout" Target="../slideLayouts/slideLayout19.xml"/><Relationship Id="rId4" Type="http://schemas.openxmlformats.org/officeDocument/2006/relationships/image" Target="../media/image42.jpg"/></Relationships>
</file>

<file path=ppt/slides/_rels/slide19.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8" Type="http://schemas.openxmlformats.org/officeDocument/2006/relationships/slide" Target="slide23.xml"/><Relationship Id="rId3" Type="http://schemas.openxmlformats.org/officeDocument/2006/relationships/image" Target="../media/image12.png"/><Relationship Id="rId7" Type="http://schemas.openxmlformats.org/officeDocument/2006/relationships/slide" Target="slide17.xml"/><Relationship Id="rId2" Type="http://schemas.openxmlformats.org/officeDocument/2006/relationships/image" Target="../media/image11.jpeg"/><Relationship Id="rId1" Type="http://schemas.openxmlformats.org/officeDocument/2006/relationships/slideLayout" Target="../slideLayouts/slideLayout23.xml"/><Relationship Id="rId6" Type="http://schemas.openxmlformats.org/officeDocument/2006/relationships/slide" Target="slide8.xml"/><Relationship Id="rId5" Type="http://schemas.openxmlformats.org/officeDocument/2006/relationships/slide" Target="slide4.xml"/><Relationship Id="rId4" Type="http://schemas.openxmlformats.org/officeDocument/2006/relationships/slide" Target="slide3.xml"/><Relationship Id="rId9" Type="http://schemas.openxmlformats.org/officeDocument/2006/relationships/slide" Target="slide28.xml"/></Relationships>
</file>

<file path=ppt/slides/_rels/slide20.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9.xml"/><Relationship Id="rId1" Type="http://schemas.openxmlformats.org/officeDocument/2006/relationships/slideLayout" Target="../slideLayouts/slideLayout24.xml"/><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0.xml"/><Relationship Id="rId1" Type="http://schemas.openxmlformats.org/officeDocument/2006/relationships/slideLayout" Target="../slideLayouts/slideLayout29.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chart" Target="../charts/chart16.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1.xml"/><Relationship Id="rId1" Type="http://schemas.openxmlformats.org/officeDocument/2006/relationships/slideLayout" Target="../slideLayouts/slideLayout24.xml"/><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2.xml"/><Relationship Id="rId1" Type="http://schemas.openxmlformats.org/officeDocument/2006/relationships/slideLayout" Target="../slideLayouts/slideLayout24.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3.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27.svg"/><Relationship Id="rId4" Type="http://schemas.openxmlformats.org/officeDocument/2006/relationships/diagramData" Target="../diagrams/data1.xml"/><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32.png"/><Relationship Id="rId11" Type="http://schemas.openxmlformats.org/officeDocument/2006/relationships/image" Target="../media/image35.png"/><Relationship Id="rId5" Type="http://schemas.openxmlformats.org/officeDocument/2006/relationships/image" Target="../media/image31.png"/><Relationship Id="rId10" Type="http://schemas.openxmlformats.org/officeDocument/2006/relationships/image" Target="../media/image34.png"/><Relationship Id="rId4" Type="http://schemas.openxmlformats.org/officeDocument/2006/relationships/image" Target="../media/image30.svg"/><Relationship Id="rId9" Type="http://schemas.openxmlformats.org/officeDocument/2006/relationships/chart" Target="../charts/chart2.xml"/></Relationships>
</file>

<file path=ppt/slides/_rels/slide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8.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DD0EE-C938-4701-69A2-AD40BC8B62C2}"/>
            </a:ext>
          </a:extLst>
        </p:cNvPr>
        <p:cNvGrpSpPr/>
        <p:nvPr/>
      </p:nvGrpSpPr>
      <p:grpSpPr>
        <a:xfrm>
          <a:off x="0" y="0"/>
          <a:ext cx="0" cy="0"/>
          <a:chOff x="0" y="0"/>
          <a:chExt cx="0" cy="0"/>
        </a:xfrm>
      </p:grpSpPr>
      <p:pic>
        <p:nvPicPr>
          <p:cNvPr id="3" name="Picture 2" descr="Pen placed on top of a signature line">
            <a:extLst>
              <a:ext uri="{FF2B5EF4-FFF2-40B4-BE49-F238E27FC236}">
                <a16:creationId xmlns:a16="http://schemas.microsoft.com/office/drawing/2014/main" id="{EB429732-AFA1-B914-F289-C518AF54BC77}"/>
              </a:ext>
            </a:extLst>
          </p:cNvPr>
          <p:cNvPicPr>
            <a:picLocks noChangeAspect="1"/>
          </p:cNvPicPr>
          <p:nvPr/>
        </p:nvPicPr>
        <p:blipFill>
          <a:blip r:embed="rId3" cstate="screen">
            <a:alphaModFix amt="85000"/>
            <a:duotone>
              <a:prstClr val="black"/>
              <a:schemeClr val="tx2">
                <a:tint val="45000"/>
                <a:satMod val="400000"/>
              </a:scheme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D1471393-A221-3B5B-7A41-B652B1C0EAD3}"/>
              </a:ext>
            </a:extLst>
          </p:cNvPr>
          <p:cNvPicPr>
            <a:picLocks noChangeAspect="1"/>
          </p:cNvPicPr>
          <p:nvPr/>
        </p:nvPicPr>
        <p:blipFill>
          <a:blip r:embed="rId5"/>
          <a:stretch>
            <a:fillRect/>
          </a:stretch>
        </p:blipFill>
        <p:spPr>
          <a:xfrm>
            <a:off x="171259" y="393493"/>
            <a:ext cx="2141020" cy="581239"/>
          </a:xfrm>
          <a:prstGeom prst="rect">
            <a:avLst/>
          </a:prstGeom>
        </p:spPr>
      </p:pic>
      <p:sp>
        <p:nvSpPr>
          <p:cNvPr id="14" name="Rectangle 13">
            <a:extLst>
              <a:ext uri="{FF2B5EF4-FFF2-40B4-BE49-F238E27FC236}">
                <a16:creationId xmlns:a16="http://schemas.microsoft.com/office/drawing/2014/main" id="{E7C22D88-F1B5-0653-3B9E-DA1B22862863}"/>
              </a:ext>
            </a:extLst>
          </p:cNvPr>
          <p:cNvSpPr/>
          <p:nvPr/>
        </p:nvSpPr>
        <p:spPr>
          <a:xfrm>
            <a:off x="6622905" y="0"/>
            <a:ext cx="4607560" cy="6858000"/>
          </a:xfrm>
          <a:prstGeom prst="rect">
            <a:avLst/>
          </a:prstGeom>
          <a:solidFill>
            <a:srgbClr val="222268">
              <a:alpha val="80000"/>
            </a:srgbClr>
          </a:solidFill>
          <a:ln>
            <a:noFill/>
          </a:ln>
          <a:effectLst>
            <a:innerShdw dist="127000">
              <a:schemeClr val="tx2"/>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4400" rIns="360000" bIns="14400" numCol="1" spcCol="0" rtlCol="0" fromWordArt="0" anchor="ctr" anchorCtr="0" forceAA="0" compatLnSpc="1">
            <a:prstTxWarp prst="textNoShape">
              <a:avLst/>
            </a:prstTxWarp>
            <a:noAutofit/>
          </a:bodyPr>
          <a:lstStyle/>
          <a:p>
            <a:pPr>
              <a:lnSpc>
                <a:spcPct val="90000"/>
              </a:lnSpc>
              <a:spcBef>
                <a:spcPts val="1000"/>
              </a:spcBef>
            </a:pPr>
            <a:endParaRPr lang="en-NZ" sz="1200" dirty="0">
              <a:effectLst/>
              <a:latin typeface="Times New Roman" panose="02020603050405020304" pitchFamily="18" charset="0"/>
              <a:ea typeface="Times New Roman" panose="02020603050405020304" pitchFamily="18" charset="0"/>
              <a:cs typeface="Arial" panose="020B0604020202020204" pitchFamily="34" charset="0"/>
            </a:endParaRPr>
          </a:p>
          <a:p>
            <a:pPr>
              <a:lnSpc>
                <a:spcPct val="90000"/>
              </a:lnSpc>
              <a:spcBef>
                <a:spcPts val="1000"/>
              </a:spcBef>
            </a:pPr>
            <a:r>
              <a:rPr lang="en-AU" sz="2600" b="1" kern="1200" dirty="0">
                <a:solidFill>
                  <a:srgbClr val="FFFFFF"/>
                </a:solidFill>
                <a:effectLst/>
                <a:latin typeface="Roboto Light"/>
                <a:ea typeface="Roboto Light"/>
                <a:cs typeface="Roboto Light"/>
              </a:rPr>
              <a:t> </a:t>
            </a:r>
          </a:p>
          <a:p>
            <a:pPr>
              <a:lnSpc>
                <a:spcPct val="90000"/>
              </a:lnSpc>
              <a:spcBef>
                <a:spcPts val="1000"/>
              </a:spcBef>
            </a:pPr>
            <a:endParaRPr lang="en-AU" sz="2600" b="1" dirty="0">
              <a:solidFill>
                <a:srgbClr val="FFFFFF"/>
              </a:solidFill>
              <a:latin typeface="Roboto Light" panose="02000000000000000000" pitchFamily="2" charset="0"/>
            </a:endParaRPr>
          </a:p>
          <a:p>
            <a:pPr>
              <a:lnSpc>
                <a:spcPct val="90000"/>
              </a:lnSpc>
              <a:spcBef>
                <a:spcPts val="1000"/>
              </a:spcBef>
            </a:pPr>
            <a:r>
              <a:rPr lang="en-AU" sz="2600" b="1" kern="1200" dirty="0">
                <a:solidFill>
                  <a:srgbClr val="FFFFFF"/>
                </a:solidFill>
                <a:effectLst/>
                <a:latin typeface="Roboto Light"/>
                <a:ea typeface="Roboto Light"/>
                <a:cs typeface="Roboto Light"/>
              </a:rPr>
              <a:t>    </a:t>
            </a:r>
          </a:p>
          <a:p>
            <a:pPr>
              <a:lnSpc>
                <a:spcPct val="90000"/>
              </a:lnSpc>
              <a:spcBef>
                <a:spcPts val="1000"/>
              </a:spcBef>
            </a:pPr>
            <a:r>
              <a:rPr lang="en-AU" sz="2600" b="1" dirty="0">
                <a:solidFill>
                  <a:srgbClr val="FFFFFF"/>
                </a:solidFill>
                <a:latin typeface="Roboto Light"/>
                <a:ea typeface="Roboto Light"/>
                <a:cs typeface="Roboto Light"/>
              </a:rPr>
              <a:t>   </a:t>
            </a:r>
          </a:p>
          <a:p>
            <a:pPr>
              <a:lnSpc>
                <a:spcPct val="90000"/>
              </a:lnSpc>
              <a:spcBef>
                <a:spcPts val="1000"/>
              </a:spcBef>
            </a:pPr>
            <a:r>
              <a:rPr lang="en-AU" sz="2600" b="1" dirty="0">
                <a:solidFill>
                  <a:srgbClr val="FFFFFF"/>
                </a:solidFill>
                <a:latin typeface="Roboto Light"/>
                <a:ea typeface="Roboto Light"/>
                <a:cs typeface="Roboto Light"/>
              </a:rPr>
              <a:t>    April 2026</a:t>
            </a:r>
            <a:endParaRPr lang="en-NZ" sz="1200" dirty="0">
              <a:effectLst/>
              <a:latin typeface="Times New Roman" panose="02020603050405020304" pitchFamily="18" charset="0"/>
              <a:ea typeface="Times New Roman" panose="02020603050405020304" pitchFamily="18" charset="0"/>
              <a:cs typeface="Arial" panose="020B0604020202020204" pitchFamily="34" charset="0"/>
            </a:endParaRPr>
          </a:p>
          <a:p>
            <a:pPr algn="r">
              <a:lnSpc>
                <a:spcPct val="90000"/>
              </a:lnSpc>
              <a:spcBef>
                <a:spcPts val="1000"/>
              </a:spcBef>
            </a:pPr>
            <a:r>
              <a:rPr lang="en-AU" sz="2400" b="1" kern="1200" dirty="0">
                <a:solidFill>
                  <a:srgbClr val="FFFFFF"/>
                </a:solidFill>
                <a:effectLst/>
                <a:latin typeface="Roboto Light"/>
                <a:ea typeface="Roboto Light"/>
                <a:cs typeface="Roboto Light"/>
              </a:rPr>
              <a:t>  </a:t>
            </a:r>
            <a:endParaRPr lang="en-NZ" sz="1200" dirty="0">
              <a:effectLst/>
              <a:latin typeface="Roboto Light"/>
              <a:ea typeface="Roboto Light"/>
              <a:cs typeface="Roboto Light"/>
            </a:endParaRPr>
          </a:p>
          <a:p>
            <a:pPr algn="r">
              <a:lnSpc>
                <a:spcPct val="90000"/>
              </a:lnSpc>
              <a:spcBef>
                <a:spcPts val="1000"/>
              </a:spcBef>
            </a:pPr>
            <a:endParaRPr lang="en-NZ" sz="1200" dirty="0">
              <a:effectLst/>
              <a:latin typeface="Times New Roman" panose="02020603050405020304" pitchFamily="18" charset="0"/>
              <a:ea typeface="Times New Roman" panose="02020603050405020304" pitchFamily="18" charset="0"/>
              <a:cs typeface="Arial" panose="020B0604020202020204" pitchFamily="34" charset="0"/>
            </a:endParaRPr>
          </a:p>
          <a:p>
            <a:pPr algn="r">
              <a:lnSpc>
                <a:spcPct val="90000"/>
              </a:lnSpc>
              <a:spcBef>
                <a:spcPts val="1000"/>
              </a:spcBef>
            </a:pPr>
            <a:endParaRPr lang="en-NZ" sz="1200" dirty="0">
              <a:effectLst/>
              <a:latin typeface="Times New Roman" panose="02020603050405020304" pitchFamily="18" charset="0"/>
              <a:ea typeface="Times New Roman" panose="02020603050405020304" pitchFamily="18" charset="0"/>
              <a:cs typeface="Arial" panose="020B0604020202020204" pitchFamily="34" charset="0"/>
            </a:endParaRPr>
          </a:p>
          <a:p>
            <a:pPr algn="r">
              <a:lnSpc>
                <a:spcPct val="90000"/>
              </a:lnSpc>
              <a:spcBef>
                <a:spcPts val="1000"/>
              </a:spcBef>
            </a:pPr>
            <a:endParaRPr lang="en-NZ" sz="1200" dirty="0">
              <a:effectLst/>
              <a:latin typeface="Times New Roman" panose="02020603050405020304" pitchFamily="18" charset="0"/>
              <a:ea typeface="Times New Roman" panose="02020603050405020304" pitchFamily="18" charset="0"/>
              <a:cs typeface="Arial" panose="020B0604020202020204" pitchFamily="34" charset="0"/>
            </a:endParaRPr>
          </a:p>
          <a:p>
            <a:pPr algn="r">
              <a:lnSpc>
                <a:spcPct val="90000"/>
              </a:lnSpc>
              <a:spcBef>
                <a:spcPts val="1000"/>
              </a:spcBef>
            </a:pPr>
            <a:r>
              <a:rPr lang="en-AU" sz="2200" b="1" kern="1200" dirty="0">
                <a:solidFill>
                  <a:srgbClr val="FFFFFF"/>
                </a:solidFill>
                <a:effectLst/>
                <a:latin typeface="Roboto Light"/>
                <a:ea typeface="Roboto Light"/>
                <a:cs typeface="Roboto Light"/>
              </a:rPr>
              <a:t>Prepared for </a:t>
            </a:r>
            <a:br>
              <a:rPr lang="en-AU" sz="2200" b="1" kern="1200" dirty="0">
                <a:effectLst/>
                <a:latin typeface="Roboto Light" panose="02000000000000000000" pitchFamily="2" charset="0"/>
              </a:rPr>
            </a:br>
            <a:r>
              <a:rPr lang="mi-NZ" sz="2200" b="1" kern="1200" dirty="0">
                <a:solidFill>
                  <a:srgbClr val="FFFFFF"/>
                </a:solidFill>
                <a:effectLst/>
                <a:latin typeface="Roboto Light"/>
                <a:ea typeface="Roboto Light"/>
                <a:cs typeface="Roboto Light"/>
              </a:rPr>
              <a:t>Ombudsman New Zealand</a:t>
            </a:r>
            <a:endParaRPr lang="en-NZ" sz="1200" dirty="0">
              <a:effectLst/>
              <a:latin typeface="Roboto Light"/>
              <a:ea typeface="Roboto Light"/>
              <a:cs typeface="Roboto Light"/>
            </a:endParaRPr>
          </a:p>
          <a:p>
            <a:pPr marL="648335" algn="r">
              <a:spcBef>
                <a:spcPts val="600"/>
              </a:spcBef>
              <a:spcAft>
                <a:spcPts val="600"/>
              </a:spcAft>
            </a:pPr>
            <a:endParaRPr lang="en-NZ" sz="4000" dirty="0">
              <a:effectLst/>
              <a:latin typeface="Arial" panose="020B0604020202020204" pitchFamily="34" charset="0"/>
              <a:ea typeface="Arial Narrow" panose="020B0606020202030204" pitchFamily="34" charset="0"/>
              <a:cs typeface="Iskoola Pota" panose="020B0502040204020203" pitchFamily="34" charset="0"/>
            </a:endParaRPr>
          </a:p>
        </p:txBody>
      </p:sp>
      <p:sp>
        <p:nvSpPr>
          <p:cNvPr id="16" name="TextBox 15">
            <a:extLst>
              <a:ext uri="{FF2B5EF4-FFF2-40B4-BE49-F238E27FC236}">
                <a16:creationId xmlns:a16="http://schemas.microsoft.com/office/drawing/2014/main" id="{9285F40F-9066-ED42-7B8F-D5793B4376AD}"/>
              </a:ext>
            </a:extLst>
          </p:cNvPr>
          <p:cNvSpPr txBox="1"/>
          <p:nvPr/>
        </p:nvSpPr>
        <p:spPr>
          <a:xfrm>
            <a:off x="6779917" y="1284170"/>
            <a:ext cx="3708396" cy="1610184"/>
          </a:xfrm>
          <a:prstGeom prst="rect">
            <a:avLst/>
          </a:prstGeom>
          <a:noFill/>
        </p:spPr>
        <p:txBody>
          <a:bodyPr wrap="square" lIns="0" tIns="0" rIns="0" bIns="0" rtlCol="0">
            <a:spAutoFit/>
          </a:bodyPr>
          <a:lstStyle/>
          <a:p>
            <a:pPr marL="177800">
              <a:lnSpc>
                <a:spcPct val="90000"/>
              </a:lnSpc>
              <a:spcBef>
                <a:spcPts val="1000"/>
              </a:spcBef>
            </a:pPr>
            <a:r>
              <a:rPr lang="mi-NZ" sz="3200" b="1" kern="1200" dirty="0">
                <a:solidFill>
                  <a:schemeClr val="bg1"/>
                </a:solidFill>
                <a:effectLst/>
                <a:latin typeface="Roboto Light" panose="02000000000000000000" pitchFamily="2" charset="0"/>
                <a:ea typeface="+mn-ea"/>
                <a:cs typeface="+mn-cs"/>
              </a:rPr>
              <a:t>Protected disclosure survey report</a:t>
            </a:r>
            <a:endParaRPr lang="en-NZ" sz="800" dirty="0">
              <a:effectLst/>
              <a:latin typeface="Roboto Light" panose="02000000000000000000" pitchFamily="2" charset="0"/>
              <a:ea typeface="Roboto Light" panose="02000000000000000000" pitchFamily="2" charset="0"/>
              <a:cs typeface="Roboto Light" panose="02000000000000000000" pitchFamily="2" charset="0"/>
            </a:endParaRPr>
          </a:p>
          <a:p>
            <a:pPr marL="177800">
              <a:lnSpc>
                <a:spcPct val="90000"/>
              </a:lnSpc>
              <a:spcBef>
                <a:spcPts val="1000"/>
              </a:spcBef>
            </a:pPr>
            <a:endParaRPr lang="en-NZ" sz="1100" dirty="0">
              <a:effectLst/>
              <a:latin typeface="Roboto Light" panose="02000000000000000000" pitchFamily="2" charset="0"/>
              <a:ea typeface="Roboto Light" panose="02000000000000000000" pitchFamily="2" charset="0"/>
              <a:cs typeface="Roboto Light" panose="02000000000000000000" pitchFamily="2" charset="0"/>
            </a:endParaRPr>
          </a:p>
        </p:txBody>
      </p:sp>
      <p:pic>
        <p:nvPicPr>
          <p:cNvPr id="17" name="Picture 16" descr="Text&#10;&#10;Description automatically generated">
            <a:extLst>
              <a:ext uri="{FF2B5EF4-FFF2-40B4-BE49-F238E27FC236}">
                <a16:creationId xmlns:a16="http://schemas.microsoft.com/office/drawing/2014/main" id="{8CFC08F0-B61F-57C5-ECF7-F45E7D23EAF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82775" y="6173062"/>
            <a:ext cx="2345690" cy="516255"/>
          </a:xfrm>
          <a:prstGeom prst="rect">
            <a:avLst/>
          </a:prstGeom>
          <a:noFill/>
          <a:ln>
            <a:noFill/>
          </a:ln>
        </p:spPr>
      </p:pic>
    </p:spTree>
    <p:extLst>
      <p:ext uri="{BB962C8B-B14F-4D97-AF65-F5344CB8AC3E}">
        <p14:creationId xmlns:p14="http://schemas.microsoft.com/office/powerpoint/2010/main" val="21526459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Placeholder 8">
            <a:extLst>
              <a:ext uri="{FF2B5EF4-FFF2-40B4-BE49-F238E27FC236}">
                <a16:creationId xmlns:a16="http://schemas.microsoft.com/office/drawing/2014/main" id="{B1264D0D-B303-D749-0E79-E43E5780A8E3}"/>
              </a:ext>
            </a:extLst>
          </p:cNvPr>
          <p:cNvGraphicFramePr>
            <a:graphicFrameLocks noGrp="1"/>
          </p:cNvGraphicFramePr>
          <p:nvPr>
            <p:ph type="chart" sz="quarter" idx="15"/>
            <p:extLst>
              <p:ext uri="{D42A27DB-BD31-4B8C-83A1-F6EECF244321}">
                <p14:modId xmlns:p14="http://schemas.microsoft.com/office/powerpoint/2010/main" val="3077593110"/>
              </p:ext>
            </p:extLst>
          </p:nvPr>
        </p:nvGraphicFramePr>
        <p:xfrm>
          <a:off x="77002" y="2141664"/>
          <a:ext cx="7267074" cy="4441697"/>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 Placeholder 8">
            <a:extLst>
              <a:ext uri="{FF2B5EF4-FFF2-40B4-BE49-F238E27FC236}">
                <a16:creationId xmlns:a16="http://schemas.microsoft.com/office/drawing/2014/main" id="{7D37B37D-8DA7-D2A0-A708-E6033DE5B8D9}"/>
              </a:ext>
            </a:extLst>
          </p:cNvPr>
          <p:cNvSpPr>
            <a:spLocks noGrp="1"/>
          </p:cNvSpPr>
          <p:nvPr>
            <p:ph type="body" idx="18"/>
          </p:nvPr>
        </p:nvSpPr>
        <p:spPr/>
        <p:txBody>
          <a:bodyPr/>
          <a:lstStyle/>
          <a:p>
            <a:endParaRPr lang="en-US" dirty="0">
              <a:cs typeface="Arial" panose="020B0604020202020204" pitchFamily="34" charset="0"/>
            </a:endParaRPr>
          </a:p>
          <a:p>
            <a:r>
              <a:rPr lang="en-US" dirty="0">
                <a:cs typeface="Arial" panose="020B0604020202020204" pitchFamily="34" charset="0"/>
              </a:rPr>
              <a:t>Have you heard of the Protected Disclosures (Protection of Whistleblowers) Act 2022, formerly the Protected Disclosures Act 2000? (%)</a:t>
            </a:r>
            <a:endParaRPr lang="en-NZ" dirty="0"/>
          </a:p>
        </p:txBody>
      </p:sp>
      <p:sp>
        <p:nvSpPr>
          <p:cNvPr id="10" name="Content Placeholder 9">
            <a:extLst>
              <a:ext uri="{FF2B5EF4-FFF2-40B4-BE49-F238E27FC236}">
                <a16:creationId xmlns:a16="http://schemas.microsoft.com/office/drawing/2014/main" id="{D1DF23D7-4450-AC6B-1D00-C13C53B5AF9C}"/>
              </a:ext>
            </a:extLst>
          </p:cNvPr>
          <p:cNvSpPr>
            <a:spLocks noGrp="1"/>
          </p:cNvSpPr>
          <p:nvPr>
            <p:ph idx="19"/>
          </p:nvPr>
        </p:nvSpPr>
        <p:spPr/>
        <p:txBody>
          <a:bodyPr>
            <a:normAutofit/>
          </a:bodyPr>
          <a:lstStyle/>
          <a:p>
            <a:r>
              <a:rPr lang="en-US" dirty="0"/>
              <a:t>Note: Question pre 2023 was: “</a:t>
            </a:r>
            <a:r>
              <a:rPr lang="en-US" dirty="0">
                <a:cs typeface="Arial" panose="020B0604020202020204" pitchFamily="34" charset="0"/>
              </a:rPr>
              <a:t>Have you heard of the Protected Disclosures Act?”; </a:t>
            </a:r>
            <a:r>
              <a:rPr lang="en-US" dirty="0"/>
              <a:t>Base: All respondents (n=1018)</a:t>
            </a:r>
            <a:endParaRPr lang="en-NZ" dirty="0"/>
          </a:p>
        </p:txBody>
      </p:sp>
      <p:sp>
        <p:nvSpPr>
          <p:cNvPr id="4" name="Slide Number Placeholder 3">
            <a:extLst>
              <a:ext uri="{FF2B5EF4-FFF2-40B4-BE49-F238E27FC236}">
                <a16:creationId xmlns:a16="http://schemas.microsoft.com/office/drawing/2014/main" id="{FDEB0F42-96C0-FEEB-54FA-3F34D367D4E4}"/>
              </a:ext>
            </a:extLst>
          </p:cNvPr>
          <p:cNvSpPr>
            <a:spLocks noGrp="1"/>
          </p:cNvSpPr>
          <p:nvPr>
            <p:ph type="sldNum" sz="quarter" idx="4"/>
          </p:nvPr>
        </p:nvSpPr>
        <p:spPr/>
        <p:txBody>
          <a:bodyPr/>
          <a:lstStyle/>
          <a:p>
            <a:fld id="{3A98EE3D-8CD1-4C3F-BD1C-C98C9596463C}" type="slidenum">
              <a:rPr lang="en-US" smtClean="0"/>
              <a:t>10</a:t>
            </a:fld>
            <a:endParaRPr lang="en-US" dirty="0"/>
          </a:p>
        </p:txBody>
      </p:sp>
      <p:sp>
        <p:nvSpPr>
          <p:cNvPr id="13" name="Rectangle 12">
            <a:extLst>
              <a:ext uri="{FF2B5EF4-FFF2-40B4-BE49-F238E27FC236}">
                <a16:creationId xmlns:a16="http://schemas.microsoft.com/office/drawing/2014/main" id="{40C27244-DEEA-3F1B-35AF-FBC592572EC4}"/>
              </a:ext>
            </a:extLst>
          </p:cNvPr>
          <p:cNvSpPr/>
          <p:nvPr/>
        </p:nvSpPr>
        <p:spPr>
          <a:xfrm>
            <a:off x="7529817" y="1802364"/>
            <a:ext cx="4061721" cy="444169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tabLst>
                <a:tab pos="457200" algn="l"/>
              </a:tabLst>
            </a:pPr>
            <a:r>
              <a:rPr lang="en-US" sz="1200" b="1" i="0" u="none" strike="noStrike" dirty="0">
                <a:solidFill>
                  <a:srgbClr val="000000"/>
                </a:solidFill>
                <a:effectLst/>
                <a:latin typeface="Roboto Light" panose="02000000000000000000" pitchFamily="2" charset="0"/>
                <a:ea typeface="Roboto Light" panose="02000000000000000000" pitchFamily="2" charset="0"/>
                <a:cs typeface="Roboto Light" panose="02000000000000000000" pitchFamily="2" charset="0"/>
              </a:rPr>
              <a:t>Notable group differences</a:t>
            </a:r>
          </a:p>
          <a:p>
            <a:pPr>
              <a:tabLst>
                <a:tab pos="457200" algn="l"/>
              </a:tabLst>
            </a:pPr>
            <a:r>
              <a:rPr lang="en-US" sz="1200" b="1" i="0" u="none" strike="noStrike" dirty="0">
                <a:solidFill>
                  <a:srgbClr val="000000"/>
                </a:solidFill>
                <a:effectLst/>
                <a:latin typeface="Roboto Light" panose="02000000000000000000" pitchFamily="2" charset="0"/>
                <a:ea typeface="Roboto Light" panose="02000000000000000000" pitchFamily="2" charset="0"/>
                <a:cs typeface="Roboto Light" panose="02000000000000000000" pitchFamily="2" charset="0"/>
              </a:rPr>
              <a:t>Those more likely to be aware of the Act</a:t>
            </a:r>
            <a:r>
              <a:rPr lang="en-US" sz="1200" b="0" i="0" u="none" strike="noStrike" dirty="0">
                <a:solidFill>
                  <a:srgbClr val="000000"/>
                </a:solidFill>
                <a:effectLst/>
                <a:latin typeface="Roboto Light" panose="02000000000000000000" pitchFamily="2" charset="0"/>
                <a:ea typeface="Roboto Light" panose="02000000000000000000" pitchFamily="2" charset="0"/>
                <a:cs typeface="Roboto Light" panose="02000000000000000000" pitchFamily="2" charset="0"/>
              </a:rPr>
              <a:t>:</a:t>
            </a:r>
            <a:endParaRPr lang="en-US"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p>
            <a:pPr marL="285750" indent="-285750">
              <a:spcBef>
                <a:spcPts val="600"/>
              </a:spcBef>
              <a:spcAft>
                <a:spcPts val="600"/>
              </a:spcAft>
              <a:buFont typeface="Arial" panose="020B0604020202020204" pitchFamily="34" charset="0"/>
              <a:buChar char="•"/>
              <a:tabLst>
                <a:tab pos="457200" algn="l"/>
              </a:tabLst>
            </a:pPr>
            <a:r>
              <a:rPr lang="en-US"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Men (37%) compared to women (23%)</a:t>
            </a:r>
          </a:p>
          <a:p>
            <a:pPr marL="285750" indent="-285750">
              <a:spcBef>
                <a:spcPts val="600"/>
              </a:spcBef>
              <a:spcAft>
                <a:spcPts val="600"/>
              </a:spcAft>
              <a:buFont typeface="Arial" panose="020B0604020202020204" pitchFamily="34" charset="0"/>
              <a:buChar char="•"/>
              <a:tabLst>
                <a:tab pos="457200" algn="l"/>
              </a:tabLst>
            </a:pPr>
            <a:r>
              <a:rPr lang="en-US"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Full time workers (39%) compared to part time workers (22%) and those not currently working (21%)</a:t>
            </a:r>
          </a:p>
          <a:p>
            <a:pPr marL="285750" indent="-285750">
              <a:spcBef>
                <a:spcPts val="600"/>
              </a:spcBef>
              <a:spcAft>
                <a:spcPts val="600"/>
              </a:spcAft>
              <a:buFont typeface="Arial" panose="020B0604020202020204" pitchFamily="34" charset="0"/>
              <a:buChar char="•"/>
              <a:tabLst>
                <a:tab pos="457200" algn="l"/>
              </a:tabLst>
            </a:pPr>
            <a:r>
              <a:rPr lang="mi-NZ"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Managers + professionals (43%) compared to community or clerical/sale workers (27%)</a:t>
            </a:r>
          </a:p>
          <a:p>
            <a:pPr marL="285750" indent="-285750">
              <a:spcBef>
                <a:spcPts val="600"/>
              </a:spcBef>
              <a:spcAft>
                <a:spcPts val="600"/>
              </a:spcAft>
              <a:buFont typeface="Arial" panose="020B0604020202020204" pitchFamily="34" charset="0"/>
              <a:buChar char="•"/>
              <a:tabLst>
                <a:tab pos="457200" algn="l"/>
              </a:tabLst>
            </a:pPr>
            <a:r>
              <a:rPr lang="mi-NZ"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Own home freehold (36%) compared to those renting (25%)</a:t>
            </a:r>
          </a:p>
          <a:p>
            <a:pPr marL="285750" indent="-285750">
              <a:spcBef>
                <a:spcPts val="600"/>
              </a:spcBef>
              <a:spcAft>
                <a:spcPts val="600"/>
              </a:spcAft>
              <a:buFont typeface="Arial" panose="020B0604020202020204" pitchFamily="34" charset="0"/>
              <a:buChar char="•"/>
              <a:tabLst>
                <a:tab pos="457200" algn="l"/>
              </a:tabLst>
            </a:pPr>
            <a:r>
              <a:rPr lang="mi-NZ"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Houshold income $100K+ (37%) compared to household income less than $50K (22%)</a:t>
            </a:r>
          </a:p>
          <a:p>
            <a:pPr marL="285750" indent="-285750">
              <a:spcBef>
                <a:spcPts val="600"/>
              </a:spcBef>
              <a:spcAft>
                <a:spcPts val="600"/>
              </a:spcAft>
              <a:buFont typeface="Arial" panose="020B0604020202020204" pitchFamily="34" charset="0"/>
              <a:buChar char="•"/>
              <a:tabLst>
                <a:tab pos="457200" algn="l"/>
              </a:tabLst>
            </a:pPr>
            <a:r>
              <a:rPr lang="mi-NZ"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Witnessed serious wrongdoing (43%) compared to those who have not (26%).</a:t>
            </a:r>
          </a:p>
          <a:p>
            <a:pPr>
              <a:tabLst>
                <a:tab pos="457200" algn="l"/>
              </a:tabLst>
            </a:pPr>
            <a:endParaRPr lang="en-US" sz="1200" b="1" dirty="0">
              <a:solidFill>
                <a:srgbClr val="000000"/>
              </a:solidFill>
              <a:latin typeface="Roboto Light" panose="02000000000000000000" pitchFamily="2" charset="0"/>
              <a:ea typeface="Roboto Light" panose="02000000000000000000" pitchFamily="2" charset="0"/>
              <a:cs typeface="Roboto Light" panose="02000000000000000000" pitchFamily="2" charset="0"/>
            </a:endParaRPr>
          </a:p>
          <a:p>
            <a:pPr>
              <a:tabLst>
                <a:tab pos="457200" algn="l"/>
              </a:tabLst>
            </a:pPr>
            <a:r>
              <a:rPr lang="en-US" sz="1200" b="1"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Those less likely to be aware of the Act:</a:t>
            </a:r>
            <a:endParaRPr lang="mi-NZ"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p>
            <a:pPr marL="171450" indent="-171450">
              <a:spcBef>
                <a:spcPts val="600"/>
              </a:spcBef>
              <a:spcAft>
                <a:spcPts val="600"/>
              </a:spcAft>
              <a:buFont typeface="Arial" panose="020B0604020202020204" pitchFamily="34" charset="0"/>
              <a:buChar char="•"/>
              <a:tabLst>
                <a:tab pos="457200" algn="l"/>
              </a:tabLst>
            </a:pPr>
            <a:r>
              <a:rPr lang="mi-NZ"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Pasifika (18%)</a:t>
            </a:r>
          </a:p>
          <a:p>
            <a:pPr marL="171450" indent="-171450">
              <a:spcBef>
                <a:spcPts val="600"/>
              </a:spcBef>
              <a:spcAft>
                <a:spcPts val="600"/>
              </a:spcAft>
              <a:buFont typeface="Arial" panose="020B0604020202020204" pitchFamily="34" charset="0"/>
              <a:buChar char="•"/>
              <a:tabLst>
                <a:tab pos="457200" algn="l"/>
              </a:tabLst>
            </a:pPr>
            <a:r>
              <a:rPr lang="mi-NZ"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45-59 year olds (23%).</a:t>
            </a:r>
            <a:endParaRPr lang="en-US"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2" name="Title 5">
            <a:extLst>
              <a:ext uri="{FF2B5EF4-FFF2-40B4-BE49-F238E27FC236}">
                <a16:creationId xmlns:a16="http://schemas.microsoft.com/office/drawing/2014/main" id="{383DDF55-BDB0-6210-59F9-91C066BAB0C5}"/>
              </a:ext>
            </a:extLst>
          </p:cNvPr>
          <p:cNvSpPr>
            <a:spLocks noGrp="1"/>
          </p:cNvSpPr>
          <p:nvPr/>
        </p:nvSpPr>
        <p:spPr>
          <a:xfrm>
            <a:off x="446534" y="380581"/>
            <a:ext cx="11496579" cy="446250"/>
          </a:xfrm>
          <a:prstGeom prst="rect">
            <a:avLst/>
          </a:prstGeom>
        </p:spPr>
        <p:txBody>
          <a:bodyPr vert="horz" lIns="91440" tIns="45720" rIns="91440" bIns="45720" rtlCol="0" anchor="t">
            <a:noAutofit/>
          </a:bodyPr>
          <a:lstStyle>
            <a:lvl1pPr algn="l" defTabSz="457200" rtl="0" eaLnBrk="1" latinLnBrk="0" hangingPunct="1">
              <a:lnSpc>
                <a:spcPct val="100000"/>
              </a:lnSpc>
              <a:spcBef>
                <a:spcPct val="0"/>
              </a:spcBef>
              <a:buNone/>
              <a:defRPr sz="3200" b="1" kern="1200" cap="all">
                <a:solidFill>
                  <a:schemeClr val="tx1">
                    <a:lumMod val="75000"/>
                    <a:lumOff val="25000"/>
                  </a:schemeClr>
                </a:solidFill>
                <a:latin typeface="Roboto Light" panose="02000000000000000000" pitchFamily="2" charset="0"/>
                <a:ea typeface="Roboto Light" panose="02000000000000000000" pitchFamily="2" charset="0"/>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NZ" sz="1800" cap="none" dirty="0"/>
              <a:t>Nearly a third aware of the Act but down 6% from the high recorded in 2025.</a:t>
            </a:r>
          </a:p>
        </p:txBody>
      </p:sp>
    </p:spTree>
    <p:extLst>
      <p:ext uri="{BB962C8B-B14F-4D97-AF65-F5344CB8AC3E}">
        <p14:creationId xmlns:p14="http://schemas.microsoft.com/office/powerpoint/2010/main" val="963160526"/>
      </p:ext>
    </p:extLst>
  </p:cSld>
  <p:clrMapOvr>
    <a:masterClrMapping/>
  </p:clrMapOvr>
  <p:transition spd="slow">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Placeholder 8">
            <a:extLst>
              <a:ext uri="{FF2B5EF4-FFF2-40B4-BE49-F238E27FC236}">
                <a16:creationId xmlns:a16="http://schemas.microsoft.com/office/drawing/2014/main" id="{98093308-B02E-A4C4-5910-94CF22CB8266}"/>
              </a:ext>
            </a:extLst>
          </p:cNvPr>
          <p:cNvGraphicFramePr>
            <a:graphicFrameLocks noGrp="1"/>
          </p:cNvGraphicFramePr>
          <p:nvPr>
            <p:ph type="chart" sz="quarter" idx="15"/>
            <p:extLst>
              <p:ext uri="{D42A27DB-BD31-4B8C-83A1-F6EECF244321}">
                <p14:modId xmlns:p14="http://schemas.microsoft.com/office/powerpoint/2010/main" val="1981032805"/>
              </p:ext>
            </p:extLst>
          </p:nvPr>
        </p:nvGraphicFramePr>
        <p:xfrm>
          <a:off x="116524" y="2128461"/>
          <a:ext cx="8267079" cy="4521907"/>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 Placeholder 8">
            <a:extLst>
              <a:ext uri="{FF2B5EF4-FFF2-40B4-BE49-F238E27FC236}">
                <a16:creationId xmlns:a16="http://schemas.microsoft.com/office/drawing/2014/main" id="{7D37B37D-8DA7-D2A0-A708-E6033DE5B8D9}"/>
              </a:ext>
            </a:extLst>
          </p:cNvPr>
          <p:cNvSpPr>
            <a:spLocks noGrp="1"/>
          </p:cNvSpPr>
          <p:nvPr>
            <p:ph type="body" idx="18"/>
          </p:nvPr>
        </p:nvSpPr>
        <p:spPr/>
        <p:txBody>
          <a:bodyPr/>
          <a:lstStyle/>
          <a:p>
            <a:endParaRPr lang="en-US" dirty="0">
              <a:cs typeface="Arial" panose="020B0604020202020204" pitchFamily="34" charset="0"/>
            </a:endParaRPr>
          </a:p>
          <a:p>
            <a:r>
              <a:rPr lang="en-US" dirty="0">
                <a:cs typeface="Arial" panose="020B0604020202020204" pitchFamily="34" charset="0"/>
              </a:rPr>
              <a:t>How much do you know about what the Protect Disclosures (Protection of Whistleblowers) Act covers? (%)</a:t>
            </a:r>
            <a:endParaRPr lang="en-NZ" dirty="0"/>
          </a:p>
        </p:txBody>
      </p:sp>
      <p:sp>
        <p:nvSpPr>
          <p:cNvPr id="10" name="Content Placeholder 9">
            <a:extLst>
              <a:ext uri="{FF2B5EF4-FFF2-40B4-BE49-F238E27FC236}">
                <a16:creationId xmlns:a16="http://schemas.microsoft.com/office/drawing/2014/main" id="{D1DF23D7-4450-AC6B-1D00-C13C53B5AF9C}"/>
              </a:ext>
            </a:extLst>
          </p:cNvPr>
          <p:cNvSpPr>
            <a:spLocks noGrp="1"/>
          </p:cNvSpPr>
          <p:nvPr>
            <p:ph idx="19"/>
          </p:nvPr>
        </p:nvSpPr>
        <p:spPr/>
        <p:txBody>
          <a:bodyPr/>
          <a:lstStyle/>
          <a:p>
            <a:r>
              <a:rPr lang="en-US" dirty="0">
                <a:cs typeface="Arial" panose="020B0604020202020204" pitchFamily="34" charset="0"/>
              </a:rPr>
              <a:t>Base</a:t>
            </a:r>
            <a:r>
              <a:rPr lang="en-US" dirty="0"/>
              <a:t>: Those who say they are aware of the Act (n=298)</a:t>
            </a:r>
            <a:endParaRPr lang="en-NZ" dirty="0"/>
          </a:p>
        </p:txBody>
      </p:sp>
      <p:sp>
        <p:nvSpPr>
          <p:cNvPr id="4" name="Slide Number Placeholder 3">
            <a:extLst>
              <a:ext uri="{FF2B5EF4-FFF2-40B4-BE49-F238E27FC236}">
                <a16:creationId xmlns:a16="http://schemas.microsoft.com/office/drawing/2014/main" id="{FDEB0F42-96C0-FEEB-54FA-3F34D367D4E4}"/>
              </a:ext>
            </a:extLst>
          </p:cNvPr>
          <p:cNvSpPr>
            <a:spLocks noGrp="1"/>
          </p:cNvSpPr>
          <p:nvPr>
            <p:ph type="sldNum" sz="quarter" idx="4"/>
          </p:nvPr>
        </p:nvSpPr>
        <p:spPr/>
        <p:txBody>
          <a:bodyPr/>
          <a:lstStyle/>
          <a:p>
            <a:fld id="{3A98EE3D-8CD1-4C3F-BD1C-C98C9596463C}" type="slidenum">
              <a:rPr lang="en-US" smtClean="0"/>
              <a:t>11</a:t>
            </a:fld>
            <a:endParaRPr lang="en-US" dirty="0"/>
          </a:p>
        </p:txBody>
      </p:sp>
      <p:sp>
        <p:nvSpPr>
          <p:cNvPr id="14" name="Oval 13">
            <a:extLst>
              <a:ext uri="{FF2B5EF4-FFF2-40B4-BE49-F238E27FC236}">
                <a16:creationId xmlns:a16="http://schemas.microsoft.com/office/drawing/2014/main" id="{A9CB299D-7A2C-6352-088D-7E9F7284CB80}"/>
              </a:ext>
            </a:extLst>
          </p:cNvPr>
          <p:cNvSpPr/>
          <p:nvPr/>
        </p:nvSpPr>
        <p:spPr>
          <a:xfrm>
            <a:off x="2438764" y="3579414"/>
            <a:ext cx="521986" cy="540000"/>
          </a:xfrm>
          <a:prstGeom prst="ellipse">
            <a:avLst/>
          </a:prstGeom>
          <a:solidFill>
            <a:srgbClr val="335B7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400" b="1" dirty="0">
                <a:latin typeface="Roboto Light" panose="02000000000000000000" pitchFamily="2" charset="0"/>
                <a:ea typeface="Roboto Light" panose="02000000000000000000" pitchFamily="2" charset="0"/>
                <a:cs typeface="Roboto Light" panose="02000000000000000000" pitchFamily="2" charset="0"/>
              </a:rPr>
              <a:t>55</a:t>
            </a:r>
          </a:p>
        </p:txBody>
      </p:sp>
      <p:sp>
        <p:nvSpPr>
          <p:cNvPr id="13" name="Rectangle 12">
            <a:extLst>
              <a:ext uri="{FF2B5EF4-FFF2-40B4-BE49-F238E27FC236}">
                <a16:creationId xmlns:a16="http://schemas.microsoft.com/office/drawing/2014/main" id="{40C27244-DEEA-3F1B-35AF-FBC592572EC4}"/>
              </a:ext>
            </a:extLst>
          </p:cNvPr>
          <p:cNvSpPr/>
          <p:nvPr/>
        </p:nvSpPr>
        <p:spPr>
          <a:xfrm>
            <a:off x="7790195" y="2128461"/>
            <a:ext cx="3926082" cy="405337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1200" b="1" i="0" u="none" strike="noStrike" dirty="0">
              <a:solidFill>
                <a:srgbClr val="000000"/>
              </a:solidFill>
              <a:effectLst/>
              <a:latin typeface="Roboto Light" panose="02000000000000000000" pitchFamily="2" charset="0"/>
              <a:ea typeface="Roboto Light" panose="02000000000000000000" pitchFamily="2" charset="0"/>
              <a:cs typeface="Roboto Light" panose="02000000000000000000" pitchFamily="2" charset="0"/>
            </a:endParaRPr>
          </a:p>
          <a:p>
            <a:pPr lvl="0">
              <a:spcBef>
                <a:spcPts val="600"/>
              </a:spcBef>
              <a:spcAft>
                <a:spcPts val="1200"/>
              </a:spcAft>
            </a:pPr>
            <a:r>
              <a:rPr lang="en-US" sz="1200" b="1"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Notable group differences</a:t>
            </a:r>
          </a:p>
          <a:p>
            <a:pPr lvl="0"/>
            <a:r>
              <a:rPr lang="en-US" sz="1200" b="1" i="0" u="none" strike="noStrike" dirty="0">
                <a:solidFill>
                  <a:srgbClr val="000000"/>
                </a:solidFill>
                <a:effectLst/>
                <a:latin typeface="Roboto Light" panose="02000000000000000000" pitchFamily="2" charset="0"/>
                <a:ea typeface="Roboto Light" panose="02000000000000000000" pitchFamily="2" charset="0"/>
                <a:cs typeface="Roboto Light" panose="02000000000000000000" pitchFamily="2" charset="0"/>
              </a:rPr>
              <a:t>Those more likely to claim higher knowledge</a:t>
            </a:r>
            <a:r>
              <a:rPr lang="en-US" sz="1200" b="0" i="0" u="none" strike="noStrike" dirty="0">
                <a:solidFill>
                  <a:srgbClr val="000000"/>
                </a:solidFill>
                <a:effectLst/>
                <a:latin typeface="Roboto Light" panose="02000000000000000000" pitchFamily="2" charset="0"/>
                <a:ea typeface="Roboto Light" panose="02000000000000000000" pitchFamily="2" charset="0"/>
                <a:cs typeface="Roboto Light" panose="02000000000000000000" pitchFamily="2" charset="0"/>
              </a:rPr>
              <a:t>:</a:t>
            </a:r>
          </a:p>
          <a:p>
            <a:pPr marL="285750" lvl="0" indent="-285750">
              <a:buFont typeface="Arial" panose="020B0604020202020204" pitchFamily="34" charset="0"/>
              <a:buChar char="•"/>
            </a:pPr>
            <a:r>
              <a:rPr lang="en-NZ"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Younger respondents:</a:t>
            </a:r>
          </a:p>
          <a:p>
            <a:pPr marL="442913" lvl="0" indent="-179388">
              <a:buFontTx/>
              <a:buChar char="-"/>
            </a:pPr>
            <a:r>
              <a:rPr lang="en-NZ"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Under 30: 60%</a:t>
            </a:r>
          </a:p>
          <a:p>
            <a:pPr marL="442913" lvl="0" indent="-179388">
              <a:buFontTx/>
              <a:buChar char="-"/>
            </a:pPr>
            <a:r>
              <a:rPr lang="en-NZ"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30-44: 51%</a:t>
            </a:r>
          </a:p>
          <a:p>
            <a:pPr marL="442913" lvl="0" indent="-179388">
              <a:buFontTx/>
              <a:buChar char="-"/>
            </a:pPr>
            <a:r>
              <a:rPr lang="en-NZ"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45-59: 27%</a:t>
            </a:r>
          </a:p>
          <a:p>
            <a:pPr marL="442913" lvl="0" indent="-179388">
              <a:buFontTx/>
              <a:buChar char="-"/>
            </a:pPr>
            <a:r>
              <a:rPr lang="en-NZ"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60+: 11%</a:t>
            </a:r>
          </a:p>
          <a:p>
            <a:pPr marL="285750" lvl="0" indent="-285750">
              <a:spcBef>
                <a:spcPts val="600"/>
              </a:spcBef>
              <a:buFont typeface="Arial" panose="020B0604020202020204" pitchFamily="34" charset="0"/>
              <a:buChar char="•"/>
            </a:pPr>
            <a:r>
              <a:rPr lang="en-NZ"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Asians (50%)</a:t>
            </a:r>
          </a:p>
          <a:p>
            <a:pPr marL="285750" lvl="0" indent="-285750">
              <a:spcBef>
                <a:spcPts val="600"/>
              </a:spcBef>
              <a:buFont typeface="Arial" panose="020B0604020202020204" pitchFamily="34" charset="0"/>
              <a:buChar char="•"/>
            </a:pPr>
            <a:r>
              <a:rPr lang="en-NZ"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Aucklanders (49%)</a:t>
            </a:r>
          </a:p>
          <a:p>
            <a:pPr marL="285750" lvl="0" indent="-285750">
              <a:spcBef>
                <a:spcPts val="600"/>
              </a:spcBef>
              <a:spcAft>
                <a:spcPts val="600"/>
              </a:spcAft>
              <a:buFont typeface="Arial" panose="020B0604020202020204" pitchFamily="34" charset="0"/>
              <a:buChar char="•"/>
            </a:pPr>
            <a:r>
              <a:rPr lang="en-NZ"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Full time workers (48%) compared to those not currently working (11%)</a:t>
            </a:r>
          </a:p>
          <a:p>
            <a:pPr marL="285750" indent="-285750">
              <a:buFont typeface="Arial" panose="020B0604020202020204" pitchFamily="34" charset="0"/>
              <a:buChar char="•"/>
            </a:pPr>
            <a:r>
              <a:rPr lang="mi-NZ"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Families with dependent children (56%) compared to those without dependent children (28%)</a:t>
            </a:r>
          </a:p>
          <a:p>
            <a:pPr marL="285750" indent="-285750">
              <a:spcBef>
                <a:spcPts val="600"/>
              </a:spcBef>
              <a:spcAft>
                <a:spcPts val="600"/>
              </a:spcAft>
              <a:buFont typeface="Arial" panose="020B0604020202020204" pitchFamily="34" charset="0"/>
              <a:buChar char="•"/>
            </a:pPr>
            <a:r>
              <a:rPr lang="mi-NZ"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Renting (42%) compared to those who own home freehold (27%)</a:t>
            </a:r>
          </a:p>
          <a:p>
            <a:pPr marL="285750" indent="-285750">
              <a:buFont typeface="Arial" panose="020B0604020202020204" pitchFamily="34" charset="0"/>
              <a:buChar char="•"/>
            </a:pPr>
            <a:r>
              <a:rPr lang="mi-NZ"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Houshold income $100K+ (49%) compared to household income less than $50K (15%).</a:t>
            </a:r>
          </a:p>
          <a:p>
            <a:pPr marL="285750" indent="-285750">
              <a:buFont typeface="Arial" panose="020B0604020202020204" pitchFamily="34" charset="0"/>
              <a:buChar char="•"/>
            </a:pPr>
            <a:endParaRPr lang="mi-NZ"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p>
            <a:pPr marL="285750" indent="-285750">
              <a:buFont typeface="Arial" panose="020B0604020202020204" pitchFamily="34" charset="0"/>
              <a:buChar char="•"/>
            </a:pPr>
            <a:endParaRPr lang="en-NZ" sz="1200" dirty="0">
              <a:solidFill>
                <a:schemeClr val="tx1"/>
              </a:solidFill>
            </a:endParaRPr>
          </a:p>
        </p:txBody>
      </p:sp>
      <p:sp>
        <p:nvSpPr>
          <p:cNvPr id="12" name="Oval 11">
            <a:extLst>
              <a:ext uri="{FF2B5EF4-FFF2-40B4-BE49-F238E27FC236}">
                <a16:creationId xmlns:a16="http://schemas.microsoft.com/office/drawing/2014/main" id="{03F16E6A-35CB-F797-0E70-04EC3DF5E50C}"/>
              </a:ext>
            </a:extLst>
          </p:cNvPr>
          <p:cNvSpPr/>
          <p:nvPr/>
        </p:nvSpPr>
        <p:spPr>
          <a:xfrm>
            <a:off x="1123933" y="3652416"/>
            <a:ext cx="521996" cy="549773"/>
          </a:xfrm>
          <a:prstGeom prst="ellipse">
            <a:avLst/>
          </a:prstGeom>
          <a:solidFill>
            <a:srgbClr val="335B7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400" b="1" dirty="0">
                <a:latin typeface="Roboto Light" panose="02000000000000000000" pitchFamily="2" charset="0"/>
                <a:ea typeface="Roboto Light" panose="02000000000000000000" pitchFamily="2" charset="0"/>
                <a:cs typeface="Roboto Light" panose="02000000000000000000" pitchFamily="2" charset="0"/>
              </a:rPr>
              <a:t>54</a:t>
            </a:r>
          </a:p>
        </p:txBody>
      </p:sp>
      <p:sp>
        <p:nvSpPr>
          <p:cNvPr id="15" name="Oval 14">
            <a:extLst>
              <a:ext uri="{FF2B5EF4-FFF2-40B4-BE49-F238E27FC236}">
                <a16:creationId xmlns:a16="http://schemas.microsoft.com/office/drawing/2014/main" id="{A5D08E26-413F-CA0B-0C9C-A208E6BB789B}"/>
              </a:ext>
            </a:extLst>
          </p:cNvPr>
          <p:cNvSpPr/>
          <p:nvPr/>
        </p:nvSpPr>
        <p:spPr>
          <a:xfrm>
            <a:off x="1752052" y="3301631"/>
            <a:ext cx="521996" cy="540007"/>
          </a:xfrm>
          <a:prstGeom prst="ellipse">
            <a:avLst/>
          </a:prstGeom>
          <a:solidFill>
            <a:srgbClr val="335B7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400" b="1" dirty="0">
                <a:latin typeface="Roboto Light" panose="02000000000000000000" pitchFamily="2" charset="0"/>
                <a:ea typeface="Roboto Light" panose="02000000000000000000" pitchFamily="2" charset="0"/>
                <a:cs typeface="Roboto Light" panose="02000000000000000000" pitchFamily="2" charset="0"/>
              </a:rPr>
              <a:t>66</a:t>
            </a:r>
          </a:p>
        </p:txBody>
      </p:sp>
      <p:sp>
        <p:nvSpPr>
          <p:cNvPr id="2" name="Oval 1">
            <a:extLst>
              <a:ext uri="{FF2B5EF4-FFF2-40B4-BE49-F238E27FC236}">
                <a16:creationId xmlns:a16="http://schemas.microsoft.com/office/drawing/2014/main" id="{D5B7BBCA-FA1A-8688-A27A-4F275E538545}"/>
              </a:ext>
            </a:extLst>
          </p:cNvPr>
          <p:cNvSpPr/>
          <p:nvPr/>
        </p:nvSpPr>
        <p:spPr>
          <a:xfrm>
            <a:off x="3081156" y="4472189"/>
            <a:ext cx="521986" cy="540000"/>
          </a:xfrm>
          <a:prstGeom prst="ellipse">
            <a:avLst/>
          </a:prstGeom>
          <a:solidFill>
            <a:srgbClr val="335B7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400" b="1" dirty="0">
                <a:latin typeface="Roboto Light" panose="02000000000000000000" pitchFamily="2" charset="0"/>
                <a:ea typeface="Roboto Light" panose="02000000000000000000" pitchFamily="2" charset="0"/>
                <a:cs typeface="Roboto Light" panose="02000000000000000000" pitchFamily="2" charset="0"/>
              </a:rPr>
              <a:t>28</a:t>
            </a:r>
          </a:p>
        </p:txBody>
      </p:sp>
      <p:sp>
        <p:nvSpPr>
          <p:cNvPr id="3" name="Oval 2">
            <a:extLst>
              <a:ext uri="{FF2B5EF4-FFF2-40B4-BE49-F238E27FC236}">
                <a16:creationId xmlns:a16="http://schemas.microsoft.com/office/drawing/2014/main" id="{AF7D45BE-C7DC-8A3B-C316-8B63DAE57056}"/>
              </a:ext>
            </a:extLst>
          </p:cNvPr>
          <p:cNvSpPr/>
          <p:nvPr/>
        </p:nvSpPr>
        <p:spPr>
          <a:xfrm>
            <a:off x="3753585" y="4119414"/>
            <a:ext cx="521986" cy="540000"/>
          </a:xfrm>
          <a:prstGeom prst="ellipse">
            <a:avLst/>
          </a:prstGeom>
          <a:solidFill>
            <a:srgbClr val="335B7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400" b="1" dirty="0">
                <a:latin typeface="Roboto Light" panose="02000000000000000000" pitchFamily="2" charset="0"/>
                <a:ea typeface="Roboto Light" panose="02000000000000000000" pitchFamily="2" charset="0"/>
                <a:cs typeface="Roboto Light" panose="02000000000000000000" pitchFamily="2" charset="0"/>
              </a:rPr>
              <a:t>39</a:t>
            </a:r>
          </a:p>
        </p:txBody>
      </p:sp>
      <p:sp>
        <p:nvSpPr>
          <p:cNvPr id="5" name="Oval 4">
            <a:extLst>
              <a:ext uri="{FF2B5EF4-FFF2-40B4-BE49-F238E27FC236}">
                <a16:creationId xmlns:a16="http://schemas.microsoft.com/office/drawing/2014/main" id="{9EE45B34-F02D-57DA-15E1-8A829752BB6D}"/>
              </a:ext>
            </a:extLst>
          </p:cNvPr>
          <p:cNvSpPr/>
          <p:nvPr/>
        </p:nvSpPr>
        <p:spPr>
          <a:xfrm>
            <a:off x="4438275" y="3730975"/>
            <a:ext cx="521986" cy="540000"/>
          </a:xfrm>
          <a:prstGeom prst="ellipse">
            <a:avLst/>
          </a:prstGeom>
          <a:solidFill>
            <a:srgbClr val="335B7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400" b="1" dirty="0">
                <a:latin typeface="Roboto Light" panose="02000000000000000000" pitchFamily="2" charset="0"/>
                <a:ea typeface="Roboto Light" panose="02000000000000000000" pitchFamily="2" charset="0"/>
                <a:cs typeface="Roboto Light" panose="02000000000000000000" pitchFamily="2" charset="0"/>
              </a:rPr>
              <a:t>52</a:t>
            </a:r>
          </a:p>
        </p:txBody>
      </p:sp>
      <p:sp>
        <p:nvSpPr>
          <p:cNvPr id="16" name="Title 6">
            <a:extLst>
              <a:ext uri="{FF2B5EF4-FFF2-40B4-BE49-F238E27FC236}">
                <a16:creationId xmlns:a16="http://schemas.microsoft.com/office/drawing/2014/main" id="{C709F84B-8467-5B2C-C937-8D956DD46D90}"/>
              </a:ext>
            </a:extLst>
          </p:cNvPr>
          <p:cNvSpPr>
            <a:spLocks noGrp="1"/>
          </p:cNvSpPr>
          <p:nvPr/>
        </p:nvSpPr>
        <p:spPr>
          <a:xfrm>
            <a:off x="414720" y="192805"/>
            <a:ext cx="11621431" cy="858600"/>
          </a:xfrm>
          <a:prstGeom prst="rect">
            <a:avLst/>
          </a:prstGeom>
        </p:spPr>
        <p:txBody>
          <a:bodyPr vert="horz" lIns="91440" tIns="45720" rIns="91440" bIns="45720" rtlCol="0" anchor="t">
            <a:normAutofit lnSpcReduction="10000"/>
          </a:bodyPr>
          <a:lstStyle>
            <a:lvl1pPr algn="l" defTabSz="457200" rtl="0" eaLnBrk="1" latinLnBrk="0" hangingPunct="1">
              <a:lnSpc>
                <a:spcPct val="100000"/>
              </a:lnSpc>
              <a:spcBef>
                <a:spcPct val="0"/>
              </a:spcBef>
              <a:buNone/>
              <a:defRPr sz="3200" b="1" kern="1200" cap="all">
                <a:solidFill>
                  <a:schemeClr val="tx1">
                    <a:lumMod val="75000"/>
                    <a:lumOff val="25000"/>
                  </a:schemeClr>
                </a:solidFill>
                <a:latin typeface="Roboto Light" panose="02000000000000000000" pitchFamily="2" charset="0"/>
                <a:ea typeface="Roboto Light" panose="02000000000000000000" pitchFamily="2" charset="0"/>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NZ" sz="1800" cap="none" dirty="0"/>
              <a:t>Of those aware of the Act, knowledge levels are down but similar to 2024, with over a third stating they have solid knowledge of the Act (know a lot + fair amount), a fall of 15%. Conversely, six in ten saying they have limited knowledge (know not that much + nothing at all).</a:t>
            </a:r>
            <a:endParaRPr lang="en-NZ" sz="1800" dirty="0"/>
          </a:p>
        </p:txBody>
      </p:sp>
      <p:sp>
        <p:nvSpPr>
          <p:cNvPr id="6" name="Oval 5">
            <a:extLst>
              <a:ext uri="{FF2B5EF4-FFF2-40B4-BE49-F238E27FC236}">
                <a16:creationId xmlns:a16="http://schemas.microsoft.com/office/drawing/2014/main" id="{148CEE01-617A-9B58-307F-D03F6CA0167F}"/>
              </a:ext>
            </a:extLst>
          </p:cNvPr>
          <p:cNvSpPr/>
          <p:nvPr/>
        </p:nvSpPr>
        <p:spPr>
          <a:xfrm>
            <a:off x="5124977" y="4202189"/>
            <a:ext cx="521986" cy="540000"/>
          </a:xfrm>
          <a:prstGeom prst="ellipse">
            <a:avLst/>
          </a:prstGeom>
          <a:solidFill>
            <a:srgbClr val="335B7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600" b="1" dirty="0"/>
              <a:t>37</a:t>
            </a:r>
          </a:p>
        </p:txBody>
      </p:sp>
    </p:spTree>
    <p:extLst>
      <p:ext uri="{BB962C8B-B14F-4D97-AF65-F5344CB8AC3E}">
        <p14:creationId xmlns:p14="http://schemas.microsoft.com/office/powerpoint/2010/main" val="3430706988"/>
      </p:ext>
    </p:extLst>
  </p:cSld>
  <p:clrMapOvr>
    <a:masterClrMapping/>
  </p:clrMapOvr>
  <p:transition spd="slow">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Placeholder 8">
            <a:extLst>
              <a:ext uri="{FF2B5EF4-FFF2-40B4-BE49-F238E27FC236}">
                <a16:creationId xmlns:a16="http://schemas.microsoft.com/office/drawing/2014/main" id="{98093308-B02E-A4C4-5910-94CF22CB8266}"/>
              </a:ext>
            </a:extLst>
          </p:cNvPr>
          <p:cNvGraphicFramePr>
            <a:graphicFrameLocks noGrp="1"/>
          </p:cNvGraphicFramePr>
          <p:nvPr>
            <p:ph type="chart" sz="quarter" idx="15"/>
            <p:extLst>
              <p:ext uri="{D42A27DB-BD31-4B8C-83A1-F6EECF244321}">
                <p14:modId xmlns:p14="http://schemas.microsoft.com/office/powerpoint/2010/main" val="3044345851"/>
              </p:ext>
            </p:extLst>
          </p:nvPr>
        </p:nvGraphicFramePr>
        <p:xfrm>
          <a:off x="1346200" y="2073043"/>
          <a:ext cx="8650444" cy="4521907"/>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 Placeholder 8">
            <a:extLst>
              <a:ext uri="{FF2B5EF4-FFF2-40B4-BE49-F238E27FC236}">
                <a16:creationId xmlns:a16="http://schemas.microsoft.com/office/drawing/2014/main" id="{7D37B37D-8DA7-D2A0-A708-E6033DE5B8D9}"/>
              </a:ext>
            </a:extLst>
          </p:cNvPr>
          <p:cNvSpPr>
            <a:spLocks noGrp="1"/>
          </p:cNvSpPr>
          <p:nvPr>
            <p:ph type="body" idx="18"/>
          </p:nvPr>
        </p:nvSpPr>
        <p:spPr/>
        <p:txBody>
          <a:bodyPr/>
          <a:lstStyle/>
          <a:p>
            <a:endParaRPr lang="en-US" dirty="0">
              <a:cs typeface="Arial" panose="020B0604020202020204" pitchFamily="34" charset="0"/>
            </a:endParaRPr>
          </a:p>
          <a:p>
            <a:r>
              <a:rPr lang="en-US" dirty="0">
                <a:cs typeface="Arial" panose="020B0604020202020204" pitchFamily="34" charset="0"/>
              </a:rPr>
              <a:t>How much do you know about what the Protect Disclosures (Protection of Whistleblowers) Act covers? (%)</a:t>
            </a:r>
            <a:endParaRPr lang="en-NZ" dirty="0"/>
          </a:p>
        </p:txBody>
      </p:sp>
      <p:sp>
        <p:nvSpPr>
          <p:cNvPr id="10" name="Content Placeholder 9">
            <a:extLst>
              <a:ext uri="{FF2B5EF4-FFF2-40B4-BE49-F238E27FC236}">
                <a16:creationId xmlns:a16="http://schemas.microsoft.com/office/drawing/2014/main" id="{D1DF23D7-4450-AC6B-1D00-C13C53B5AF9C}"/>
              </a:ext>
            </a:extLst>
          </p:cNvPr>
          <p:cNvSpPr>
            <a:spLocks noGrp="1"/>
          </p:cNvSpPr>
          <p:nvPr>
            <p:ph idx="19"/>
          </p:nvPr>
        </p:nvSpPr>
        <p:spPr/>
        <p:txBody>
          <a:bodyPr/>
          <a:lstStyle/>
          <a:p>
            <a:r>
              <a:rPr lang="en-US" dirty="0"/>
              <a:t>Base: All respondents (n=1018)</a:t>
            </a:r>
            <a:endParaRPr lang="en-NZ" dirty="0"/>
          </a:p>
        </p:txBody>
      </p:sp>
      <p:sp>
        <p:nvSpPr>
          <p:cNvPr id="4" name="Slide Number Placeholder 3">
            <a:extLst>
              <a:ext uri="{FF2B5EF4-FFF2-40B4-BE49-F238E27FC236}">
                <a16:creationId xmlns:a16="http://schemas.microsoft.com/office/drawing/2014/main" id="{FDEB0F42-96C0-FEEB-54FA-3F34D367D4E4}"/>
              </a:ext>
            </a:extLst>
          </p:cNvPr>
          <p:cNvSpPr>
            <a:spLocks noGrp="1"/>
          </p:cNvSpPr>
          <p:nvPr>
            <p:ph type="sldNum" sz="quarter" idx="4"/>
          </p:nvPr>
        </p:nvSpPr>
        <p:spPr/>
        <p:txBody>
          <a:bodyPr/>
          <a:lstStyle/>
          <a:p>
            <a:fld id="{3A98EE3D-8CD1-4C3F-BD1C-C98C9596463C}" type="slidenum">
              <a:rPr lang="en-US" smtClean="0"/>
              <a:t>12</a:t>
            </a:fld>
            <a:endParaRPr lang="en-US" dirty="0"/>
          </a:p>
        </p:txBody>
      </p:sp>
      <p:sp>
        <p:nvSpPr>
          <p:cNvPr id="14" name="Oval 13">
            <a:extLst>
              <a:ext uri="{FF2B5EF4-FFF2-40B4-BE49-F238E27FC236}">
                <a16:creationId xmlns:a16="http://schemas.microsoft.com/office/drawing/2014/main" id="{A9CB299D-7A2C-6352-088D-7E9F7284CB80}"/>
              </a:ext>
            </a:extLst>
          </p:cNvPr>
          <p:cNvSpPr/>
          <p:nvPr/>
        </p:nvSpPr>
        <p:spPr>
          <a:xfrm>
            <a:off x="3930256" y="5246084"/>
            <a:ext cx="422903" cy="437498"/>
          </a:xfrm>
          <a:prstGeom prst="ellipse">
            <a:avLst/>
          </a:prstGeom>
          <a:solidFill>
            <a:srgbClr val="335B7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400" dirty="0">
                <a:latin typeface="Roboto Light" panose="02000000000000000000" pitchFamily="2" charset="0"/>
                <a:ea typeface="Roboto Light" panose="02000000000000000000" pitchFamily="2" charset="0"/>
                <a:cs typeface="Roboto Light" panose="02000000000000000000" pitchFamily="2" charset="0"/>
              </a:rPr>
              <a:t>8</a:t>
            </a:r>
          </a:p>
        </p:txBody>
      </p:sp>
      <p:sp>
        <p:nvSpPr>
          <p:cNvPr id="12" name="Oval 11">
            <a:extLst>
              <a:ext uri="{FF2B5EF4-FFF2-40B4-BE49-F238E27FC236}">
                <a16:creationId xmlns:a16="http://schemas.microsoft.com/office/drawing/2014/main" id="{03F16E6A-35CB-F797-0E70-04EC3DF5E50C}"/>
              </a:ext>
            </a:extLst>
          </p:cNvPr>
          <p:cNvSpPr/>
          <p:nvPr/>
        </p:nvSpPr>
        <p:spPr>
          <a:xfrm>
            <a:off x="2447431" y="5332493"/>
            <a:ext cx="422912" cy="445416"/>
          </a:xfrm>
          <a:prstGeom prst="ellipse">
            <a:avLst/>
          </a:prstGeom>
          <a:solidFill>
            <a:srgbClr val="335B7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400" dirty="0">
                <a:latin typeface="Roboto Light" panose="02000000000000000000" pitchFamily="2" charset="0"/>
                <a:ea typeface="Roboto Light" panose="02000000000000000000" pitchFamily="2" charset="0"/>
                <a:cs typeface="Roboto Light" panose="02000000000000000000" pitchFamily="2" charset="0"/>
              </a:rPr>
              <a:t>5</a:t>
            </a:r>
          </a:p>
        </p:txBody>
      </p:sp>
      <p:sp>
        <p:nvSpPr>
          <p:cNvPr id="15" name="Oval 14">
            <a:extLst>
              <a:ext uri="{FF2B5EF4-FFF2-40B4-BE49-F238E27FC236}">
                <a16:creationId xmlns:a16="http://schemas.microsoft.com/office/drawing/2014/main" id="{A5D08E26-413F-CA0B-0C9C-A208E6BB789B}"/>
              </a:ext>
            </a:extLst>
          </p:cNvPr>
          <p:cNvSpPr/>
          <p:nvPr/>
        </p:nvSpPr>
        <p:spPr>
          <a:xfrm>
            <a:off x="3164032" y="5164604"/>
            <a:ext cx="422912" cy="437504"/>
          </a:xfrm>
          <a:prstGeom prst="ellipse">
            <a:avLst/>
          </a:prstGeom>
          <a:solidFill>
            <a:srgbClr val="335B7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400" dirty="0">
                <a:latin typeface="Roboto Light" panose="02000000000000000000" pitchFamily="2" charset="0"/>
                <a:ea typeface="Roboto Light" panose="02000000000000000000" pitchFamily="2" charset="0"/>
                <a:cs typeface="Roboto Light" panose="02000000000000000000" pitchFamily="2" charset="0"/>
              </a:rPr>
              <a:t>10</a:t>
            </a:r>
          </a:p>
        </p:txBody>
      </p:sp>
      <p:sp>
        <p:nvSpPr>
          <p:cNvPr id="2" name="Oval 1">
            <a:extLst>
              <a:ext uri="{FF2B5EF4-FFF2-40B4-BE49-F238E27FC236}">
                <a16:creationId xmlns:a16="http://schemas.microsoft.com/office/drawing/2014/main" id="{D5B7BBCA-FA1A-8688-A27A-4F275E538545}"/>
              </a:ext>
            </a:extLst>
          </p:cNvPr>
          <p:cNvSpPr/>
          <p:nvPr/>
        </p:nvSpPr>
        <p:spPr>
          <a:xfrm>
            <a:off x="4669360" y="5277423"/>
            <a:ext cx="422903" cy="437498"/>
          </a:xfrm>
          <a:prstGeom prst="ellipse">
            <a:avLst/>
          </a:prstGeom>
          <a:solidFill>
            <a:srgbClr val="335B7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400" dirty="0">
                <a:latin typeface="Roboto Light" panose="02000000000000000000" pitchFamily="2" charset="0"/>
                <a:ea typeface="Roboto Light" panose="02000000000000000000" pitchFamily="2" charset="0"/>
                <a:cs typeface="Roboto Light" panose="02000000000000000000" pitchFamily="2" charset="0"/>
              </a:rPr>
              <a:t>5</a:t>
            </a:r>
          </a:p>
        </p:txBody>
      </p:sp>
      <p:sp>
        <p:nvSpPr>
          <p:cNvPr id="3" name="Oval 2">
            <a:extLst>
              <a:ext uri="{FF2B5EF4-FFF2-40B4-BE49-F238E27FC236}">
                <a16:creationId xmlns:a16="http://schemas.microsoft.com/office/drawing/2014/main" id="{0FA1BF8D-4808-1364-438E-D127AEC1C643}"/>
              </a:ext>
            </a:extLst>
          </p:cNvPr>
          <p:cNvSpPr/>
          <p:nvPr/>
        </p:nvSpPr>
        <p:spPr>
          <a:xfrm>
            <a:off x="5478850" y="5164604"/>
            <a:ext cx="422903" cy="437498"/>
          </a:xfrm>
          <a:prstGeom prst="ellipse">
            <a:avLst/>
          </a:prstGeom>
          <a:solidFill>
            <a:srgbClr val="335B7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400" dirty="0">
                <a:latin typeface="Roboto Light" panose="02000000000000000000" pitchFamily="2" charset="0"/>
                <a:ea typeface="Roboto Light" panose="02000000000000000000" pitchFamily="2" charset="0"/>
                <a:cs typeface="Roboto Light" panose="02000000000000000000" pitchFamily="2" charset="0"/>
              </a:rPr>
              <a:t>9</a:t>
            </a:r>
          </a:p>
        </p:txBody>
      </p:sp>
      <p:sp>
        <p:nvSpPr>
          <p:cNvPr id="5" name="Oval 4">
            <a:extLst>
              <a:ext uri="{FF2B5EF4-FFF2-40B4-BE49-F238E27FC236}">
                <a16:creationId xmlns:a16="http://schemas.microsoft.com/office/drawing/2014/main" id="{A46ACE64-4523-556D-12BF-59990CB54985}"/>
              </a:ext>
            </a:extLst>
          </p:cNvPr>
          <p:cNvSpPr/>
          <p:nvPr/>
        </p:nvSpPr>
        <p:spPr>
          <a:xfrm>
            <a:off x="6230874" y="4881048"/>
            <a:ext cx="422903" cy="437498"/>
          </a:xfrm>
          <a:prstGeom prst="ellipse">
            <a:avLst/>
          </a:prstGeom>
          <a:solidFill>
            <a:srgbClr val="335B7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400" dirty="0">
                <a:latin typeface="Roboto Light" panose="02000000000000000000" pitchFamily="2" charset="0"/>
                <a:ea typeface="Roboto Light" panose="02000000000000000000" pitchFamily="2" charset="0"/>
                <a:cs typeface="Roboto Light" panose="02000000000000000000" pitchFamily="2" charset="0"/>
              </a:rPr>
              <a:t>18</a:t>
            </a:r>
          </a:p>
        </p:txBody>
      </p:sp>
      <p:sp>
        <p:nvSpPr>
          <p:cNvPr id="6" name="Title 6">
            <a:extLst>
              <a:ext uri="{FF2B5EF4-FFF2-40B4-BE49-F238E27FC236}">
                <a16:creationId xmlns:a16="http://schemas.microsoft.com/office/drawing/2014/main" id="{C709F84B-8467-5B2C-C937-8D956DD46D90}"/>
              </a:ext>
            </a:extLst>
          </p:cNvPr>
          <p:cNvSpPr>
            <a:spLocks noGrp="1"/>
          </p:cNvSpPr>
          <p:nvPr/>
        </p:nvSpPr>
        <p:spPr>
          <a:xfrm>
            <a:off x="546069" y="280103"/>
            <a:ext cx="11174379" cy="777875"/>
          </a:xfrm>
          <a:prstGeom prst="rect">
            <a:avLst/>
          </a:prstGeom>
        </p:spPr>
        <p:txBody>
          <a:bodyPr vert="horz" lIns="91440" tIns="45720" rIns="91440" bIns="45720" rtlCol="0" anchor="t">
            <a:noAutofit/>
          </a:bodyPr>
          <a:lstStyle>
            <a:lvl1pPr algn="l" defTabSz="457200" rtl="0" eaLnBrk="1" latinLnBrk="0" hangingPunct="1">
              <a:lnSpc>
                <a:spcPct val="100000"/>
              </a:lnSpc>
              <a:spcBef>
                <a:spcPct val="0"/>
              </a:spcBef>
              <a:buNone/>
              <a:defRPr sz="3200" b="1" kern="1200" cap="all">
                <a:solidFill>
                  <a:schemeClr val="tx1">
                    <a:lumMod val="75000"/>
                    <a:lumOff val="25000"/>
                  </a:schemeClr>
                </a:solidFill>
                <a:latin typeface="Roboto Light" panose="02000000000000000000" pitchFamily="2" charset="0"/>
                <a:ea typeface="Roboto Light" panose="02000000000000000000" pitchFamily="2" charset="0"/>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NZ" sz="1800" cap="none" dirty="0"/>
              <a:t>Knowledge of the Act amongst the general population declined, with 11% having solid knowledge (know a lot + a fair amount), down 7%.</a:t>
            </a:r>
          </a:p>
        </p:txBody>
      </p:sp>
      <p:sp>
        <p:nvSpPr>
          <p:cNvPr id="7" name="Oval 6">
            <a:extLst>
              <a:ext uri="{FF2B5EF4-FFF2-40B4-BE49-F238E27FC236}">
                <a16:creationId xmlns:a16="http://schemas.microsoft.com/office/drawing/2014/main" id="{850FDB6C-CFD4-7F94-5FCD-162E3C71FE46}"/>
              </a:ext>
            </a:extLst>
          </p:cNvPr>
          <p:cNvSpPr/>
          <p:nvPr/>
        </p:nvSpPr>
        <p:spPr>
          <a:xfrm>
            <a:off x="7027444" y="5117703"/>
            <a:ext cx="422903" cy="437498"/>
          </a:xfrm>
          <a:prstGeom prst="ellipse">
            <a:avLst/>
          </a:prstGeom>
          <a:solidFill>
            <a:srgbClr val="335B7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600" b="1" dirty="0">
                <a:latin typeface="Roboto Light" panose="02000000000000000000" pitchFamily="2" charset="0"/>
                <a:ea typeface="Roboto Light" panose="02000000000000000000" pitchFamily="2" charset="0"/>
                <a:cs typeface="Roboto Light" panose="02000000000000000000" pitchFamily="2" charset="0"/>
              </a:rPr>
              <a:t>11</a:t>
            </a:r>
          </a:p>
        </p:txBody>
      </p:sp>
    </p:spTree>
    <p:extLst>
      <p:ext uri="{BB962C8B-B14F-4D97-AF65-F5344CB8AC3E}">
        <p14:creationId xmlns:p14="http://schemas.microsoft.com/office/powerpoint/2010/main" val="224411187"/>
      </p:ext>
    </p:extLst>
  </p:cSld>
  <p:clrMapOvr>
    <a:masterClrMapping/>
  </p:clrMapOvr>
  <p:transition spd="slow">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Placeholder 8">
            <a:extLst>
              <a:ext uri="{FF2B5EF4-FFF2-40B4-BE49-F238E27FC236}">
                <a16:creationId xmlns:a16="http://schemas.microsoft.com/office/drawing/2014/main" id="{95611E88-EA85-E17C-EA08-C5E42605DFAB}"/>
              </a:ext>
            </a:extLst>
          </p:cNvPr>
          <p:cNvGraphicFramePr>
            <a:graphicFrameLocks noGrp="1"/>
          </p:cNvGraphicFramePr>
          <p:nvPr>
            <p:ph type="chart" sz="quarter" idx="15"/>
            <p:extLst>
              <p:ext uri="{D42A27DB-BD31-4B8C-83A1-F6EECF244321}">
                <p14:modId xmlns:p14="http://schemas.microsoft.com/office/powerpoint/2010/main" val="3109283585"/>
              </p:ext>
            </p:extLst>
          </p:nvPr>
        </p:nvGraphicFramePr>
        <p:xfrm>
          <a:off x="1060254" y="2039311"/>
          <a:ext cx="8699763" cy="4521907"/>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 Placeholder 8">
            <a:extLst>
              <a:ext uri="{FF2B5EF4-FFF2-40B4-BE49-F238E27FC236}">
                <a16:creationId xmlns:a16="http://schemas.microsoft.com/office/drawing/2014/main" id="{7D37B37D-8DA7-D2A0-A708-E6033DE5B8D9}"/>
              </a:ext>
            </a:extLst>
          </p:cNvPr>
          <p:cNvSpPr>
            <a:spLocks noGrp="1"/>
          </p:cNvSpPr>
          <p:nvPr>
            <p:ph type="body" idx="18"/>
          </p:nvPr>
        </p:nvSpPr>
        <p:spPr/>
        <p:txBody>
          <a:bodyPr/>
          <a:lstStyle/>
          <a:p>
            <a:endParaRPr lang="en-US" dirty="0">
              <a:cs typeface="Arial" panose="020B0604020202020204" pitchFamily="34" charset="0"/>
            </a:endParaRPr>
          </a:p>
          <a:p>
            <a:r>
              <a:rPr lang="en-US" dirty="0">
                <a:cs typeface="Arial" panose="020B0604020202020204" pitchFamily="34" charset="0"/>
              </a:rPr>
              <a:t>Are you aware that the Protected Disclosures (Protection of Whistleblowers) Act covers government and private organisations? (%)</a:t>
            </a:r>
            <a:endParaRPr lang="en-NZ" dirty="0"/>
          </a:p>
        </p:txBody>
      </p:sp>
      <p:sp>
        <p:nvSpPr>
          <p:cNvPr id="10" name="Content Placeholder 9">
            <a:extLst>
              <a:ext uri="{FF2B5EF4-FFF2-40B4-BE49-F238E27FC236}">
                <a16:creationId xmlns:a16="http://schemas.microsoft.com/office/drawing/2014/main" id="{D1DF23D7-4450-AC6B-1D00-C13C53B5AF9C}"/>
              </a:ext>
            </a:extLst>
          </p:cNvPr>
          <p:cNvSpPr>
            <a:spLocks noGrp="1"/>
          </p:cNvSpPr>
          <p:nvPr>
            <p:ph idx="19"/>
          </p:nvPr>
        </p:nvSpPr>
        <p:spPr/>
        <p:txBody>
          <a:bodyPr/>
          <a:lstStyle/>
          <a:p>
            <a:r>
              <a:rPr lang="en-US" dirty="0">
                <a:cs typeface="Arial" panose="020B0604020202020204" pitchFamily="34" charset="0"/>
              </a:rPr>
              <a:t>Base</a:t>
            </a:r>
            <a:r>
              <a:rPr lang="en-US" dirty="0"/>
              <a:t>: Those who say they are aware of the Act (n=298)</a:t>
            </a:r>
            <a:endParaRPr lang="en-NZ" dirty="0"/>
          </a:p>
        </p:txBody>
      </p:sp>
      <p:sp>
        <p:nvSpPr>
          <p:cNvPr id="4" name="Slide Number Placeholder 3">
            <a:extLst>
              <a:ext uri="{FF2B5EF4-FFF2-40B4-BE49-F238E27FC236}">
                <a16:creationId xmlns:a16="http://schemas.microsoft.com/office/drawing/2014/main" id="{FDEB0F42-96C0-FEEB-54FA-3F34D367D4E4}"/>
              </a:ext>
            </a:extLst>
          </p:cNvPr>
          <p:cNvSpPr>
            <a:spLocks noGrp="1"/>
          </p:cNvSpPr>
          <p:nvPr>
            <p:ph type="sldNum" sz="quarter" idx="4"/>
          </p:nvPr>
        </p:nvSpPr>
        <p:spPr/>
        <p:txBody>
          <a:bodyPr/>
          <a:lstStyle/>
          <a:p>
            <a:fld id="{3A98EE3D-8CD1-4C3F-BD1C-C98C9596463C}" type="slidenum">
              <a:rPr lang="en-US" smtClean="0"/>
              <a:t>13</a:t>
            </a:fld>
            <a:endParaRPr lang="en-US" dirty="0"/>
          </a:p>
        </p:txBody>
      </p:sp>
      <p:sp>
        <p:nvSpPr>
          <p:cNvPr id="2" name="Title 6">
            <a:extLst>
              <a:ext uri="{FF2B5EF4-FFF2-40B4-BE49-F238E27FC236}">
                <a16:creationId xmlns:a16="http://schemas.microsoft.com/office/drawing/2014/main" id="{C709F84B-8467-5B2C-C937-8D956DD46D90}"/>
              </a:ext>
            </a:extLst>
          </p:cNvPr>
          <p:cNvSpPr>
            <a:spLocks noGrp="1"/>
          </p:cNvSpPr>
          <p:nvPr/>
        </p:nvSpPr>
        <p:spPr>
          <a:xfrm>
            <a:off x="446534" y="296782"/>
            <a:ext cx="11584775" cy="664480"/>
          </a:xfrm>
          <a:prstGeom prst="rect">
            <a:avLst/>
          </a:prstGeom>
        </p:spPr>
        <p:txBody>
          <a:bodyPr vert="horz" lIns="91440" tIns="45720" rIns="91440" bIns="45720" rtlCol="0" anchor="t">
            <a:noAutofit/>
          </a:bodyPr>
          <a:lstStyle>
            <a:lvl1pPr algn="l" defTabSz="457200" rtl="0" eaLnBrk="1" latinLnBrk="0" hangingPunct="1">
              <a:lnSpc>
                <a:spcPct val="100000"/>
              </a:lnSpc>
              <a:spcBef>
                <a:spcPct val="0"/>
              </a:spcBef>
              <a:buNone/>
              <a:defRPr sz="3200" b="1" kern="1200" cap="all">
                <a:solidFill>
                  <a:schemeClr val="tx1">
                    <a:lumMod val="75000"/>
                    <a:lumOff val="25000"/>
                  </a:schemeClr>
                </a:solidFill>
                <a:latin typeface="Roboto Light" panose="02000000000000000000" pitchFamily="2" charset="0"/>
                <a:ea typeface="Roboto Light" panose="02000000000000000000" pitchFamily="2" charset="0"/>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NZ" sz="1800" cap="none" dirty="0"/>
              <a:t>Of those aware of the Act, three quarters (76%) claimed to be aware it covers government and private organisations, down 5%.</a:t>
            </a:r>
          </a:p>
        </p:txBody>
      </p:sp>
    </p:spTree>
    <p:extLst>
      <p:ext uri="{BB962C8B-B14F-4D97-AF65-F5344CB8AC3E}">
        <p14:creationId xmlns:p14="http://schemas.microsoft.com/office/powerpoint/2010/main" val="4275596369"/>
      </p:ext>
    </p:extLst>
  </p:cSld>
  <p:clrMapOvr>
    <a:masterClrMapping/>
  </p:clrMapOvr>
  <p:transition spd="slow">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Placeholder 11">
            <a:extLst>
              <a:ext uri="{FF2B5EF4-FFF2-40B4-BE49-F238E27FC236}">
                <a16:creationId xmlns:a16="http://schemas.microsoft.com/office/drawing/2014/main" id="{C1D2F823-010F-5D2F-620C-A5AD4F57C9D1}"/>
              </a:ext>
            </a:extLst>
          </p:cNvPr>
          <p:cNvGraphicFramePr>
            <a:graphicFrameLocks noGrp="1"/>
          </p:cNvGraphicFramePr>
          <p:nvPr>
            <p:ph type="chart" sz="quarter" idx="15"/>
            <p:extLst>
              <p:ext uri="{D42A27DB-BD31-4B8C-83A1-F6EECF244321}">
                <p14:modId xmlns:p14="http://schemas.microsoft.com/office/powerpoint/2010/main" val="3621944526"/>
              </p:ext>
            </p:extLst>
          </p:nvPr>
        </p:nvGraphicFramePr>
        <p:xfrm>
          <a:off x="895149" y="1596552"/>
          <a:ext cx="11155679" cy="4521907"/>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 Placeholder 8">
            <a:extLst>
              <a:ext uri="{FF2B5EF4-FFF2-40B4-BE49-F238E27FC236}">
                <a16:creationId xmlns:a16="http://schemas.microsoft.com/office/drawing/2014/main" id="{7D37B37D-8DA7-D2A0-A708-E6033DE5B8D9}"/>
              </a:ext>
            </a:extLst>
          </p:cNvPr>
          <p:cNvSpPr>
            <a:spLocks noGrp="1"/>
          </p:cNvSpPr>
          <p:nvPr>
            <p:ph type="body" idx="18"/>
          </p:nvPr>
        </p:nvSpPr>
        <p:spPr/>
        <p:txBody>
          <a:bodyPr/>
          <a:lstStyle/>
          <a:p>
            <a:endParaRPr lang="en-US" dirty="0">
              <a:cs typeface="Arial" panose="020B0604020202020204" pitchFamily="34" charset="0"/>
            </a:endParaRPr>
          </a:p>
          <a:p>
            <a:r>
              <a:rPr lang="en-US" dirty="0">
                <a:cs typeface="Arial" panose="020B0604020202020204" pitchFamily="34" charset="0"/>
              </a:rPr>
              <a:t>How would you obtain information regarding the Protected Disclosures (Protection of Whistleblowers) Act? (%)</a:t>
            </a:r>
            <a:endParaRPr lang="en-NZ" dirty="0"/>
          </a:p>
        </p:txBody>
      </p:sp>
      <p:sp>
        <p:nvSpPr>
          <p:cNvPr id="10" name="Content Placeholder 9">
            <a:extLst>
              <a:ext uri="{FF2B5EF4-FFF2-40B4-BE49-F238E27FC236}">
                <a16:creationId xmlns:a16="http://schemas.microsoft.com/office/drawing/2014/main" id="{D1DF23D7-4450-AC6B-1D00-C13C53B5AF9C}"/>
              </a:ext>
            </a:extLst>
          </p:cNvPr>
          <p:cNvSpPr>
            <a:spLocks noGrp="1"/>
          </p:cNvSpPr>
          <p:nvPr>
            <p:ph idx="19"/>
          </p:nvPr>
        </p:nvSpPr>
        <p:spPr/>
        <p:txBody>
          <a:bodyPr/>
          <a:lstStyle/>
          <a:p>
            <a:r>
              <a:rPr lang="en-US" dirty="0"/>
              <a:t>Note: Social media was first included as an option in 2023; Base: All respondents (n=1018)</a:t>
            </a:r>
            <a:endParaRPr lang="en-NZ" dirty="0"/>
          </a:p>
        </p:txBody>
      </p:sp>
      <p:sp>
        <p:nvSpPr>
          <p:cNvPr id="4" name="Slide Number Placeholder 3">
            <a:extLst>
              <a:ext uri="{FF2B5EF4-FFF2-40B4-BE49-F238E27FC236}">
                <a16:creationId xmlns:a16="http://schemas.microsoft.com/office/drawing/2014/main" id="{FDEB0F42-96C0-FEEB-54FA-3F34D367D4E4}"/>
              </a:ext>
            </a:extLst>
          </p:cNvPr>
          <p:cNvSpPr>
            <a:spLocks noGrp="1"/>
          </p:cNvSpPr>
          <p:nvPr>
            <p:ph type="sldNum" sz="quarter" idx="4"/>
          </p:nvPr>
        </p:nvSpPr>
        <p:spPr/>
        <p:txBody>
          <a:bodyPr/>
          <a:lstStyle/>
          <a:p>
            <a:fld id="{3A98EE3D-8CD1-4C3F-BD1C-C98C9596463C}" type="slidenum">
              <a:rPr lang="en-US" smtClean="0"/>
              <a:t>14</a:t>
            </a:fld>
            <a:endParaRPr lang="en-US" dirty="0"/>
          </a:p>
        </p:txBody>
      </p:sp>
      <p:sp>
        <p:nvSpPr>
          <p:cNvPr id="2" name="Title 6">
            <a:extLst>
              <a:ext uri="{FF2B5EF4-FFF2-40B4-BE49-F238E27FC236}">
                <a16:creationId xmlns:a16="http://schemas.microsoft.com/office/drawing/2014/main" id="{C709F84B-8467-5B2C-C937-8D956DD46D90}"/>
              </a:ext>
            </a:extLst>
          </p:cNvPr>
          <p:cNvSpPr>
            <a:spLocks noGrp="1"/>
          </p:cNvSpPr>
          <p:nvPr/>
        </p:nvSpPr>
        <p:spPr>
          <a:xfrm>
            <a:off x="526496" y="301557"/>
            <a:ext cx="11362559" cy="748725"/>
          </a:xfrm>
          <a:prstGeom prst="rect">
            <a:avLst/>
          </a:prstGeom>
        </p:spPr>
        <p:txBody>
          <a:bodyPr vert="horz" lIns="91440" tIns="45720" rIns="91440" bIns="45720" rtlCol="0" anchor="t">
            <a:noAutofit/>
          </a:bodyPr>
          <a:lstStyle>
            <a:lvl1pPr algn="l" defTabSz="457200" rtl="0" eaLnBrk="1" latinLnBrk="0" hangingPunct="1">
              <a:lnSpc>
                <a:spcPct val="100000"/>
              </a:lnSpc>
              <a:spcBef>
                <a:spcPct val="0"/>
              </a:spcBef>
              <a:buNone/>
              <a:defRPr sz="3200" b="1" kern="1200" cap="all">
                <a:solidFill>
                  <a:schemeClr val="tx1">
                    <a:lumMod val="75000"/>
                    <a:lumOff val="25000"/>
                  </a:schemeClr>
                </a:solidFill>
                <a:latin typeface="Roboto Light" panose="02000000000000000000" pitchFamily="2" charset="0"/>
                <a:ea typeface="Roboto Light" panose="02000000000000000000" pitchFamily="2" charset="0"/>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NZ" sz="1800" cap="none" dirty="0"/>
              <a:t>Online searches continued to be the main source of information about the Act (82%, up 4%).  Followed by 27% (up 1%) that will contact the Ombudsman – maintaining the slow upward trend from the low recorded in 2019 (17%). </a:t>
            </a:r>
          </a:p>
        </p:txBody>
      </p:sp>
    </p:spTree>
    <p:extLst>
      <p:ext uri="{BB962C8B-B14F-4D97-AF65-F5344CB8AC3E}">
        <p14:creationId xmlns:p14="http://schemas.microsoft.com/office/powerpoint/2010/main" val="2515605020"/>
      </p:ext>
    </p:extLst>
  </p:cSld>
  <p:clrMapOvr>
    <a:masterClrMapping/>
  </p:clrMapOvr>
  <p:transition spd="slow">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Circle of hands holding smartphones">
            <a:extLst>
              <a:ext uri="{FF2B5EF4-FFF2-40B4-BE49-F238E27FC236}">
                <a16:creationId xmlns:a16="http://schemas.microsoft.com/office/drawing/2014/main" id="{A55FEC49-9F7A-39F4-101F-B8697352BFFE}"/>
              </a:ext>
            </a:extLst>
          </p:cNvPr>
          <p:cNvPicPr>
            <a:picLocks noChangeAspect="1"/>
          </p:cNvPicPr>
          <p:nvPr/>
        </p:nvPicPr>
        <p:blipFill>
          <a:blip r:embed="rId2" cstate="email">
            <a:alphaModFix amt="2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Title 9">
            <a:extLst>
              <a:ext uri="{FF2B5EF4-FFF2-40B4-BE49-F238E27FC236}">
                <a16:creationId xmlns:a16="http://schemas.microsoft.com/office/drawing/2014/main" id="{74A9DFBC-E642-496E-0EDC-0226F64B1686}"/>
              </a:ext>
            </a:extLst>
          </p:cNvPr>
          <p:cNvSpPr>
            <a:spLocks noGrp="1"/>
          </p:cNvSpPr>
          <p:nvPr>
            <p:ph type="title"/>
          </p:nvPr>
        </p:nvSpPr>
        <p:spPr>
          <a:xfrm>
            <a:off x="838200" y="365126"/>
            <a:ext cx="10515600" cy="586982"/>
          </a:xfrm>
        </p:spPr>
        <p:txBody>
          <a:bodyPr>
            <a:normAutofit/>
          </a:bodyPr>
          <a:lstStyle/>
          <a:p>
            <a:r>
              <a:rPr lang="en-NZ" sz="3100" dirty="0">
                <a:latin typeface="Roboto Light" panose="02000000000000000000" pitchFamily="2" charset="0"/>
                <a:ea typeface="Roboto Light" panose="02000000000000000000" pitchFamily="2" charset="0"/>
                <a:cs typeface="Roboto Light" panose="02000000000000000000" pitchFamily="2" charset="0"/>
              </a:rPr>
              <a:t>Nota</a:t>
            </a:r>
            <a:r>
              <a:rPr lang="en-NZ" sz="3100" b="1" dirty="0">
                <a:latin typeface="Roboto Light" panose="02000000000000000000" pitchFamily="2" charset="0"/>
                <a:ea typeface="Roboto Light" panose="02000000000000000000" pitchFamily="2" charset="0"/>
                <a:cs typeface="Roboto Light" panose="02000000000000000000" pitchFamily="2" charset="0"/>
              </a:rPr>
              <a:t>ble group differences</a:t>
            </a:r>
            <a:endParaRPr lang="en-NZ" dirty="0"/>
          </a:p>
        </p:txBody>
      </p:sp>
      <p:sp>
        <p:nvSpPr>
          <p:cNvPr id="13" name="Content Placeholder 12">
            <a:extLst>
              <a:ext uri="{FF2B5EF4-FFF2-40B4-BE49-F238E27FC236}">
                <a16:creationId xmlns:a16="http://schemas.microsoft.com/office/drawing/2014/main" id="{40C27244-DEEA-3F1B-35AF-FBC592572EC4}"/>
              </a:ext>
            </a:extLst>
          </p:cNvPr>
          <p:cNvSpPr>
            <a:spLocks noGrp="1"/>
          </p:cNvSpPr>
          <p:nvPr>
            <p:ph sz="half" idx="1"/>
          </p:nvPr>
        </p:nvSpPr>
        <p:spPr>
          <a:xfrm>
            <a:off x="838200" y="1429700"/>
            <a:ext cx="5181600" cy="42317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marL="0" indent="0">
              <a:lnSpc>
                <a:spcPct val="120000"/>
              </a:lnSpc>
              <a:spcBef>
                <a:spcPts val="0"/>
              </a:spcBef>
              <a:spcAft>
                <a:spcPts val="600"/>
              </a:spcAft>
              <a:buNone/>
              <a:tabLst>
                <a:tab pos="457200" algn="l"/>
              </a:tabLst>
            </a:pPr>
            <a:r>
              <a:rPr lang="en-US" sz="1200" b="1"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More likely to contact the Ombudsman:</a:t>
            </a:r>
          </a:p>
          <a:p>
            <a:pPr marL="285750" indent="-285750">
              <a:lnSpc>
                <a:spcPct val="120000"/>
              </a:lnSpc>
              <a:spcBef>
                <a:spcPts val="0"/>
              </a:spcBef>
              <a:buFont typeface="Arial" panose="020B0604020202020204" pitchFamily="34" charset="0"/>
              <a:buChar char="•"/>
              <a:tabLst>
                <a:tab pos="457200" algn="l"/>
              </a:tabLst>
            </a:pPr>
            <a:r>
              <a:rPr lang="en-NZ"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Older respondents:</a:t>
            </a:r>
          </a:p>
          <a:p>
            <a:pPr marL="539750" indent="-269875">
              <a:lnSpc>
                <a:spcPct val="120000"/>
              </a:lnSpc>
              <a:spcBef>
                <a:spcPts val="0"/>
              </a:spcBef>
              <a:buFont typeface="Franklin Gothic Book" panose="020B0503020102020204" pitchFamily="34" charset="0"/>
              <a:buChar char="-"/>
              <a:tabLst>
                <a:tab pos="457200" algn="l"/>
              </a:tabLst>
            </a:pPr>
            <a:r>
              <a:rPr lang="en-US"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Under 30: 20%</a:t>
            </a:r>
          </a:p>
          <a:p>
            <a:pPr marL="539750" indent="-269875">
              <a:lnSpc>
                <a:spcPct val="120000"/>
              </a:lnSpc>
              <a:spcBef>
                <a:spcPts val="0"/>
              </a:spcBef>
              <a:buFont typeface="Franklin Gothic Book" panose="020B0503020102020204" pitchFamily="34" charset="0"/>
              <a:buChar char="-"/>
              <a:tabLst>
                <a:tab pos="457200" algn="l"/>
              </a:tabLst>
            </a:pPr>
            <a:r>
              <a:rPr lang="en-US"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30-44: 23%</a:t>
            </a:r>
          </a:p>
          <a:p>
            <a:pPr marL="539750" indent="-269875">
              <a:lnSpc>
                <a:spcPct val="120000"/>
              </a:lnSpc>
              <a:spcBef>
                <a:spcPts val="0"/>
              </a:spcBef>
              <a:buFont typeface="Franklin Gothic Book" panose="020B0503020102020204" pitchFamily="34" charset="0"/>
              <a:buChar char="-"/>
              <a:tabLst>
                <a:tab pos="457200" algn="l"/>
              </a:tabLst>
            </a:pPr>
            <a:r>
              <a:rPr lang="en-US"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45-59: 27%</a:t>
            </a:r>
          </a:p>
          <a:p>
            <a:pPr marL="539750" indent="-269875">
              <a:lnSpc>
                <a:spcPct val="120000"/>
              </a:lnSpc>
              <a:spcBef>
                <a:spcPts val="0"/>
              </a:spcBef>
              <a:buFont typeface="Franklin Gothic Book" panose="020B0503020102020204" pitchFamily="34" charset="0"/>
              <a:buChar char="-"/>
              <a:tabLst>
                <a:tab pos="457200" algn="l"/>
              </a:tabLst>
            </a:pPr>
            <a:r>
              <a:rPr lang="en-US"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60+: 36%</a:t>
            </a:r>
          </a:p>
          <a:p>
            <a:pPr marL="269875" indent="-269875">
              <a:lnSpc>
                <a:spcPct val="120000"/>
              </a:lnSpc>
              <a:spcBef>
                <a:spcPts val="600"/>
              </a:spcBef>
              <a:spcAft>
                <a:spcPts val="600"/>
              </a:spcAft>
              <a:buFont typeface="Arial" panose="020B0604020202020204" pitchFamily="34" charset="0"/>
              <a:buChar char="•"/>
              <a:tabLst>
                <a:tab pos="457200" algn="l"/>
              </a:tabLst>
            </a:pPr>
            <a:r>
              <a:rPr lang="en-US"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Men (31%) compared to women (23%)</a:t>
            </a:r>
          </a:p>
          <a:p>
            <a:pPr marL="285750" indent="-285750">
              <a:lnSpc>
                <a:spcPct val="120000"/>
              </a:lnSpc>
              <a:spcBef>
                <a:spcPts val="0"/>
              </a:spcBef>
              <a:spcAft>
                <a:spcPts val="600"/>
              </a:spcAft>
              <a:buFont typeface="Arial" panose="020B0604020202020204" pitchFamily="34" charset="0"/>
              <a:buChar char="•"/>
              <a:tabLst>
                <a:tab pos="457200" algn="l"/>
              </a:tabLst>
            </a:pPr>
            <a:r>
              <a:rPr lang="en-US"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NZ Europeans (30%)</a:t>
            </a:r>
          </a:p>
          <a:p>
            <a:pPr marL="285750" indent="-285750">
              <a:lnSpc>
                <a:spcPct val="120000"/>
              </a:lnSpc>
              <a:spcBef>
                <a:spcPts val="0"/>
              </a:spcBef>
              <a:spcAft>
                <a:spcPts val="600"/>
              </a:spcAft>
              <a:buFont typeface="Arial" panose="020B0604020202020204" pitchFamily="34" charset="0"/>
              <a:buChar char="•"/>
              <a:tabLst>
                <a:tab pos="457200" algn="l"/>
              </a:tabLst>
            </a:pPr>
            <a:r>
              <a:rPr lang="en-US"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Have heard of the PDA (40%) compared to those who had not (21%)</a:t>
            </a:r>
          </a:p>
          <a:p>
            <a:pPr marL="285750" indent="-285750">
              <a:lnSpc>
                <a:spcPct val="120000"/>
              </a:lnSpc>
              <a:spcBef>
                <a:spcPts val="0"/>
              </a:spcBef>
              <a:spcAft>
                <a:spcPts val="600"/>
              </a:spcAft>
              <a:buFont typeface="Arial" panose="020B0604020202020204" pitchFamily="34" charset="0"/>
              <a:buChar char="•"/>
              <a:tabLst>
                <a:tab pos="457200" algn="l"/>
              </a:tabLst>
            </a:pPr>
            <a:r>
              <a:rPr lang="en-US"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Witnessed serious wrongdoing at work (33%) compared to those who had not (25%).</a:t>
            </a:r>
          </a:p>
          <a:p>
            <a:pPr marL="171450" indent="-171450">
              <a:lnSpc>
                <a:spcPct val="120000"/>
              </a:lnSpc>
              <a:spcBef>
                <a:spcPts val="0"/>
              </a:spcBef>
              <a:spcAft>
                <a:spcPts val="600"/>
              </a:spcAft>
              <a:buFont typeface="Arial" panose="020B0604020202020204" pitchFamily="34" charset="0"/>
              <a:buChar char="•"/>
              <a:tabLst>
                <a:tab pos="457200" algn="l"/>
              </a:tabLst>
            </a:pPr>
            <a:endParaRPr lang="en-US"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11" name="Content Placeholder 10">
            <a:extLst>
              <a:ext uri="{FF2B5EF4-FFF2-40B4-BE49-F238E27FC236}">
                <a16:creationId xmlns:a16="http://schemas.microsoft.com/office/drawing/2014/main" id="{E950D5DB-F1AE-CEB8-765E-E591BCAAEDA7}"/>
              </a:ext>
            </a:extLst>
          </p:cNvPr>
          <p:cNvSpPr>
            <a:spLocks noGrp="1"/>
          </p:cNvSpPr>
          <p:nvPr>
            <p:ph sz="half" idx="2"/>
          </p:nvPr>
        </p:nvSpPr>
        <p:spPr>
          <a:xfrm>
            <a:off x="6332855" y="1429700"/>
            <a:ext cx="5181600" cy="4618717"/>
          </a:xfrm>
        </p:spPr>
        <p:txBody>
          <a:bodyPr>
            <a:noAutofit/>
          </a:bodyPr>
          <a:lstStyle/>
          <a:p>
            <a:pPr marL="0" indent="0">
              <a:lnSpc>
                <a:spcPct val="120000"/>
              </a:lnSpc>
              <a:spcBef>
                <a:spcPts val="0"/>
              </a:spcBef>
              <a:spcAft>
                <a:spcPts val="600"/>
              </a:spcAft>
              <a:buNone/>
              <a:tabLst>
                <a:tab pos="457200" algn="l"/>
              </a:tabLst>
            </a:pPr>
            <a:r>
              <a:rPr lang="en-NZ" sz="1200" b="1"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More likely to use Google or internet search/ social media:</a:t>
            </a:r>
          </a:p>
          <a:p>
            <a:pPr marL="171450" indent="-171450">
              <a:lnSpc>
                <a:spcPct val="120000"/>
              </a:lnSpc>
              <a:spcBef>
                <a:spcPts val="0"/>
              </a:spcBef>
              <a:spcAft>
                <a:spcPts val="600"/>
              </a:spcAft>
              <a:tabLst>
                <a:tab pos="457200" algn="l"/>
              </a:tabLst>
            </a:pPr>
            <a:r>
              <a:rPr lang="en-NZ"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Own home with a mortgage (87%).</a:t>
            </a:r>
          </a:p>
          <a:p>
            <a:pPr marL="0" indent="0">
              <a:lnSpc>
                <a:spcPct val="120000"/>
              </a:lnSpc>
              <a:spcBef>
                <a:spcPts val="0"/>
              </a:spcBef>
              <a:spcAft>
                <a:spcPts val="600"/>
              </a:spcAft>
              <a:buNone/>
              <a:tabLst>
                <a:tab pos="457200" algn="l"/>
              </a:tabLst>
            </a:pPr>
            <a:r>
              <a:rPr lang="en-US" sz="1200" b="1" dirty="0">
                <a:latin typeface="Roboto Light" panose="02000000000000000000" pitchFamily="2" charset="0"/>
                <a:ea typeface="Roboto Light" panose="02000000000000000000" pitchFamily="2" charset="0"/>
                <a:cs typeface="Roboto Light" panose="02000000000000000000" pitchFamily="2" charset="0"/>
              </a:rPr>
              <a:t>More likely to use social media:</a:t>
            </a:r>
          </a:p>
          <a:p>
            <a:pPr marL="285750" indent="-285750">
              <a:lnSpc>
                <a:spcPct val="120000"/>
              </a:lnSpc>
              <a:spcBef>
                <a:spcPts val="0"/>
              </a:spcBef>
              <a:tabLst>
                <a:tab pos="457200" algn="l"/>
              </a:tabLst>
            </a:pPr>
            <a:r>
              <a:rPr lang="en-NZ" sz="1200" dirty="0">
                <a:latin typeface="Roboto Light" panose="02000000000000000000" pitchFamily="2" charset="0"/>
                <a:ea typeface="Roboto Light" panose="02000000000000000000" pitchFamily="2" charset="0"/>
                <a:cs typeface="Roboto Light" panose="02000000000000000000" pitchFamily="2" charset="0"/>
              </a:rPr>
              <a:t>Younger respondents:</a:t>
            </a:r>
          </a:p>
          <a:p>
            <a:pPr marL="539750" indent="-269875">
              <a:lnSpc>
                <a:spcPct val="120000"/>
              </a:lnSpc>
              <a:spcBef>
                <a:spcPts val="0"/>
              </a:spcBef>
              <a:buFont typeface="Franklin Gothic Book" panose="020B0503020102020204" pitchFamily="34" charset="0"/>
              <a:buChar char="-"/>
              <a:tabLst>
                <a:tab pos="457200" algn="l"/>
              </a:tabLst>
            </a:pPr>
            <a:r>
              <a:rPr lang="en-US" sz="1200" dirty="0">
                <a:latin typeface="Roboto Light" panose="02000000000000000000" pitchFamily="2" charset="0"/>
                <a:ea typeface="Roboto Light" panose="02000000000000000000" pitchFamily="2" charset="0"/>
                <a:cs typeface="Roboto Light" panose="02000000000000000000" pitchFamily="2" charset="0"/>
              </a:rPr>
              <a:t>Under 30: 30%</a:t>
            </a:r>
          </a:p>
          <a:p>
            <a:pPr marL="539750" indent="-269875">
              <a:lnSpc>
                <a:spcPct val="120000"/>
              </a:lnSpc>
              <a:spcBef>
                <a:spcPts val="0"/>
              </a:spcBef>
              <a:buFont typeface="Franklin Gothic Book" panose="020B0503020102020204" pitchFamily="34" charset="0"/>
              <a:buChar char="-"/>
              <a:tabLst>
                <a:tab pos="457200" algn="l"/>
              </a:tabLst>
            </a:pPr>
            <a:r>
              <a:rPr lang="en-US" sz="1200" dirty="0">
                <a:latin typeface="Roboto Light" panose="02000000000000000000" pitchFamily="2" charset="0"/>
                <a:ea typeface="Roboto Light" panose="02000000000000000000" pitchFamily="2" charset="0"/>
                <a:cs typeface="Roboto Light" panose="02000000000000000000" pitchFamily="2" charset="0"/>
              </a:rPr>
              <a:t>30-44: 16%</a:t>
            </a:r>
          </a:p>
          <a:p>
            <a:pPr marL="539750" indent="-269875">
              <a:lnSpc>
                <a:spcPct val="120000"/>
              </a:lnSpc>
              <a:spcBef>
                <a:spcPts val="0"/>
              </a:spcBef>
              <a:buFont typeface="Franklin Gothic Book" panose="020B0503020102020204" pitchFamily="34" charset="0"/>
              <a:buChar char="-"/>
              <a:tabLst>
                <a:tab pos="457200" algn="l"/>
              </a:tabLst>
            </a:pPr>
            <a:r>
              <a:rPr lang="en-US" sz="1200" dirty="0">
                <a:latin typeface="Roboto Light" panose="02000000000000000000" pitchFamily="2" charset="0"/>
                <a:ea typeface="Roboto Light" panose="02000000000000000000" pitchFamily="2" charset="0"/>
                <a:cs typeface="Roboto Light" panose="02000000000000000000" pitchFamily="2" charset="0"/>
              </a:rPr>
              <a:t>45-59: 9%</a:t>
            </a:r>
          </a:p>
          <a:p>
            <a:pPr marL="539750" indent="-269875">
              <a:lnSpc>
                <a:spcPct val="120000"/>
              </a:lnSpc>
              <a:spcBef>
                <a:spcPts val="0"/>
              </a:spcBef>
              <a:buFont typeface="Franklin Gothic Book" panose="020B0503020102020204" pitchFamily="34" charset="0"/>
              <a:buChar char="-"/>
              <a:tabLst>
                <a:tab pos="457200" algn="l"/>
              </a:tabLst>
            </a:pPr>
            <a:r>
              <a:rPr lang="en-US" sz="1200" dirty="0">
                <a:latin typeface="Roboto Light" panose="02000000000000000000" pitchFamily="2" charset="0"/>
                <a:ea typeface="Roboto Light" panose="02000000000000000000" pitchFamily="2" charset="0"/>
                <a:cs typeface="Roboto Light" panose="02000000000000000000" pitchFamily="2" charset="0"/>
              </a:rPr>
              <a:t>60+: 3%</a:t>
            </a:r>
          </a:p>
          <a:p>
            <a:pPr marL="263525" indent="-263525">
              <a:lnSpc>
                <a:spcPct val="120000"/>
              </a:lnSpc>
              <a:spcBef>
                <a:spcPts val="0"/>
              </a:spcBef>
              <a:spcAft>
                <a:spcPts val="600"/>
              </a:spcAft>
              <a:tabLst>
                <a:tab pos="457200" algn="l"/>
              </a:tabLst>
            </a:pPr>
            <a:r>
              <a:rPr lang="en-US" sz="1200" dirty="0">
                <a:latin typeface="Roboto Light" panose="02000000000000000000" pitchFamily="2" charset="0"/>
                <a:ea typeface="Roboto Light" panose="02000000000000000000" pitchFamily="2" charset="0"/>
                <a:cs typeface="Roboto Light" panose="02000000000000000000" pitchFamily="2" charset="0"/>
              </a:rPr>
              <a:t>NZ Māori (22%) compared to NZ European (12%)</a:t>
            </a:r>
          </a:p>
          <a:p>
            <a:pPr marL="263525" indent="-263525">
              <a:lnSpc>
                <a:spcPct val="120000"/>
              </a:lnSpc>
              <a:spcBef>
                <a:spcPts val="0"/>
              </a:spcBef>
              <a:spcAft>
                <a:spcPts val="600"/>
              </a:spcAft>
              <a:tabLst>
                <a:tab pos="457200" algn="l"/>
              </a:tabLst>
            </a:pPr>
            <a:r>
              <a:rPr lang="en-US" sz="1200" dirty="0">
                <a:latin typeface="Roboto Light" panose="02000000000000000000" pitchFamily="2" charset="0"/>
                <a:ea typeface="Roboto Light" panose="02000000000000000000" pitchFamily="2" charset="0"/>
                <a:cs typeface="Roboto Light" panose="02000000000000000000" pitchFamily="2" charset="0"/>
              </a:rPr>
              <a:t>Aucklanders (19%)</a:t>
            </a:r>
          </a:p>
          <a:p>
            <a:pPr marL="285750" lvl="0" indent="-285750">
              <a:lnSpc>
                <a:spcPct val="120000"/>
              </a:lnSpc>
              <a:spcBef>
                <a:spcPts val="0"/>
              </a:spcBef>
              <a:spcAft>
                <a:spcPts val="600"/>
              </a:spcAft>
            </a:pPr>
            <a:r>
              <a:rPr lang="en-NZ" sz="1200" dirty="0">
                <a:latin typeface="Roboto Light" panose="02000000000000000000" pitchFamily="2" charset="0"/>
                <a:ea typeface="Roboto Light" panose="02000000000000000000" pitchFamily="2" charset="0"/>
                <a:cs typeface="Roboto Light" panose="02000000000000000000" pitchFamily="2" charset="0"/>
              </a:rPr>
              <a:t>Full time workers (19%) compared to those not currently working (7%)</a:t>
            </a:r>
          </a:p>
          <a:p>
            <a:pPr marL="285750" indent="-285750">
              <a:lnSpc>
                <a:spcPct val="120000"/>
              </a:lnSpc>
              <a:spcBef>
                <a:spcPts val="0"/>
              </a:spcBef>
              <a:spcAft>
                <a:spcPts val="600"/>
              </a:spcAft>
            </a:pPr>
            <a:r>
              <a:rPr lang="mi-NZ" sz="1200" dirty="0">
                <a:latin typeface="Roboto Light" panose="02000000000000000000" pitchFamily="2" charset="0"/>
                <a:ea typeface="Roboto Light" panose="02000000000000000000" pitchFamily="2" charset="0"/>
                <a:cs typeface="Roboto Light" panose="02000000000000000000" pitchFamily="2" charset="0"/>
              </a:rPr>
              <a:t>Renting (18%) compared to own home freehold (8%)</a:t>
            </a:r>
            <a:endParaRPr lang="en-NZ" sz="1200" dirty="0">
              <a:latin typeface="Roboto Light" panose="02000000000000000000" pitchFamily="2" charset="0"/>
              <a:ea typeface="Roboto Light" panose="02000000000000000000" pitchFamily="2" charset="0"/>
              <a:cs typeface="Roboto Light" panose="02000000000000000000" pitchFamily="2" charset="0"/>
            </a:endParaRPr>
          </a:p>
          <a:p>
            <a:pPr marL="285750" indent="-285750">
              <a:lnSpc>
                <a:spcPct val="120000"/>
              </a:lnSpc>
              <a:spcBef>
                <a:spcPts val="0"/>
              </a:spcBef>
              <a:spcAft>
                <a:spcPts val="600"/>
              </a:spcAft>
              <a:tabLst>
                <a:tab pos="457200" algn="l"/>
              </a:tabLst>
            </a:pPr>
            <a:r>
              <a:rPr lang="en-US" sz="1200" dirty="0">
                <a:latin typeface="Roboto Light" panose="02000000000000000000" pitchFamily="2" charset="0"/>
                <a:ea typeface="Roboto Light" panose="02000000000000000000" pitchFamily="2" charset="0"/>
                <a:cs typeface="Roboto Light" panose="02000000000000000000" pitchFamily="2" charset="0"/>
              </a:rPr>
              <a:t>Have </a:t>
            </a:r>
            <a:r>
              <a:rPr lang="en-US" sz="1200" dirty="0">
                <a:latin typeface="Roboto Light" panose="02000000000000000000" pitchFamily="2" charset="0"/>
                <a:ea typeface="Roboto Light" panose="02000000000000000000" pitchFamily="2" charset="0"/>
              </a:rPr>
              <a:t>heard of the PDA (23%) compared to those who had not `(10%)</a:t>
            </a:r>
          </a:p>
          <a:p>
            <a:pPr marL="285750" indent="-285750">
              <a:lnSpc>
                <a:spcPct val="120000"/>
              </a:lnSpc>
              <a:spcBef>
                <a:spcPts val="0"/>
              </a:spcBef>
              <a:spcAft>
                <a:spcPts val="600"/>
              </a:spcAft>
              <a:tabLst>
                <a:tab pos="457200" algn="l"/>
              </a:tabLst>
            </a:pPr>
            <a:r>
              <a:rPr lang="en-US" sz="1200" dirty="0">
                <a:latin typeface="Roboto Light" panose="02000000000000000000" pitchFamily="2" charset="0"/>
                <a:ea typeface="Roboto Light" panose="02000000000000000000" pitchFamily="2" charset="0"/>
              </a:rPr>
              <a:t>Witnessed serious wrongdoing at work (22%) compared to those who had not (11%).</a:t>
            </a:r>
          </a:p>
          <a:p>
            <a:pPr>
              <a:lnSpc>
                <a:spcPct val="120000"/>
              </a:lnSpc>
              <a:spcBef>
                <a:spcPts val="0"/>
              </a:spcBef>
              <a:spcAft>
                <a:spcPts val="600"/>
              </a:spcAft>
            </a:pPr>
            <a:endParaRPr lang="en-NZ" sz="1200" dirty="0"/>
          </a:p>
        </p:txBody>
      </p:sp>
      <p:sp>
        <p:nvSpPr>
          <p:cNvPr id="6" name="Slide Number Placeholder 5">
            <a:extLst>
              <a:ext uri="{FF2B5EF4-FFF2-40B4-BE49-F238E27FC236}">
                <a16:creationId xmlns:a16="http://schemas.microsoft.com/office/drawing/2014/main" id="{5F0B623D-1FE6-6590-851D-47648F433D89}"/>
              </a:ext>
            </a:extLst>
          </p:cNvPr>
          <p:cNvSpPr>
            <a:spLocks noGrp="1"/>
          </p:cNvSpPr>
          <p:nvPr>
            <p:ph type="sldNum" sz="quarter" idx="12"/>
          </p:nvPr>
        </p:nvSpPr>
        <p:spPr/>
        <p:txBody>
          <a:bodyPr/>
          <a:lstStyle/>
          <a:p>
            <a:fld id="{3A98EE3D-8CD1-4C3F-BD1C-C98C9596463C}" type="slidenum">
              <a:rPr lang="en-US" smtClean="0"/>
              <a:t>15</a:t>
            </a:fld>
            <a:endParaRPr lang="en-US" dirty="0"/>
          </a:p>
        </p:txBody>
      </p:sp>
    </p:spTree>
    <p:extLst>
      <p:ext uri="{BB962C8B-B14F-4D97-AF65-F5344CB8AC3E}">
        <p14:creationId xmlns:p14="http://schemas.microsoft.com/office/powerpoint/2010/main" val="30391954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Placeholder 8">
            <a:extLst>
              <a:ext uri="{FF2B5EF4-FFF2-40B4-BE49-F238E27FC236}">
                <a16:creationId xmlns:a16="http://schemas.microsoft.com/office/drawing/2014/main" id="{45275954-1690-D710-C42E-5937477CEE42}"/>
              </a:ext>
            </a:extLst>
          </p:cNvPr>
          <p:cNvGraphicFramePr>
            <a:graphicFrameLocks noGrp="1"/>
          </p:cNvGraphicFramePr>
          <p:nvPr>
            <p:ph type="chart" sz="quarter" idx="15"/>
            <p:extLst>
              <p:ext uri="{D42A27DB-BD31-4B8C-83A1-F6EECF244321}">
                <p14:modId xmlns:p14="http://schemas.microsoft.com/office/powerpoint/2010/main" val="574201469"/>
              </p:ext>
            </p:extLst>
          </p:nvPr>
        </p:nvGraphicFramePr>
        <p:xfrm>
          <a:off x="885257" y="1959103"/>
          <a:ext cx="7325092" cy="4441695"/>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 Placeholder 8">
            <a:extLst>
              <a:ext uri="{FF2B5EF4-FFF2-40B4-BE49-F238E27FC236}">
                <a16:creationId xmlns:a16="http://schemas.microsoft.com/office/drawing/2014/main" id="{7D37B37D-8DA7-D2A0-A708-E6033DE5B8D9}"/>
              </a:ext>
            </a:extLst>
          </p:cNvPr>
          <p:cNvSpPr>
            <a:spLocks noGrp="1"/>
          </p:cNvSpPr>
          <p:nvPr>
            <p:ph type="body" idx="18"/>
          </p:nvPr>
        </p:nvSpPr>
        <p:spPr/>
        <p:txBody>
          <a:bodyPr/>
          <a:lstStyle/>
          <a:p>
            <a:endParaRPr lang="en-US" dirty="0">
              <a:cs typeface="Arial" panose="020B0604020202020204" pitchFamily="34" charset="0"/>
            </a:endParaRPr>
          </a:p>
          <a:p>
            <a:r>
              <a:rPr lang="en-US" dirty="0">
                <a:cs typeface="Arial" panose="020B0604020202020204" pitchFamily="34" charset="0"/>
              </a:rPr>
              <a:t>Did you know that you can ask the Ombudsman for confidential advice about reporting serious wrongdoing? (%)</a:t>
            </a:r>
            <a:endParaRPr lang="en-NZ" dirty="0"/>
          </a:p>
        </p:txBody>
      </p:sp>
      <p:sp>
        <p:nvSpPr>
          <p:cNvPr id="10" name="Content Placeholder 9">
            <a:extLst>
              <a:ext uri="{FF2B5EF4-FFF2-40B4-BE49-F238E27FC236}">
                <a16:creationId xmlns:a16="http://schemas.microsoft.com/office/drawing/2014/main" id="{D1DF23D7-4450-AC6B-1D00-C13C53B5AF9C}"/>
              </a:ext>
            </a:extLst>
          </p:cNvPr>
          <p:cNvSpPr>
            <a:spLocks noGrp="1"/>
          </p:cNvSpPr>
          <p:nvPr>
            <p:ph idx="19"/>
          </p:nvPr>
        </p:nvSpPr>
        <p:spPr/>
        <p:txBody>
          <a:bodyPr/>
          <a:lstStyle/>
          <a:p>
            <a:r>
              <a:rPr lang="en-US" dirty="0"/>
              <a:t>Base: All respondents (n=1018)</a:t>
            </a:r>
            <a:endParaRPr lang="en-NZ" dirty="0"/>
          </a:p>
        </p:txBody>
      </p:sp>
      <p:sp>
        <p:nvSpPr>
          <p:cNvPr id="4" name="Slide Number Placeholder 3">
            <a:extLst>
              <a:ext uri="{FF2B5EF4-FFF2-40B4-BE49-F238E27FC236}">
                <a16:creationId xmlns:a16="http://schemas.microsoft.com/office/drawing/2014/main" id="{FDEB0F42-96C0-FEEB-54FA-3F34D367D4E4}"/>
              </a:ext>
            </a:extLst>
          </p:cNvPr>
          <p:cNvSpPr>
            <a:spLocks noGrp="1"/>
          </p:cNvSpPr>
          <p:nvPr>
            <p:ph type="sldNum" sz="quarter" idx="4"/>
          </p:nvPr>
        </p:nvSpPr>
        <p:spPr/>
        <p:txBody>
          <a:bodyPr/>
          <a:lstStyle/>
          <a:p>
            <a:fld id="{3A98EE3D-8CD1-4C3F-BD1C-C98C9596463C}" type="slidenum">
              <a:rPr lang="en-US" smtClean="0"/>
              <a:t>16</a:t>
            </a:fld>
            <a:endParaRPr lang="en-US" dirty="0"/>
          </a:p>
        </p:txBody>
      </p:sp>
      <p:sp>
        <p:nvSpPr>
          <p:cNvPr id="2" name="Title 6">
            <a:extLst>
              <a:ext uri="{FF2B5EF4-FFF2-40B4-BE49-F238E27FC236}">
                <a16:creationId xmlns:a16="http://schemas.microsoft.com/office/drawing/2014/main" id="{C709F84B-8467-5B2C-C937-8D956DD46D90}"/>
              </a:ext>
            </a:extLst>
          </p:cNvPr>
          <p:cNvSpPr>
            <a:spLocks noGrp="1"/>
          </p:cNvSpPr>
          <p:nvPr/>
        </p:nvSpPr>
        <p:spPr>
          <a:xfrm>
            <a:off x="446534" y="254518"/>
            <a:ext cx="11174379" cy="777875"/>
          </a:xfrm>
          <a:prstGeom prst="rect">
            <a:avLst/>
          </a:prstGeom>
        </p:spPr>
        <p:txBody>
          <a:bodyPr vert="horz" lIns="91440" tIns="45720" rIns="91440" bIns="45720" rtlCol="0" anchor="t">
            <a:noAutofit/>
          </a:bodyPr>
          <a:lstStyle>
            <a:lvl1pPr algn="l" defTabSz="457200" rtl="0" eaLnBrk="1" latinLnBrk="0" hangingPunct="1">
              <a:lnSpc>
                <a:spcPct val="100000"/>
              </a:lnSpc>
              <a:spcBef>
                <a:spcPct val="0"/>
              </a:spcBef>
              <a:buNone/>
              <a:defRPr sz="3200" b="1" kern="1200" cap="all">
                <a:solidFill>
                  <a:schemeClr val="tx1">
                    <a:lumMod val="75000"/>
                    <a:lumOff val="25000"/>
                  </a:schemeClr>
                </a:solidFill>
                <a:latin typeface="Roboto Light" panose="02000000000000000000" pitchFamily="2" charset="0"/>
                <a:ea typeface="Roboto Light" panose="02000000000000000000" pitchFamily="2" charset="0"/>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800" cap="none" dirty="0"/>
              <a:t>Just over a third (35%) know they can seek confidential advice from the Ombudsman – slightly down but maintaining the gain from 2024.</a:t>
            </a:r>
            <a:endParaRPr lang="en-NZ" sz="1800" cap="none" dirty="0"/>
          </a:p>
        </p:txBody>
      </p:sp>
      <p:sp>
        <p:nvSpPr>
          <p:cNvPr id="6" name="Rectangle 5">
            <a:extLst>
              <a:ext uri="{FF2B5EF4-FFF2-40B4-BE49-F238E27FC236}">
                <a16:creationId xmlns:a16="http://schemas.microsoft.com/office/drawing/2014/main" id="{40C27244-DEEA-3F1B-35AF-FBC592572EC4}"/>
              </a:ext>
            </a:extLst>
          </p:cNvPr>
          <p:cNvSpPr/>
          <p:nvPr/>
        </p:nvSpPr>
        <p:spPr>
          <a:xfrm>
            <a:off x="7853414" y="1722155"/>
            <a:ext cx="3684335" cy="436024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spcBef>
                <a:spcPts val="600"/>
              </a:spcBef>
              <a:spcAft>
                <a:spcPts val="600"/>
              </a:spcAft>
              <a:tabLst>
                <a:tab pos="457200" algn="l"/>
              </a:tabLst>
            </a:pPr>
            <a:r>
              <a:rPr lang="en-US" sz="1200" b="1"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Notable group differences</a:t>
            </a:r>
          </a:p>
          <a:p>
            <a:pPr>
              <a:spcBef>
                <a:spcPts val="600"/>
              </a:spcBef>
              <a:tabLst>
                <a:tab pos="457200" algn="l"/>
              </a:tabLst>
            </a:pPr>
            <a:r>
              <a:rPr lang="en-US" sz="1200" b="1"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Those more likely to know they can ask  Ombudsman for advice:</a:t>
            </a:r>
            <a:endParaRPr lang="en-NZ"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p>
            <a:pPr marL="285750" indent="-285750">
              <a:spcBef>
                <a:spcPts val="600"/>
              </a:spcBef>
              <a:spcAft>
                <a:spcPts val="600"/>
              </a:spcAft>
              <a:buFont typeface="Arial" panose="020B0604020202020204" pitchFamily="34" charset="0"/>
              <a:buChar char="•"/>
              <a:tabLst>
                <a:tab pos="457200" algn="l"/>
              </a:tabLst>
            </a:pPr>
            <a:r>
              <a:rPr lang="en-NZ"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Men (41%) compared to women(29%)</a:t>
            </a:r>
          </a:p>
          <a:p>
            <a:pPr marL="285750" indent="-285750">
              <a:spcBef>
                <a:spcPts val="600"/>
              </a:spcBef>
              <a:spcAft>
                <a:spcPts val="600"/>
              </a:spcAft>
              <a:buFont typeface="Arial" panose="020B0604020202020204" pitchFamily="34" charset="0"/>
              <a:buChar char="•"/>
              <a:tabLst>
                <a:tab pos="457200" algn="l"/>
              </a:tabLst>
            </a:pPr>
            <a:r>
              <a:rPr lang="en-NZ"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60+ years (41%) compared to 45-59 years (27%)</a:t>
            </a:r>
          </a:p>
          <a:p>
            <a:pPr marL="285750" indent="-285750">
              <a:spcBef>
                <a:spcPts val="600"/>
              </a:spcBef>
              <a:spcAft>
                <a:spcPts val="600"/>
              </a:spcAft>
              <a:buFont typeface="Arial" panose="020B0604020202020204" pitchFamily="34" charset="0"/>
              <a:buChar char="•"/>
              <a:tabLst>
                <a:tab pos="457200" algn="l"/>
              </a:tabLst>
            </a:pPr>
            <a:r>
              <a:rPr lang="en-NZ"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Fulltime workers (42%) compared to part time workers (23%)</a:t>
            </a:r>
          </a:p>
          <a:p>
            <a:pPr marL="285750" indent="-285750">
              <a:spcBef>
                <a:spcPts val="600"/>
              </a:spcBef>
              <a:spcAft>
                <a:spcPts val="600"/>
              </a:spcAft>
              <a:buFont typeface="Arial" panose="020B0604020202020204" pitchFamily="34" charset="0"/>
              <a:buChar char="•"/>
              <a:tabLst>
                <a:tab pos="457200" algn="l"/>
              </a:tabLst>
            </a:pPr>
            <a:r>
              <a:rPr lang="en-NZ"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Managers + professionals (43%) </a:t>
            </a:r>
          </a:p>
          <a:p>
            <a:pPr marL="285750" indent="-285750">
              <a:spcBef>
                <a:spcPts val="600"/>
              </a:spcBef>
              <a:spcAft>
                <a:spcPts val="600"/>
              </a:spcAft>
              <a:buFont typeface="Arial" panose="020B0604020202020204" pitchFamily="34" charset="0"/>
              <a:buChar char="•"/>
              <a:tabLst>
                <a:tab pos="457200" algn="l"/>
              </a:tabLst>
            </a:pPr>
            <a:r>
              <a:rPr lang="mi-NZ"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Household income $100K+ (44%) </a:t>
            </a:r>
          </a:p>
          <a:p>
            <a:pPr marL="285750" indent="-285750">
              <a:spcBef>
                <a:spcPts val="600"/>
              </a:spcBef>
              <a:spcAft>
                <a:spcPts val="600"/>
              </a:spcAft>
              <a:buFont typeface="Arial" panose="020B0604020202020204" pitchFamily="34" charset="0"/>
              <a:buChar char="•"/>
              <a:tabLst>
                <a:tab pos="457200" algn="l"/>
              </a:tabLst>
            </a:pPr>
            <a:r>
              <a:rPr lang="mi-NZ"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Heard of PDA (65%) compared to those who have not (22%)</a:t>
            </a:r>
          </a:p>
          <a:p>
            <a:pPr marL="285750" indent="-285750">
              <a:spcBef>
                <a:spcPts val="600"/>
              </a:spcBef>
              <a:spcAft>
                <a:spcPts val="600"/>
              </a:spcAft>
              <a:buFont typeface="Arial" panose="020B0604020202020204" pitchFamily="34" charset="0"/>
              <a:buChar char="•"/>
              <a:tabLst>
                <a:tab pos="457200" algn="l"/>
              </a:tabLst>
            </a:pPr>
            <a:r>
              <a:rPr lang="mi-NZ"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Witnessed serious wrongdoing (48%) compared to those who have not (30%).</a:t>
            </a:r>
            <a:endParaRPr lang="en-NZ"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p:txBody>
      </p:sp>
    </p:spTree>
    <p:extLst>
      <p:ext uri="{BB962C8B-B14F-4D97-AF65-F5344CB8AC3E}">
        <p14:creationId xmlns:p14="http://schemas.microsoft.com/office/powerpoint/2010/main" val="3993900810"/>
      </p:ext>
    </p:extLst>
  </p:cSld>
  <p:clrMapOvr>
    <a:masterClrMapping/>
  </p:clrMapOvr>
  <p:transition spd="slow">
    <p:randomBar dir="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ands typing on keyboard">
            <a:extLst>
              <a:ext uri="{FF2B5EF4-FFF2-40B4-BE49-F238E27FC236}">
                <a16:creationId xmlns:a16="http://schemas.microsoft.com/office/drawing/2014/main" id="{1113D59F-72F8-92C9-76CB-5C5C8B8240A6}"/>
              </a:ext>
            </a:extLst>
          </p:cNvPr>
          <p:cNvPicPr>
            <a:picLocks noChangeAspect="1"/>
          </p:cNvPicPr>
          <p:nvPr/>
        </p:nvPicPr>
        <p:blipFill>
          <a:blip r:embed="rId3"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903996" y="0"/>
            <a:ext cx="10288004" cy="6858000"/>
          </a:xfrm>
          <a:prstGeom prst="rect">
            <a:avLst/>
          </a:prstGeom>
        </p:spPr>
      </p:pic>
      <p:sp>
        <p:nvSpPr>
          <p:cNvPr id="5" name="Rectangle 4">
            <a:extLst>
              <a:ext uri="{FF2B5EF4-FFF2-40B4-BE49-F238E27FC236}">
                <a16:creationId xmlns:a16="http://schemas.microsoft.com/office/drawing/2014/main" id="{33199C71-3B7C-CF9F-D966-89B296FEDC28}"/>
              </a:ext>
            </a:extLst>
          </p:cNvPr>
          <p:cNvSpPr/>
          <p:nvPr/>
        </p:nvSpPr>
        <p:spPr>
          <a:xfrm>
            <a:off x="0" y="0"/>
            <a:ext cx="4653280" cy="6875182"/>
          </a:xfrm>
          <a:prstGeom prst="rect">
            <a:avLst/>
          </a:prstGeom>
          <a:solidFill>
            <a:srgbClr val="1DC9A8"/>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NZ" dirty="0"/>
          </a:p>
        </p:txBody>
      </p:sp>
      <p:sp>
        <p:nvSpPr>
          <p:cNvPr id="7" name="TextBox 6">
            <a:extLst>
              <a:ext uri="{FF2B5EF4-FFF2-40B4-BE49-F238E27FC236}">
                <a16:creationId xmlns:a16="http://schemas.microsoft.com/office/drawing/2014/main" id="{FB2C7763-15A2-46A5-A3CE-140701E41794}"/>
              </a:ext>
            </a:extLst>
          </p:cNvPr>
          <p:cNvSpPr txBox="1"/>
          <p:nvPr/>
        </p:nvSpPr>
        <p:spPr>
          <a:xfrm flipH="1">
            <a:off x="503853" y="1682995"/>
            <a:ext cx="3870805" cy="1495794"/>
          </a:xfrm>
          <a:prstGeom prst="rect">
            <a:avLst/>
          </a:prstGeom>
          <a:noFill/>
        </p:spPr>
        <p:txBody>
          <a:bodyPr wrap="square" lIns="0" tIns="0" rIns="0" bIns="0" rtlCol="0" anchor="t">
            <a:spAutoFit/>
          </a:bodyPr>
          <a:lstStyle/>
          <a:p>
            <a:pPr>
              <a:lnSpc>
                <a:spcPct val="90000"/>
              </a:lnSpc>
              <a:spcBef>
                <a:spcPct val="0"/>
              </a:spcBef>
            </a:pPr>
            <a:r>
              <a:rPr lang="en-ID" sz="3600" b="1" dirty="0">
                <a:solidFill>
                  <a:schemeClr val="bg1"/>
                </a:solidFill>
                <a:latin typeface="Roboto Light"/>
                <a:ea typeface="Roboto Light"/>
                <a:cs typeface="Roboto Light"/>
              </a:rPr>
              <a:t>Report findings:</a:t>
            </a:r>
          </a:p>
          <a:p>
            <a:pPr>
              <a:lnSpc>
                <a:spcPct val="90000"/>
              </a:lnSpc>
              <a:spcBef>
                <a:spcPct val="0"/>
              </a:spcBef>
            </a:pPr>
            <a:r>
              <a:rPr lang="en-NZ" sz="3600" b="1" dirty="0">
                <a:solidFill>
                  <a:schemeClr val="bg1"/>
                </a:solidFill>
                <a:latin typeface="Roboto Light" panose="02000000000000000000" pitchFamily="2" charset="0"/>
                <a:ea typeface="Roboto Light" panose="02000000000000000000" pitchFamily="2" charset="0"/>
                <a:cs typeface="+mj-cs"/>
              </a:rPr>
              <a:t>Reporting serious wrongdoing</a:t>
            </a:r>
            <a:endParaRPr lang="en-ID" sz="3600" b="1" dirty="0">
              <a:solidFill>
                <a:schemeClr val="bg1"/>
              </a:solidFill>
              <a:latin typeface="Roboto Light" panose="02000000000000000000" pitchFamily="2" charset="0"/>
              <a:ea typeface="Roboto Light" panose="02000000000000000000" pitchFamily="2" charset="0"/>
              <a:cs typeface="+mj-cs"/>
            </a:endParaRPr>
          </a:p>
        </p:txBody>
      </p:sp>
      <p:pic>
        <p:nvPicPr>
          <p:cNvPr id="9" name="Picture 8" descr="A white text on a black background&#10;&#10;Description automatically generated">
            <a:extLst>
              <a:ext uri="{FF2B5EF4-FFF2-40B4-BE49-F238E27FC236}">
                <a16:creationId xmlns:a16="http://schemas.microsoft.com/office/drawing/2014/main" id="{A8CBD51A-2703-BA44-FCEE-C16E990F99FD}"/>
              </a:ext>
            </a:extLst>
          </p:cNvPr>
          <p:cNvPicPr>
            <a:picLocks noChangeAspect="1"/>
          </p:cNvPicPr>
          <p:nvPr/>
        </p:nvPicPr>
        <p:blipFill>
          <a:blip r:embed="rId4"/>
          <a:stretch>
            <a:fillRect/>
          </a:stretch>
        </p:blipFill>
        <p:spPr>
          <a:xfrm rot="16200000">
            <a:off x="10874266" y="5529800"/>
            <a:ext cx="1960838" cy="431806"/>
          </a:xfrm>
          <a:prstGeom prst="rect">
            <a:avLst/>
          </a:prstGeom>
        </p:spPr>
      </p:pic>
      <p:sp>
        <p:nvSpPr>
          <p:cNvPr id="3" name="Slide Number Placeholder 2">
            <a:extLst>
              <a:ext uri="{FF2B5EF4-FFF2-40B4-BE49-F238E27FC236}">
                <a16:creationId xmlns:a16="http://schemas.microsoft.com/office/drawing/2014/main" id="{66422AA7-E51E-4EAD-9D95-D06ADA022A29}"/>
              </a:ext>
            </a:extLst>
          </p:cNvPr>
          <p:cNvSpPr>
            <a:spLocks noGrp="1"/>
          </p:cNvSpPr>
          <p:nvPr>
            <p:ph type="sldNum" sz="quarter" idx="12"/>
          </p:nvPr>
        </p:nvSpPr>
        <p:spPr>
          <a:xfrm>
            <a:off x="-280856" y="6525110"/>
            <a:ext cx="1052510" cy="138499"/>
          </a:xfrm>
          <a:prstGeom prst="rect">
            <a:avLst/>
          </a:prstGeom>
        </p:spPr>
        <p:txBody>
          <a:bodyPr vert="horz" lIns="0" tIns="0" rIns="0" bIns="0" rtlCol="0" anchor="ctr">
            <a:spAutoFit/>
          </a:bodyP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777240">
              <a:spcAft>
                <a:spcPts val="600"/>
              </a:spcAft>
            </a:pPr>
            <a:fld id="{C4B29D88-0B2E-4C40-A428-6EAE41828B3D}" type="slidenum">
              <a:rPr lang="en-ID" sz="900" kern="1200">
                <a:solidFill>
                  <a:schemeClr val="bg1"/>
                </a:solidFill>
                <a:latin typeface="Roboto Light" panose="02000000000000000000" pitchFamily="2" charset="0"/>
                <a:ea typeface="Roboto Light" panose="02000000000000000000" pitchFamily="2" charset="0"/>
              </a:rPr>
              <a:pPr defTabSz="777240">
                <a:spcAft>
                  <a:spcPts val="600"/>
                </a:spcAft>
              </a:pPr>
              <a:t>17</a:t>
            </a:fld>
            <a:endParaRPr lang="en-ID" sz="900" dirty="0">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29528756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8050D2-B632-19DB-5502-4F70D46B4E0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A05EB2D-9CB1-4E34-FECE-79C80B7985E7}"/>
              </a:ext>
            </a:extLst>
          </p:cNvPr>
          <p:cNvSpPr>
            <a:spLocks noGrp="1"/>
          </p:cNvSpPr>
          <p:nvPr>
            <p:ph type="title"/>
          </p:nvPr>
        </p:nvSpPr>
        <p:spPr>
          <a:xfrm>
            <a:off x="576572" y="527058"/>
            <a:ext cx="6309003" cy="1013800"/>
          </a:xfrm>
        </p:spPr>
        <p:txBody>
          <a:bodyPr>
            <a:normAutofit fontScale="90000"/>
          </a:bodyPr>
          <a:lstStyle/>
          <a:p>
            <a:r>
              <a:rPr lang="en-US" dirty="0"/>
              <a:t>Summary: reporting serious wrongdoing</a:t>
            </a:r>
            <a:endParaRPr lang="en-US" cap="none" dirty="0">
              <a:solidFill>
                <a:schemeClr val="tx2"/>
              </a:solidFill>
            </a:endParaRPr>
          </a:p>
        </p:txBody>
      </p:sp>
      <p:sp>
        <p:nvSpPr>
          <p:cNvPr id="10" name="Content Placeholder 5">
            <a:extLst>
              <a:ext uri="{FF2B5EF4-FFF2-40B4-BE49-F238E27FC236}">
                <a16:creationId xmlns:a16="http://schemas.microsoft.com/office/drawing/2014/main" id="{80C74F16-BDCD-7573-52E5-A1D02A05C1EE}"/>
              </a:ext>
            </a:extLst>
          </p:cNvPr>
          <p:cNvSpPr>
            <a:spLocks noGrp="1"/>
          </p:cNvSpPr>
          <p:nvPr>
            <p:ph idx="1"/>
          </p:nvPr>
        </p:nvSpPr>
        <p:spPr>
          <a:xfrm>
            <a:off x="576572" y="1895099"/>
            <a:ext cx="5226973" cy="3520777"/>
          </a:xfrm>
        </p:spPr>
        <p:txBody>
          <a:bodyPr>
            <a:normAutofit lnSpcReduction="10000"/>
          </a:bodyPr>
          <a:lstStyle/>
          <a:p>
            <a:pPr lvl="0">
              <a:lnSpc>
                <a:spcPct val="110000"/>
              </a:lnSpc>
              <a:spcBef>
                <a:spcPts val="600"/>
              </a:spcBef>
              <a:spcAft>
                <a:spcPts val="600"/>
              </a:spcAft>
              <a:tabLst>
                <a:tab pos="457200" algn="l"/>
              </a:tabLst>
            </a:pPr>
            <a:r>
              <a:rPr lang="en-NZ" sz="1200" kern="1200" dirty="0">
                <a:effectLst/>
                <a:latin typeface="Roboto Light" panose="02000000000000000000" pitchFamily="2" charset="0"/>
                <a:ea typeface="Roboto Light" panose="02000000000000000000" pitchFamily="2" charset="0"/>
                <a:cs typeface="Roboto Light" panose="02000000000000000000" pitchFamily="2" charset="0"/>
              </a:rPr>
              <a:t>Strong majority would contact the Ombudsman for advice when considering reporting serious wrongdoing. While experiencing a fall this year (63%, down 4%) it remains 10% higher than in 2019 when tracking began.</a:t>
            </a:r>
          </a:p>
          <a:p>
            <a:pPr lvl="0">
              <a:lnSpc>
                <a:spcPct val="110000"/>
              </a:lnSpc>
              <a:spcBef>
                <a:spcPts val="0"/>
              </a:spcBef>
              <a:spcAft>
                <a:spcPts val="0"/>
              </a:spcAft>
              <a:tabLst>
                <a:tab pos="457200" algn="l"/>
              </a:tabLst>
            </a:pPr>
            <a:r>
              <a:rPr lang="en-NZ" sz="1200" dirty="0">
                <a:latin typeface="Roboto Light" panose="02000000000000000000" pitchFamily="2" charset="0"/>
                <a:ea typeface="Roboto Light" panose="02000000000000000000" pitchFamily="2" charset="0"/>
                <a:cs typeface="Roboto Light" panose="02000000000000000000" pitchFamily="2" charset="0"/>
              </a:rPr>
              <a:t>The main channels they would likely use to report serious wrongdoing was relatively steady since 2025:</a:t>
            </a:r>
          </a:p>
          <a:p>
            <a:pPr lvl="1">
              <a:lnSpc>
                <a:spcPct val="110000"/>
              </a:lnSpc>
              <a:spcBef>
                <a:spcPts val="0"/>
              </a:spcBef>
              <a:spcAft>
                <a:spcPts val="0"/>
              </a:spcAft>
              <a:tabLst>
                <a:tab pos="457200" algn="l"/>
              </a:tabLst>
            </a:pPr>
            <a:r>
              <a:rPr lang="en-NZ" sz="1200" dirty="0">
                <a:latin typeface="Roboto Light" panose="02000000000000000000" pitchFamily="2" charset="0"/>
                <a:ea typeface="Roboto Light" panose="02000000000000000000" pitchFamily="2" charset="0"/>
                <a:cs typeface="Roboto Light" panose="02000000000000000000" pitchFamily="2" charset="0"/>
              </a:rPr>
              <a:t>Their manager (38%, up 4%)</a:t>
            </a:r>
          </a:p>
          <a:p>
            <a:pPr lvl="1">
              <a:lnSpc>
                <a:spcPct val="110000"/>
              </a:lnSpc>
              <a:spcBef>
                <a:spcPts val="0"/>
              </a:spcBef>
              <a:spcAft>
                <a:spcPts val="0"/>
              </a:spcAft>
              <a:tabLst>
                <a:tab pos="457200" algn="l"/>
              </a:tabLst>
            </a:pPr>
            <a:r>
              <a:rPr lang="en-NZ" sz="1200" dirty="0">
                <a:latin typeface="Roboto Light" panose="02000000000000000000" pitchFamily="2" charset="0"/>
                <a:ea typeface="Roboto Light" panose="02000000000000000000" pitchFamily="2" charset="0"/>
                <a:cs typeface="Roboto Light" panose="02000000000000000000" pitchFamily="2" charset="0"/>
              </a:rPr>
              <a:t>The Ombudsman (16%, up 1%)</a:t>
            </a:r>
          </a:p>
          <a:p>
            <a:pPr lvl="1" algn="just">
              <a:lnSpc>
                <a:spcPct val="110000"/>
              </a:lnSpc>
              <a:spcBef>
                <a:spcPts val="0"/>
              </a:spcBef>
              <a:tabLst>
                <a:tab pos="457200" algn="l"/>
              </a:tabLst>
            </a:pPr>
            <a:r>
              <a:rPr lang="en-NZ" sz="1200" dirty="0">
                <a:latin typeface="Roboto Light" panose="02000000000000000000" pitchFamily="2" charset="0"/>
                <a:ea typeface="Roboto Light" panose="02000000000000000000" pitchFamily="2" charset="0"/>
                <a:cs typeface="Roboto Light" panose="02000000000000000000" pitchFamily="2" charset="0"/>
              </a:rPr>
              <a:t>HR department/ internal processes (14%, down 1%).</a:t>
            </a:r>
          </a:p>
          <a:p>
            <a:pPr lvl="1">
              <a:lnSpc>
                <a:spcPct val="110000"/>
              </a:lnSpc>
              <a:spcBef>
                <a:spcPts val="0"/>
              </a:spcBef>
              <a:spcAft>
                <a:spcPts val="0"/>
              </a:spcAft>
              <a:tabLst>
                <a:tab pos="457200" algn="l"/>
              </a:tabLst>
            </a:pPr>
            <a:endParaRPr lang="en-NZ" sz="1200" dirty="0">
              <a:latin typeface="Roboto Light" panose="02000000000000000000" pitchFamily="2" charset="0"/>
              <a:ea typeface="Roboto Light" panose="02000000000000000000" pitchFamily="2" charset="0"/>
              <a:cs typeface="Roboto Light" panose="02000000000000000000" pitchFamily="2" charset="0"/>
            </a:endParaRPr>
          </a:p>
          <a:p>
            <a:pPr lvl="0">
              <a:lnSpc>
                <a:spcPct val="110000"/>
              </a:lnSpc>
              <a:spcBef>
                <a:spcPts val="600"/>
              </a:spcBef>
              <a:spcAft>
                <a:spcPts val="0"/>
              </a:spcAft>
              <a:tabLst>
                <a:tab pos="457200" algn="l"/>
              </a:tabLst>
            </a:pPr>
            <a:r>
              <a:rPr lang="en-NZ" sz="1200" dirty="0">
                <a:latin typeface="Roboto Light" panose="02000000000000000000" pitchFamily="2" charset="0"/>
                <a:ea typeface="Roboto Light" panose="02000000000000000000" pitchFamily="2" charset="0"/>
                <a:cs typeface="Roboto Light" panose="02000000000000000000" pitchFamily="2" charset="0"/>
              </a:rPr>
              <a:t>56% preferred to report a protected disclosure to a single agency, up 5% while 29%, down 5% preferred a range of agencies (status quo).</a:t>
            </a:r>
            <a:endParaRPr lang="en-NZ" sz="1200" kern="1200" dirty="0">
              <a:effectLst/>
              <a:latin typeface="Roboto Light" panose="02000000000000000000" pitchFamily="2" charset="0"/>
              <a:ea typeface="Roboto Light" panose="02000000000000000000" pitchFamily="2" charset="0"/>
              <a:cs typeface="Roboto Light" panose="02000000000000000000" pitchFamily="2" charset="0"/>
            </a:endParaRPr>
          </a:p>
          <a:p>
            <a:pPr marL="666900" lvl="1" indent="-342900">
              <a:lnSpc>
                <a:spcPct val="110000"/>
              </a:lnSpc>
              <a:spcBef>
                <a:spcPts val="600"/>
              </a:spcBef>
              <a:spcAft>
                <a:spcPts val="0"/>
              </a:spcAft>
              <a:tabLst>
                <a:tab pos="457200" algn="l"/>
              </a:tabLst>
            </a:pPr>
            <a:r>
              <a:rPr lang="en-US" sz="1200" dirty="0">
                <a:latin typeface="Roboto Light" panose="02000000000000000000" pitchFamily="2" charset="0"/>
                <a:ea typeface="Roboto Light" panose="02000000000000000000" pitchFamily="2" charset="0"/>
                <a:cs typeface="Roboto Light" panose="02000000000000000000" pitchFamily="2" charset="0"/>
              </a:rPr>
              <a:t>Those who wanted a single agency, preferred the Ombudsman to be that single agency (45%, down 2%) followed by the Police (20%, up 2%), and the Serious Fraud Office (9%, down 4%). 22% were unsure (up 3%).</a:t>
            </a:r>
          </a:p>
        </p:txBody>
      </p:sp>
      <p:sp>
        <p:nvSpPr>
          <p:cNvPr id="4" name="Slide Number Placeholder 3">
            <a:extLst>
              <a:ext uri="{FF2B5EF4-FFF2-40B4-BE49-F238E27FC236}">
                <a16:creationId xmlns:a16="http://schemas.microsoft.com/office/drawing/2014/main" id="{C60FC9DD-CEEA-5A92-F701-82C0521DDF69}"/>
              </a:ext>
            </a:extLst>
          </p:cNvPr>
          <p:cNvSpPr txBox="1">
            <a:spLocks/>
          </p:cNvSpPr>
          <p:nvPr/>
        </p:nvSpPr>
        <p:spPr>
          <a:xfrm>
            <a:off x="-605976" y="6400800"/>
            <a:ext cx="105251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A98EE3D-8CD1-4C3F-BD1C-C98C9596463C}" type="slidenum">
              <a:rPr lang="en-US" sz="900" smtClean="0">
                <a:latin typeface="Roboto Light" panose="02000000000000000000" pitchFamily="2" charset="0"/>
                <a:ea typeface="Roboto Light" panose="02000000000000000000" pitchFamily="2" charset="0"/>
              </a:rPr>
              <a:pPr algn="r"/>
              <a:t>18</a:t>
            </a:fld>
            <a:endParaRPr lang="en-US" sz="900" dirty="0">
              <a:latin typeface="Roboto Light" panose="02000000000000000000" pitchFamily="2" charset="0"/>
              <a:ea typeface="Roboto Light" panose="02000000000000000000" pitchFamily="2" charset="0"/>
            </a:endParaRPr>
          </a:p>
        </p:txBody>
      </p:sp>
      <p:sp>
        <p:nvSpPr>
          <p:cNvPr id="5" name="Rectangle 4" descr="A person working on laptop">
            <a:extLst>
              <a:ext uri="{FF2B5EF4-FFF2-40B4-BE49-F238E27FC236}">
                <a16:creationId xmlns:a16="http://schemas.microsoft.com/office/drawing/2014/main" id="{6EDFFCA4-E245-7389-A7EE-BBFEBA5031D4}"/>
              </a:ext>
            </a:extLst>
          </p:cNvPr>
          <p:cNvSpPr/>
          <p:nvPr/>
        </p:nvSpPr>
        <p:spPr>
          <a:xfrm>
            <a:off x="6271100" y="0"/>
            <a:ext cx="6096001" cy="6857995"/>
          </a:xfrm>
          <a:prstGeom prst="rect">
            <a:avLst/>
          </a:prstGeom>
          <a:blipFill dpi="0" rotWithShape="1">
            <a:blip r:embed="rId2" cstate="screen">
              <a:alphaModFix amt="5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blipFill dpi="0" rotWithShape="1">
                <a:blip r:embed="rId4">
                  <a:extLst>
                    <a:ext uri="{28A0092B-C50C-407E-A947-70E740481C1C}">
                      <a14:useLocalDpi xmlns:a14="http://schemas.microsoft.com/office/drawing/2010/main" val="0"/>
                    </a:ext>
                  </a:extLst>
                </a:blip>
                <a:srcRect/>
                <a:stretch>
                  <a:fillRect/>
                </a:stretch>
              </a:blipFill>
            </a:endParaRPr>
          </a:p>
        </p:txBody>
      </p:sp>
      <p:cxnSp>
        <p:nvCxnSpPr>
          <p:cNvPr id="2" name="Straight Connector 1">
            <a:extLst>
              <a:ext uri="{FF2B5EF4-FFF2-40B4-BE49-F238E27FC236}">
                <a16:creationId xmlns:a16="http://schemas.microsoft.com/office/drawing/2014/main" id="{0DD77EAB-3C3C-732E-0E86-F362E2B6A677}"/>
              </a:ext>
            </a:extLst>
          </p:cNvPr>
          <p:cNvCxnSpPr/>
          <p:nvPr/>
        </p:nvCxnSpPr>
        <p:spPr>
          <a:xfrm>
            <a:off x="581193" y="6473707"/>
            <a:ext cx="6309003" cy="0"/>
          </a:xfrm>
          <a:prstGeom prst="line">
            <a:avLst/>
          </a:prstGeom>
          <a:ln w="76200">
            <a:solidFill>
              <a:srgbClr val="1DC9A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82501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Placeholder 8">
            <a:extLst>
              <a:ext uri="{FF2B5EF4-FFF2-40B4-BE49-F238E27FC236}">
                <a16:creationId xmlns:a16="http://schemas.microsoft.com/office/drawing/2014/main" id="{F4B50BFD-FF1A-87C4-6EFB-F06C51AF494E}"/>
              </a:ext>
            </a:extLst>
          </p:cNvPr>
          <p:cNvGraphicFramePr>
            <a:graphicFrameLocks noGrp="1"/>
          </p:cNvGraphicFramePr>
          <p:nvPr>
            <p:ph type="chart" sz="quarter" idx="15"/>
            <p:extLst>
              <p:ext uri="{D42A27DB-BD31-4B8C-83A1-F6EECF244321}">
                <p14:modId xmlns:p14="http://schemas.microsoft.com/office/powerpoint/2010/main" val="3420124725"/>
              </p:ext>
            </p:extLst>
          </p:nvPr>
        </p:nvGraphicFramePr>
        <p:xfrm>
          <a:off x="446534" y="1959102"/>
          <a:ext cx="7229096" cy="4611379"/>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 Placeholder 8">
            <a:extLst>
              <a:ext uri="{FF2B5EF4-FFF2-40B4-BE49-F238E27FC236}">
                <a16:creationId xmlns:a16="http://schemas.microsoft.com/office/drawing/2014/main" id="{7D37B37D-8DA7-D2A0-A708-E6033DE5B8D9}"/>
              </a:ext>
            </a:extLst>
          </p:cNvPr>
          <p:cNvSpPr>
            <a:spLocks noGrp="1"/>
          </p:cNvSpPr>
          <p:nvPr>
            <p:ph type="body" idx="18"/>
          </p:nvPr>
        </p:nvSpPr>
        <p:spPr/>
        <p:txBody>
          <a:bodyPr/>
          <a:lstStyle/>
          <a:p>
            <a:endParaRPr lang="en-US" dirty="0">
              <a:cs typeface="Arial" panose="020B0604020202020204" pitchFamily="34" charset="0"/>
            </a:endParaRPr>
          </a:p>
          <a:p>
            <a:r>
              <a:rPr lang="en-US" dirty="0">
                <a:cs typeface="Arial" panose="020B0604020202020204" pitchFamily="34" charset="0"/>
              </a:rPr>
              <a:t>If you were thinking about reporting serious wrongdoing, would you contact the Ombudsman for advice? (%)</a:t>
            </a:r>
            <a:endParaRPr lang="en-NZ" dirty="0"/>
          </a:p>
        </p:txBody>
      </p:sp>
      <p:sp>
        <p:nvSpPr>
          <p:cNvPr id="10" name="Content Placeholder 9">
            <a:extLst>
              <a:ext uri="{FF2B5EF4-FFF2-40B4-BE49-F238E27FC236}">
                <a16:creationId xmlns:a16="http://schemas.microsoft.com/office/drawing/2014/main" id="{D1DF23D7-4450-AC6B-1D00-C13C53B5AF9C}"/>
              </a:ext>
            </a:extLst>
          </p:cNvPr>
          <p:cNvSpPr>
            <a:spLocks noGrp="1"/>
          </p:cNvSpPr>
          <p:nvPr>
            <p:ph idx="19"/>
          </p:nvPr>
        </p:nvSpPr>
        <p:spPr/>
        <p:txBody>
          <a:bodyPr/>
          <a:lstStyle/>
          <a:p>
            <a:r>
              <a:rPr lang="en-US" dirty="0"/>
              <a:t>Base: All respondents (n=1018)</a:t>
            </a:r>
            <a:endParaRPr lang="en-NZ" dirty="0"/>
          </a:p>
        </p:txBody>
      </p:sp>
      <p:sp>
        <p:nvSpPr>
          <p:cNvPr id="4" name="Slide Number Placeholder 3">
            <a:extLst>
              <a:ext uri="{FF2B5EF4-FFF2-40B4-BE49-F238E27FC236}">
                <a16:creationId xmlns:a16="http://schemas.microsoft.com/office/drawing/2014/main" id="{FDEB0F42-96C0-FEEB-54FA-3F34D367D4E4}"/>
              </a:ext>
            </a:extLst>
          </p:cNvPr>
          <p:cNvSpPr>
            <a:spLocks noGrp="1"/>
          </p:cNvSpPr>
          <p:nvPr>
            <p:ph type="sldNum" sz="quarter" idx="4"/>
          </p:nvPr>
        </p:nvSpPr>
        <p:spPr/>
        <p:txBody>
          <a:bodyPr/>
          <a:lstStyle/>
          <a:p>
            <a:fld id="{3A98EE3D-8CD1-4C3F-BD1C-C98C9596463C}" type="slidenum">
              <a:rPr lang="en-US" smtClean="0"/>
              <a:t>19</a:t>
            </a:fld>
            <a:endParaRPr lang="en-US" dirty="0"/>
          </a:p>
        </p:txBody>
      </p:sp>
      <p:sp>
        <p:nvSpPr>
          <p:cNvPr id="2" name="Title 6">
            <a:extLst>
              <a:ext uri="{FF2B5EF4-FFF2-40B4-BE49-F238E27FC236}">
                <a16:creationId xmlns:a16="http://schemas.microsoft.com/office/drawing/2014/main" id="{C709F84B-8467-5B2C-C937-8D956DD46D90}"/>
              </a:ext>
            </a:extLst>
          </p:cNvPr>
          <p:cNvSpPr>
            <a:spLocks noGrp="1"/>
          </p:cNvSpPr>
          <p:nvPr/>
        </p:nvSpPr>
        <p:spPr>
          <a:xfrm>
            <a:off x="400582" y="398834"/>
            <a:ext cx="11390835" cy="668871"/>
          </a:xfrm>
          <a:prstGeom prst="rect">
            <a:avLst/>
          </a:prstGeom>
        </p:spPr>
        <p:txBody>
          <a:bodyPr vert="horz" lIns="91440" tIns="45720" rIns="91440" bIns="45720" rtlCol="0" anchor="t">
            <a:noAutofit/>
          </a:bodyPr>
          <a:lstStyle>
            <a:lvl1pPr algn="l" defTabSz="457200" rtl="0" eaLnBrk="1" latinLnBrk="0" hangingPunct="1">
              <a:lnSpc>
                <a:spcPct val="100000"/>
              </a:lnSpc>
              <a:spcBef>
                <a:spcPct val="0"/>
              </a:spcBef>
              <a:buNone/>
              <a:defRPr sz="3200" b="1" kern="1200" cap="all">
                <a:solidFill>
                  <a:schemeClr val="tx1">
                    <a:lumMod val="75000"/>
                    <a:lumOff val="25000"/>
                  </a:schemeClr>
                </a:solidFill>
                <a:latin typeface="Roboto Light" panose="02000000000000000000" pitchFamily="2" charset="0"/>
                <a:ea typeface="Roboto Light" panose="02000000000000000000" pitchFamily="2" charset="0"/>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mi-NZ" sz="1800" cap="none" dirty="0"/>
              <a:t>Six in ten (63%) would contact the Ombudsman about serious wrongdoing – slightly down on 2025 but consistent with 2024.</a:t>
            </a:r>
            <a:endParaRPr lang="en-NZ" sz="1800" cap="none" dirty="0"/>
          </a:p>
        </p:txBody>
      </p:sp>
      <p:sp>
        <p:nvSpPr>
          <p:cNvPr id="8" name="Rectangle 7">
            <a:extLst>
              <a:ext uri="{FF2B5EF4-FFF2-40B4-BE49-F238E27FC236}">
                <a16:creationId xmlns:a16="http://schemas.microsoft.com/office/drawing/2014/main" id="{B078B55D-0C77-B3AF-721E-FD0FF953AACA}"/>
              </a:ext>
            </a:extLst>
          </p:cNvPr>
          <p:cNvSpPr/>
          <p:nvPr/>
        </p:nvSpPr>
        <p:spPr>
          <a:xfrm>
            <a:off x="7675630" y="2173064"/>
            <a:ext cx="3684335" cy="233294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spcAft>
                <a:spcPts val="600"/>
              </a:spcAft>
              <a:tabLst>
                <a:tab pos="457200" algn="l"/>
              </a:tabLst>
            </a:pPr>
            <a:r>
              <a:rPr lang="en-US" sz="1200" b="1"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Notable group differences</a:t>
            </a:r>
          </a:p>
          <a:p>
            <a:pPr>
              <a:spcBef>
                <a:spcPts val="600"/>
              </a:spcBef>
              <a:tabLst>
                <a:tab pos="457200" algn="l"/>
              </a:tabLst>
            </a:pPr>
            <a:r>
              <a:rPr lang="en-NZ" sz="1200" b="1"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More likely to contact Ombudsman for advice:</a:t>
            </a:r>
          </a:p>
          <a:p>
            <a:pPr marL="285750" indent="-285750">
              <a:spcBef>
                <a:spcPts val="600"/>
              </a:spcBef>
              <a:spcAft>
                <a:spcPts val="600"/>
              </a:spcAft>
              <a:buFont typeface="Arial" panose="020B0604020202020204" pitchFamily="34" charset="0"/>
              <a:buChar char="•"/>
              <a:tabLst>
                <a:tab pos="457200" algn="l"/>
              </a:tabLst>
            </a:pPr>
            <a:r>
              <a:rPr lang="en-US"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Managers/ professionals (72%) compared to technicians/ trades (56%)</a:t>
            </a:r>
          </a:p>
          <a:p>
            <a:pPr marL="285750" indent="-285750">
              <a:spcBef>
                <a:spcPts val="600"/>
              </a:spcBef>
              <a:spcAft>
                <a:spcPts val="600"/>
              </a:spcAft>
              <a:buFont typeface="Arial" panose="020B0604020202020204" pitchFamily="34" charset="0"/>
              <a:buChar char="•"/>
              <a:tabLst>
                <a:tab pos="457200" algn="l"/>
              </a:tabLst>
            </a:pPr>
            <a:r>
              <a:rPr lang="mi-NZ"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Heard of PDA (77%) compared to those who have not (58%)</a:t>
            </a:r>
          </a:p>
          <a:p>
            <a:pPr marL="285750" indent="-285750">
              <a:spcBef>
                <a:spcPts val="600"/>
              </a:spcBef>
              <a:spcAft>
                <a:spcPts val="600"/>
              </a:spcAft>
              <a:buFont typeface="Arial" panose="020B0604020202020204" pitchFamily="34" charset="0"/>
              <a:buChar char="•"/>
              <a:tabLst>
                <a:tab pos="457200" algn="l"/>
              </a:tabLst>
            </a:pPr>
            <a:r>
              <a:rPr lang="mi-NZ"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Witnessed serious wrongdoing (74%) compared to those who have not (60%).</a:t>
            </a:r>
            <a:endParaRPr lang="en-NZ"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p:txBody>
      </p:sp>
    </p:spTree>
    <p:extLst>
      <p:ext uri="{BB962C8B-B14F-4D97-AF65-F5344CB8AC3E}">
        <p14:creationId xmlns:p14="http://schemas.microsoft.com/office/powerpoint/2010/main" val="4171996197"/>
      </p:ext>
    </p:extLst>
  </p:cSld>
  <p:clrMapOvr>
    <a:masterClrMapping/>
  </p:clrMapOvr>
  <p:transition spd="slow">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bstract silver light patterns">
            <a:extLst>
              <a:ext uri="{FF2B5EF4-FFF2-40B4-BE49-F238E27FC236}">
                <a16:creationId xmlns:a16="http://schemas.microsoft.com/office/drawing/2014/main" id="{F5C3AB28-8A1F-7CBA-EF32-1C47BBC065FD}"/>
              </a:ext>
            </a:extLst>
          </p:cNvPr>
          <p:cNvPicPr>
            <a:picLocks noChangeAspect="1"/>
          </p:cNvPicPr>
          <p:nvPr/>
        </p:nvPicPr>
        <p:blipFill>
          <a:blip r:embed="rId2"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 y="-1958"/>
            <a:ext cx="12161522" cy="6858000"/>
          </a:xfrm>
          <a:prstGeom prst="rect">
            <a:avLst/>
          </a:prstGeom>
        </p:spPr>
      </p:pic>
      <p:sp>
        <p:nvSpPr>
          <p:cNvPr id="7" name="Rectangle 6">
            <a:extLst>
              <a:ext uri="{FF2B5EF4-FFF2-40B4-BE49-F238E27FC236}">
                <a16:creationId xmlns:a16="http://schemas.microsoft.com/office/drawing/2014/main" id="{9ED56F8E-0902-A5B6-3AF6-54FFAAF8D113}"/>
              </a:ext>
            </a:extLst>
          </p:cNvPr>
          <p:cNvSpPr/>
          <p:nvPr/>
        </p:nvSpPr>
        <p:spPr>
          <a:xfrm>
            <a:off x="0" y="-1958"/>
            <a:ext cx="12161522" cy="6856042"/>
          </a:xfrm>
          <a:prstGeom prst="rect">
            <a:avLst/>
          </a:prstGeom>
          <a:solidFill>
            <a:srgbClr val="335A7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600" dirty="0"/>
          </a:p>
        </p:txBody>
      </p:sp>
      <p:sp>
        <p:nvSpPr>
          <p:cNvPr id="2" name="Title 1">
            <a:extLst>
              <a:ext uri="{FF2B5EF4-FFF2-40B4-BE49-F238E27FC236}">
                <a16:creationId xmlns:a16="http://schemas.microsoft.com/office/drawing/2014/main" id="{1C9861A3-5EB7-4129-BCF7-7D99180C3D01}"/>
              </a:ext>
            </a:extLst>
          </p:cNvPr>
          <p:cNvSpPr>
            <a:spLocks noGrp="1"/>
          </p:cNvSpPr>
          <p:nvPr>
            <p:ph type="title"/>
          </p:nvPr>
        </p:nvSpPr>
        <p:spPr>
          <a:xfrm>
            <a:off x="252387" y="292384"/>
            <a:ext cx="11047146" cy="662262"/>
          </a:xfrm>
        </p:spPr>
        <p:txBody>
          <a:bodyPr>
            <a:normAutofit/>
          </a:bodyPr>
          <a:lstStyle/>
          <a:p>
            <a:pPr algn="r"/>
            <a:r>
              <a:rPr lang="en-NZ" sz="3600" cap="none" dirty="0">
                <a:solidFill>
                  <a:schemeClr val="bg1"/>
                </a:solidFill>
              </a:rPr>
              <a:t>Contents</a:t>
            </a:r>
            <a:endParaRPr lang="en-NZ" sz="3600" cap="none" dirty="0">
              <a:solidFill>
                <a:schemeClr val="bg1"/>
              </a:solidFill>
              <a:latin typeface="Roboto Light" panose="02000000000000000000" pitchFamily="2" charset="0"/>
              <a:ea typeface="Roboto Light" panose="02000000000000000000" pitchFamily="2" charset="0"/>
            </a:endParaRPr>
          </a:p>
        </p:txBody>
      </p:sp>
      <p:sp>
        <p:nvSpPr>
          <p:cNvPr id="4" name="Slide Number Placeholder 3">
            <a:extLst>
              <a:ext uri="{FF2B5EF4-FFF2-40B4-BE49-F238E27FC236}">
                <a16:creationId xmlns:a16="http://schemas.microsoft.com/office/drawing/2014/main" id="{D29E14A6-B9DC-4984-9CBD-1AED5B809F35}"/>
              </a:ext>
            </a:extLst>
          </p:cNvPr>
          <p:cNvSpPr>
            <a:spLocks noGrp="1"/>
          </p:cNvSpPr>
          <p:nvPr>
            <p:ph type="sldNum" sz="quarter" idx="12"/>
          </p:nvPr>
        </p:nvSpPr>
        <p:spPr>
          <a:xfrm>
            <a:off x="-158936" y="6400800"/>
            <a:ext cx="1052510" cy="365125"/>
          </a:xfrm>
        </p:spPr>
        <p:txBody>
          <a:bodyPr/>
          <a:lstStyle/>
          <a:p>
            <a:pPr algn="ctr"/>
            <a:fld id="{CE4AF75B-21BA-8248-BC34-B135DDB19775}" type="slidenum">
              <a:rPr lang="en-ID" sz="900" smtClean="0">
                <a:solidFill>
                  <a:schemeClr val="bg1"/>
                </a:solidFill>
                <a:latin typeface="Roboto Light" panose="02000000000000000000" pitchFamily="2" charset="0"/>
                <a:ea typeface="Roboto Light" panose="02000000000000000000" pitchFamily="2" charset="0"/>
              </a:rPr>
              <a:pPr algn="ctr"/>
              <a:t>2</a:t>
            </a:fld>
            <a:endParaRPr lang="en-ID" sz="900" dirty="0">
              <a:solidFill>
                <a:schemeClr val="bg1"/>
              </a:solidFill>
              <a:latin typeface="Roboto Light" panose="02000000000000000000" pitchFamily="2" charset="0"/>
              <a:ea typeface="Roboto Light" panose="02000000000000000000" pitchFamily="2" charset="0"/>
            </a:endParaRPr>
          </a:p>
        </p:txBody>
      </p:sp>
      <p:pic>
        <p:nvPicPr>
          <p:cNvPr id="11" name="Picture 10" descr="A white text on a black background&#10;&#10;Description automatically generated">
            <a:extLst>
              <a:ext uri="{FF2B5EF4-FFF2-40B4-BE49-F238E27FC236}">
                <a16:creationId xmlns:a16="http://schemas.microsoft.com/office/drawing/2014/main" id="{2E1CD4E9-3E65-1189-6237-52E1D87C0D91}"/>
              </a:ext>
            </a:extLst>
          </p:cNvPr>
          <p:cNvPicPr>
            <a:picLocks noChangeAspect="1"/>
          </p:cNvPicPr>
          <p:nvPr/>
        </p:nvPicPr>
        <p:blipFill>
          <a:blip r:embed="rId3"/>
          <a:stretch>
            <a:fillRect/>
          </a:stretch>
        </p:blipFill>
        <p:spPr>
          <a:xfrm rot="16200000">
            <a:off x="10965200" y="5540744"/>
            <a:ext cx="1960838" cy="431806"/>
          </a:xfrm>
          <a:prstGeom prst="rect">
            <a:avLst/>
          </a:prstGeom>
        </p:spPr>
      </p:pic>
      <p:graphicFrame>
        <p:nvGraphicFramePr>
          <p:cNvPr id="3" name="Content Placeholder 4">
            <a:extLst>
              <a:ext uri="{FF2B5EF4-FFF2-40B4-BE49-F238E27FC236}">
                <a16:creationId xmlns:a16="http://schemas.microsoft.com/office/drawing/2014/main" id="{D30CF597-BE68-01A1-B164-9A883A05F585}"/>
              </a:ext>
            </a:extLst>
          </p:cNvPr>
          <p:cNvGraphicFramePr>
            <a:graphicFrameLocks/>
          </p:cNvGraphicFramePr>
          <p:nvPr>
            <p:extLst>
              <p:ext uri="{D42A27DB-BD31-4B8C-83A1-F6EECF244321}">
                <p14:modId xmlns:p14="http://schemas.microsoft.com/office/powerpoint/2010/main" val="2796769694"/>
              </p:ext>
            </p:extLst>
          </p:nvPr>
        </p:nvGraphicFramePr>
        <p:xfrm>
          <a:off x="1340673" y="1468956"/>
          <a:ext cx="8512440" cy="2346330"/>
        </p:xfrm>
        <a:graphic>
          <a:graphicData uri="http://schemas.openxmlformats.org/drawingml/2006/table">
            <a:tbl>
              <a:tblPr bandRow="1">
                <a:tableStyleId>{2D5ABB26-0587-4C30-8999-92F81FD0307C}</a:tableStyleId>
              </a:tblPr>
              <a:tblGrid>
                <a:gridCol w="6883174">
                  <a:extLst>
                    <a:ext uri="{9D8B030D-6E8A-4147-A177-3AD203B41FA5}">
                      <a16:colId xmlns:a16="http://schemas.microsoft.com/office/drawing/2014/main" val="1516998762"/>
                    </a:ext>
                  </a:extLst>
                </a:gridCol>
                <a:gridCol w="1629266">
                  <a:extLst>
                    <a:ext uri="{9D8B030D-6E8A-4147-A177-3AD203B41FA5}">
                      <a16:colId xmlns:a16="http://schemas.microsoft.com/office/drawing/2014/main" val="629564758"/>
                    </a:ext>
                  </a:extLst>
                </a:gridCol>
              </a:tblGrid>
              <a:tr h="391055">
                <a:tc>
                  <a:txBody>
                    <a:bodyPr/>
                    <a:lstStyle/>
                    <a:p>
                      <a:r>
                        <a:rPr lang="en-US" sz="1600" b="1" dirty="0">
                          <a:solidFill>
                            <a:schemeClr val="bg1"/>
                          </a:solidFill>
                          <a:latin typeface="Roboto Light" panose="02000000000000000000" pitchFamily="2" charset="0"/>
                          <a:ea typeface="Roboto Light" panose="02000000000000000000" pitchFamily="2" charset="0"/>
                        </a:rPr>
                        <a:t>Objectives and methodology</a:t>
                      </a:r>
                      <a:endParaRPr lang="en-NZ" sz="1600" b="1" dirty="0">
                        <a:solidFill>
                          <a:schemeClr val="bg1"/>
                        </a:solidFill>
                        <a:latin typeface="Roboto Light" panose="02000000000000000000" pitchFamily="2" charset="0"/>
                        <a:ea typeface="Roboto Light" panose="02000000000000000000" pitchFamily="2" charset="0"/>
                      </a:endParaRPr>
                    </a:p>
                  </a:txBody>
                  <a:tcPr/>
                </a:tc>
                <a:tc>
                  <a:txBody>
                    <a:bodyPr/>
                    <a:lstStyle/>
                    <a:p>
                      <a:pPr algn="r"/>
                      <a:r>
                        <a:rPr lang="en-NZ" sz="1600" b="1" dirty="0">
                          <a:solidFill>
                            <a:schemeClr val="bg1"/>
                          </a:solidFill>
                          <a:latin typeface="Roboto Light" panose="02000000000000000000" pitchFamily="2" charset="0"/>
                          <a:ea typeface="Roboto Light" panose="02000000000000000000" pitchFamily="2" charset="0"/>
                          <a:hlinkClick r:id="rId4" action="ppaction://hlinksldjump">
                            <a:extLst>
                              <a:ext uri="{A12FA001-AC4F-418D-AE19-62706E023703}">
                                <ahyp:hlinkClr xmlns:ahyp="http://schemas.microsoft.com/office/drawing/2018/hyperlinkcolor" val="tx"/>
                              </a:ext>
                            </a:extLst>
                          </a:hlinkClick>
                        </a:rPr>
                        <a:t>3</a:t>
                      </a:r>
                      <a:endParaRPr lang="en-NZ" sz="1600" b="1" dirty="0">
                        <a:solidFill>
                          <a:schemeClr val="bg1"/>
                        </a:solidFill>
                        <a:latin typeface="Roboto Light" panose="02000000000000000000" pitchFamily="2" charset="0"/>
                        <a:ea typeface="Roboto Light" panose="02000000000000000000" pitchFamily="2" charset="0"/>
                      </a:endParaRPr>
                    </a:p>
                  </a:txBody>
                  <a:tcPr/>
                </a:tc>
                <a:extLst>
                  <a:ext uri="{0D108BD9-81ED-4DB2-BD59-A6C34878D82A}">
                    <a16:rowId xmlns:a16="http://schemas.microsoft.com/office/drawing/2014/main" val="2668447139"/>
                  </a:ext>
                </a:extLst>
              </a:tr>
              <a:tr h="391055">
                <a:tc>
                  <a:txBody>
                    <a:bodyPr/>
                    <a:lstStyle/>
                    <a:p>
                      <a:r>
                        <a:rPr lang="en-NZ" sz="1600" b="1" kern="1200" dirty="0">
                          <a:solidFill>
                            <a:schemeClr val="bg1"/>
                          </a:solidFill>
                          <a:latin typeface="Roboto Light" panose="02000000000000000000" pitchFamily="2" charset="0"/>
                          <a:ea typeface="Roboto Light" panose="02000000000000000000" pitchFamily="2" charset="0"/>
                        </a:rPr>
                        <a:t>Key findings</a:t>
                      </a:r>
                      <a:endParaRPr lang="en-NZ" sz="1600" b="1" kern="1200" dirty="0">
                        <a:solidFill>
                          <a:schemeClr val="bg1"/>
                        </a:solidFill>
                        <a:latin typeface="Roboto Light" panose="02000000000000000000" pitchFamily="2" charset="0"/>
                        <a:ea typeface="Roboto Light" panose="02000000000000000000" pitchFamily="2" charset="0"/>
                        <a:cs typeface="+mn-cs"/>
                      </a:endParaRPr>
                    </a:p>
                  </a:txBody>
                  <a:tcPr/>
                </a:tc>
                <a:tc>
                  <a:txBody>
                    <a:bodyPr/>
                    <a:lstStyle/>
                    <a:p>
                      <a:pPr algn="r"/>
                      <a:r>
                        <a:rPr lang="en-NZ" sz="1600" b="1" dirty="0">
                          <a:solidFill>
                            <a:schemeClr val="bg1"/>
                          </a:solidFill>
                          <a:latin typeface="Roboto Light" panose="02000000000000000000" pitchFamily="2" charset="0"/>
                          <a:ea typeface="Roboto Light" panose="02000000000000000000" pitchFamily="2" charset="0"/>
                          <a:hlinkClick r:id="rId5" action="ppaction://hlinksldjump">
                            <a:extLst>
                              <a:ext uri="{A12FA001-AC4F-418D-AE19-62706E023703}">
                                <ahyp:hlinkClr xmlns:ahyp="http://schemas.microsoft.com/office/drawing/2018/hyperlinkcolor" val="tx"/>
                              </a:ext>
                            </a:extLst>
                          </a:hlinkClick>
                        </a:rPr>
                        <a:t>4</a:t>
                      </a:r>
                      <a:endParaRPr lang="en-NZ" sz="1600" b="1" dirty="0">
                        <a:solidFill>
                          <a:schemeClr val="bg1"/>
                        </a:solidFill>
                        <a:latin typeface="Roboto Light" panose="02000000000000000000" pitchFamily="2" charset="0"/>
                        <a:ea typeface="Roboto Light" panose="02000000000000000000" pitchFamily="2" charset="0"/>
                      </a:endParaRPr>
                    </a:p>
                  </a:txBody>
                  <a:tcPr/>
                </a:tc>
                <a:extLst>
                  <a:ext uri="{0D108BD9-81ED-4DB2-BD59-A6C34878D82A}">
                    <a16:rowId xmlns:a16="http://schemas.microsoft.com/office/drawing/2014/main" val="2093380076"/>
                  </a:ext>
                </a:extLst>
              </a:tr>
              <a:tr h="39105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Roboto Light"/>
                          <a:ea typeface="Roboto Light"/>
                        </a:rPr>
                        <a:t>Awareness and knowledge</a:t>
                      </a:r>
                      <a:endParaRPr lang="en-ID" sz="1600" b="1" dirty="0">
                        <a:solidFill>
                          <a:schemeClr val="bg1"/>
                        </a:solidFill>
                        <a:latin typeface="Roboto Light"/>
                        <a:ea typeface="Roboto Light"/>
                      </a:endParaRPr>
                    </a:p>
                  </a:txBody>
                  <a:tcPr/>
                </a:tc>
                <a:tc>
                  <a:txBody>
                    <a:bodyPr/>
                    <a:lstStyle/>
                    <a:p>
                      <a:pPr algn="r"/>
                      <a:r>
                        <a:rPr lang="en-NZ" sz="1600" b="1" dirty="0">
                          <a:solidFill>
                            <a:schemeClr val="bg1"/>
                          </a:solidFill>
                          <a:latin typeface="Roboto Light" panose="02000000000000000000" pitchFamily="2" charset="0"/>
                          <a:ea typeface="Roboto Light" panose="02000000000000000000" pitchFamily="2" charset="0"/>
                          <a:hlinkClick r:id="rId6" action="ppaction://hlinksldjump">
                            <a:extLst>
                              <a:ext uri="{A12FA001-AC4F-418D-AE19-62706E023703}">
                                <ahyp:hlinkClr xmlns:ahyp="http://schemas.microsoft.com/office/drawing/2018/hyperlinkcolor" val="tx"/>
                              </a:ext>
                            </a:extLst>
                          </a:hlinkClick>
                        </a:rPr>
                        <a:t>8</a:t>
                      </a:r>
                      <a:endParaRPr lang="en-NZ" sz="1600" b="1" dirty="0">
                        <a:solidFill>
                          <a:schemeClr val="bg1"/>
                        </a:solidFill>
                        <a:latin typeface="Roboto Light" panose="02000000000000000000" pitchFamily="2" charset="0"/>
                        <a:ea typeface="Roboto Light" panose="02000000000000000000" pitchFamily="2" charset="0"/>
                      </a:endParaRPr>
                    </a:p>
                  </a:txBody>
                  <a:tcPr/>
                </a:tc>
                <a:extLst>
                  <a:ext uri="{0D108BD9-81ED-4DB2-BD59-A6C34878D82A}">
                    <a16:rowId xmlns:a16="http://schemas.microsoft.com/office/drawing/2014/main" val="1250972604"/>
                  </a:ext>
                </a:extLst>
              </a:tr>
              <a:tr h="39105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kern="1200" dirty="0">
                          <a:solidFill>
                            <a:schemeClr val="bg1"/>
                          </a:solidFill>
                          <a:latin typeface="Roboto Light"/>
                          <a:ea typeface="Roboto Light"/>
                          <a:cs typeface="+mn-cs"/>
                        </a:rPr>
                        <a:t>Reporting serious wrongdoing</a:t>
                      </a:r>
                    </a:p>
                  </a:txBody>
                  <a:tcPr/>
                </a:tc>
                <a:tc>
                  <a:txBody>
                    <a:bodyPr/>
                    <a:lstStyle/>
                    <a:p>
                      <a:pPr algn="r"/>
                      <a:r>
                        <a:rPr lang="en-NZ" sz="1600" b="1" dirty="0">
                          <a:solidFill>
                            <a:schemeClr val="bg1"/>
                          </a:solidFill>
                          <a:latin typeface="Roboto Light" panose="02000000000000000000" pitchFamily="2" charset="0"/>
                          <a:ea typeface="Roboto Light" panose="02000000000000000000" pitchFamily="2" charset="0"/>
                          <a:hlinkClick r:id="rId7" action="ppaction://hlinksldjump">
                            <a:extLst>
                              <a:ext uri="{A12FA001-AC4F-418D-AE19-62706E023703}">
                                <ahyp:hlinkClr xmlns:ahyp="http://schemas.microsoft.com/office/drawing/2018/hyperlinkcolor" val="tx"/>
                              </a:ext>
                            </a:extLst>
                          </a:hlinkClick>
                        </a:rPr>
                        <a:t>17</a:t>
                      </a:r>
                      <a:endParaRPr lang="en-NZ" sz="1600" b="1" dirty="0">
                        <a:solidFill>
                          <a:schemeClr val="bg1"/>
                        </a:solidFill>
                        <a:latin typeface="Roboto Light" panose="02000000000000000000" pitchFamily="2" charset="0"/>
                        <a:ea typeface="Roboto Light" panose="02000000000000000000" pitchFamily="2" charset="0"/>
                      </a:endParaRPr>
                    </a:p>
                  </a:txBody>
                  <a:tcPr/>
                </a:tc>
                <a:extLst>
                  <a:ext uri="{0D108BD9-81ED-4DB2-BD59-A6C34878D82A}">
                    <a16:rowId xmlns:a16="http://schemas.microsoft.com/office/drawing/2014/main" val="318878588"/>
                  </a:ext>
                </a:extLst>
              </a:tr>
              <a:tr h="39105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kern="1200" dirty="0">
                          <a:solidFill>
                            <a:schemeClr val="bg1"/>
                          </a:solidFill>
                          <a:latin typeface="Roboto Light"/>
                          <a:ea typeface="Roboto Light"/>
                          <a:cs typeface="+mn-cs"/>
                        </a:rPr>
                        <a:t>Witnessed serious wrongdoing</a:t>
                      </a:r>
                    </a:p>
                  </a:txBody>
                  <a:tcPr/>
                </a:tc>
                <a:tc>
                  <a:txBody>
                    <a:bodyPr/>
                    <a:lstStyle/>
                    <a:p>
                      <a:pPr algn="r"/>
                      <a:r>
                        <a:rPr lang="en-NZ" sz="1600" b="1" dirty="0">
                          <a:solidFill>
                            <a:schemeClr val="bg1"/>
                          </a:solidFill>
                          <a:latin typeface="Roboto Light" panose="02000000000000000000" pitchFamily="2" charset="0"/>
                          <a:ea typeface="Roboto Light" panose="02000000000000000000" pitchFamily="2" charset="0"/>
                          <a:hlinkClick r:id="rId8" action="ppaction://hlinksldjump">
                            <a:extLst>
                              <a:ext uri="{A12FA001-AC4F-418D-AE19-62706E023703}">
                                <ahyp:hlinkClr xmlns:ahyp="http://schemas.microsoft.com/office/drawing/2018/hyperlinkcolor" val="tx"/>
                              </a:ext>
                            </a:extLst>
                          </a:hlinkClick>
                        </a:rPr>
                        <a:t>23</a:t>
                      </a:r>
                      <a:endParaRPr lang="en-NZ" sz="1600" b="1" dirty="0">
                        <a:solidFill>
                          <a:schemeClr val="bg1"/>
                        </a:solidFill>
                        <a:latin typeface="Roboto Light" panose="02000000000000000000" pitchFamily="2" charset="0"/>
                        <a:ea typeface="Roboto Light" panose="02000000000000000000" pitchFamily="2" charset="0"/>
                      </a:endParaRPr>
                    </a:p>
                  </a:txBody>
                  <a:tcPr/>
                </a:tc>
                <a:extLst>
                  <a:ext uri="{0D108BD9-81ED-4DB2-BD59-A6C34878D82A}">
                    <a16:rowId xmlns:a16="http://schemas.microsoft.com/office/drawing/2014/main" val="1270532484"/>
                  </a:ext>
                </a:extLst>
              </a:tr>
              <a:tr h="39105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kern="1200" dirty="0">
                          <a:solidFill>
                            <a:schemeClr val="bg1"/>
                          </a:solidFill>
                          <a:latin typeface="Roboto Light"/>
                          <a:ea typeface="Roboto Light"/>
                          <a:cs typeface="+mn-cs"/>
                        </a:rPr>
                        <a:t>Reporting serious wrongdoing – those in paid employment</a:t>
                      </a:r>
                    </a:p>
                  </a:txBody>
                  <a:tcPr/>
                </a:tc>
                <a:tc>
                  <a:txBody>
                    <a:bodyPr/>
                    <a:lstStyle/>
                    <a:p>
                      <a:pPr algn="r"/>
                      <a:r>
                        <a:rPr lang="en-NZ" sz="1600" b="1" dirty="0">
                          <a:solidFill>
                            <a:schemeClr val="bg1"/>
                          </a:solidFill>
                          <a:latin typeface="Roboto Light" panose="02000000000000000000" pitchFamily="2" charset="0"/>
                          <a:ea typeface="Roboto Light" panose="02000000000000000000" pitchFamily="2" charset="0"/>
                          <a:hlinkClick r:id="rId9" action="ppaction://hlinksldjump">
                            <a:extLst>
                              <a:ext uri="{A12FA001-AC4F-418D-AE19-62706E023703}">
                                <ahyp:hlinkClr xmlns:ahyp="http://schemas.microsoft.com/office/drawing/2018/hyperlinkcolor" val="tx"/>
                              </a:ext>
                            </a:extLst>
                          </a:hlinkClick>
                        </a:rPr>
                        <a:t>28</a:t>
                      </a:r>
                      <a:endParaRPr lang="en-NZ" sz="1600" b="1" dirty="0">
                        <a:solidFill>
                          <a:schemeClr val="bg1"/>
                        </a:solidFill>
                        <a:latin typeface="Roboto Light" panose="02000000000000000000" pitchFamily="2" charset="0"/>
                        <a:ea typeface="Roboto Light" panose="02000000000000000000" pitchFamily="2" charset="0"/>
                        <a:hlinkClick r:id="rId8" action="ppaction://hlinksldjump">
                          <a:extLst>
                            <a:ext uri="{A12FA001-AC4F-418D-AE19-62706E023703}">
                              <ahyp:hlinkClr xmlns:ahyp="http://schemas.microsoft.com/office/drawing/2018/hyperlinkcolor" val="tx"/>
                            </a:ext>
                          </a:extLst>
                        </a:hlinkClick>
                      </a:endParaRPr>
                    </a:p>
                  </a:txBody>
                  <a:tcPr/>
                </a:tc>
                <a:extLst>
                  <a:ext uri="{0D108BD9-81ED-4DB2-BD59-A6C34878D82A}">
                    <a16:rowId xmlns:a16="http://schemas.microsoft.com/office/drawing/2014/main" val="127747054"/>
                  </a:ext>
                </a:extLst>
              </a:tr>
            </a:tbl>
          </a:graphicData>
        </a:graphic>
      </p:graphicFrame>
    </p:spTree>
    <p:extLst>
      <p:ext uri="{BB962C8B-B14F-4D97-AF65-F5344CB8AC3E}">
        <p14:creationId xmlns:p14="http://schemas.microsoft.com/office/powerpoint/2010/main" val="26732364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Placeholder 13">
            <a:extLst>
              <a:ext uri="{FF2B5EF4-FFF2-40B4-BE49-F238E27FC236}">
                <a16:creationId xmlns:a16="http://schemas.microsoft.com/office/drawing/2014/main" id="{18F139A7-8273-3A24-DCFF-14B147826EC9}"/>
              </a:ext>
            </a:extLst>
          </p:cNvPr>
          <p:cNvGraphicFramePr>
            <a:graphicFrameLocks noGrp="1"/>
          </p:cNvGraphicFramePr>
          <p:nvPr>
            <p:ph type="chart" sz="quarter" idx="15"/>
            <p:extLst>
              <p:ext uri="{D42A27DB-BD31-4B8C-83A1-F6EECF244321}">
                <p14:modId xmlns:p14="http://schemas.microsoft.com/office/powerpoint/2010/main" val="1151378220"/>
              </p:ext>
            </p:extLst>
          </p:nvPr>
        </p:nvGraphicFramePr>
        <p:xfrm>
          <a:off x="550862" y="1403174"/>
          <a:ext cx="10599738" cy="5362751"/>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 Placeholder 8">
            <a:extLst>
              <a:ext uri="{FF2B5EF4-FFF2-40B4-BE49-F238E27FC236}">
                <a16:creationId xmlns:a16="http://schemas.microsoft.com/office/drawing/2014/main" id="{7D37B37D-8DA7-D2A0-A708-E6033DE5B8D9}"/>
              </a:ext>
            </a:extLst>
          </p:cNvPr>
          <p:cNvSpPr>
            <a:spLocks noGrp="1"/>
          </p:cNvSpPr>
          <p:nvPr>
            <p:ph type="body" idx="18"/>
          </p:nvPr>
        </p:nvSpPr>
        <p:spPr>
          <a:xfrm>
            <a:off x="1041400" y="1021873"/>
            <a:ext cx="9956922" cy="579155"/>
          </a:xfrm>
        </p:spPr>
        <p:txBody>
          <a:bodyPr/>
          <a:lstStyle/>
          <a:p>
            <a:r>
              <a:rPr lang="en-US" dirty="0">
                <a:cs typeface="Arial" panose="020B0604020202020204" pitchFamily="34" charset="0"/>
              </a:rPr>
              <a:t>If you wanted to report serious wrongdoing at your workplace, who would you be most likely report it to? (%)</a:t>
            </a:r>
            <a:endParaRPr lang="en-NZ" dirty="0"/>
          </a:p>
        </p:txBody>
      </p:sp>
      <p:sp>
        <p:nvSpPr>
          <p:cNvPr id="10" name="Content Placeholder 9">
            <a:extLst>
              <a:ext uri="{FF2B5EF4-FFF2-40B4-BE49-F238E27FC236}">
                <a16:creationId xmlns:a16="http://schemas.microsoft.com/office/drawing/2014/main" id="{D1DF23D7-4450-AC6B-1D00-C13C53B5AF9C}"/>
              </a:ext>
            </a:extLst>
          </p:cNvPr>
          <p:cNvSpPr>
            <a:spLocks noGrp="1"/>
          </p:cNvSpPr>
          <p:nvPr>
            <p:ph idx="19"/>
          </p:nvPr>
        </p:nvSpPr>
        <p:spPr/>
        <p:txBody>
          <a:bodyPr/>
          <a:lstStyle/>
          <a:p>
            <a:r>
              <a:rPr lang="en-US" dirty="0"/>
              <a:t>Note: Options changed in 2024; Base: All respondents (n=1018)</a:t>
            </a:r>
            <a:endParaRPr lang="en-NZ" dirty="0"/>
          </a:p>
        </p:txBody>
      </p:sp>
      <p:sp>
        <p:nvSpPr>
          <p:cNvPr id="4" name="Slide Number Placeholder 3">
            <a:extLst>
              <a:ext uri="{FF2B5EF4-FFF2-40B4-BE49-F238E27FC236}">
                <a16:creationId xmlns:a16="http://schemas.microsoft.com/office/drawing/2014/main" id="{FDEB0F42-96C0-FEEB-54FA-3F34D367D4E4}"/>
              </a:ext>
            </a:extLst>
          </p:cNvPr>
          <p:cNvSpPr>
            <a:spLocks noGrp="1"/>
          </p:cNvSpPr>
          <p:nvPr>
            <p:ph type="sldNum" sz="quarter" idx="4"/>
          </p:nvPr>
        </p:nvSpPr>
        <p:spPr/>
        <p:txBody>
          <a:bodyPr/>
          <a:lstStyle/>
          <a:p>
            <a:fld id="{3A98EE3D-8CD1-4C3F-BD1C-C98C9596463C}" type="slidenum">
              <a:rPr lang="en-US" smtClean="0"/>
              <a:t>20</a:t>
            </a:fld>
            <a:endParaRPr lang="en-US" dirty="0"/>
          </a:p>
        </p:txBody>
      </p:sp>
      <p:sp>
        <p:nvSpPr>
          <p:cNvPr id="2" name="Rectangle 1">
            <a:extLst>
              <a:ext uri="{FF2B5EF4-FFF2-40B4-BE49-F238E27FC236}">
                <a16:creationId xmlns:a16="http://schemas.microsoft.com/office/drawing/2014/main" id="{CA6218C0-217D-B963-AE48-A280FF4E7808}"/>
              </a:ext>
            </a:extLst>
          </p:cNvPr>
          <p:cNvSpPr/>
          <p:nvPr/>
        </p:nvSpPr>
        <p:spPr>
          <a:xfrm>
            <a:off x="8581174" y="2213661"/>
            <a:ext cx="3095959" cy="324116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spcBef>
                <a:spcPts val="600"/>
              </a:spcBef>
              <a:spcAft>
                <a:spcPts val="600"/>
              </a:spcAft>
              <a:tabLst>
                <a:tab pos="457200" algn="l"/>
              </a:tabLst>
            </a:pPr>
            <a:r>
              <a:rPr lang="en-US" sz="1200" b="1"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Notable group differences</a:t>
            </a:r>
          </a:p>
          <a:p>
            <a:pPr>
              <a:spcBef>
                <a:spcPts val="600"/>
              </a:spcBef>
              <a:tabLst>
                <a:tab pos="457200" algn="l"/>
              </a:tabLst>
            </a:pPr>
            <a:r>
              <a:rPr lang="en-US" sz="1200" b="1"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Those more likely to report to their manager:</a:t>
            </a:r>
          </a:p>
          <a:p>
            <a:pPr marL="285750" indent="-285750">
              <a:buFont typeface="Arial" panose="020B0604020202020204" pitchFamily="34" charset="0"/>
              <a:buChar char="•"/>
              <a:tabLst>
                <a:tab pos="457200" algn="l"/>
              </a:tabLst>
            </a:pPr>
            <a:r>
              <a:rPr lang="en-US"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30-44 years old (46%).</a:t>
            </a:r>
          </a:p>
          <a:p>
            <a:pPr>
              <a:tabLst>
                <a:tab pos="457200" algn="l"/>
              </a:tabLst>
            </a:pPr>
            <a:endParaRPr lang="en-US"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p>
            <a:pPr>
              <a:tabLst>
                <a:tab pos="457200" algn="l"/>
              </a:tabLst>
            </a:pPr>
            <a:r>
              <a:rPr lang="en-US" sz="1200" b="1"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Those less likely to report to their manager:</a:t>
            </a:r>
          </a:p>
          <a:p>
            <a:pPr marL="171450" indent="-171450">
              <a:buFont typeface="Arial" panose="020B0604020202020204" pitchFamily="34" charset="0"/>
              <a:buChar char="•"/>
              <a:tabLst>
                <a:tab pos="457200" algn="l"/>
              </a:tabLst>
            </a:pPr>
            <a:r>
              <a:rPr lang="mi-NZ"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Heard of PDA (29%) compared to those who have not (42%).</a:t>
            </a:r>
          </a:p>
          <a:p>
            <a:pPr marL="171450" indent="-171450">
              <a:buFont typeface="Arial" panose="020B0604020202020204" pitchFamily="34" charset="0"/>
              <a:buChar char="•"/>
              <a:tabLst>
                <a:tab pos="457200" algn="l"/>
              </a:tabLst>
            </a:pPr>
            <a:endParaRPr lang="en-US" sz="1200" b="1"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p>
            <a:pPr>
              <a:spcBef>
                <a:spcPts val="600"/>
              </a:spcBef>
              <a:tabLst>
                <a:tab pos="269875" algn="l"/>
              </a:tabLst>
            </a:pPr>
            <a:r>
              <a:rPr lang="en-US" sz="1200" b="1"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Those more likely to report to the head of a relevant public sector agency:</a:t>
            </a:r>
          </a:p>
          <a:p>
            <a:pPr marL="285750" indent="-285750">
              <a:spcBef>
                <a:spcPts val="600"/>
              </a:spcBef>
              <a:spcAft>
                <a:spcPts val="600"/>
              </a:spcAft>
              <a:buFont typeface="Arial" panose="020B0604020202020204" pitchFamily="34" charset="0"/>
              <a:buChar char="•"/>
              <a:tabLst>
                <a:tab pos="457200" algn="l"/>
              </a:tabLst>
            </a:pPr>
            <a:r>
              <a:rPr lang="mi-NZ"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Heard of PDA (6%) compared to those who have not (1%).</a:t>
            </a:r>
            <a:endParaRPr lang="en-NZ"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p>
            <a:pPr>
              <a:spcBef>
                <a:spcPts val="600"/>
              </a:spcBef>
              <a:tabLst>
                <a:tab pos="269875" algn="l"/>
              </a:tabLst>
            </a:pPr>
            <a:r>
              <a:rPr lang="en-US" sz="1200" b="1"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Those more likely to report to the CE:</a:t>
            </a:r>
          </a:p>
          <a:p>
            <a:pPr marL="171450" indent="-171450">
              <a:buFont typeface="Arial" panose="020B0604020202020204" pitchFamily="34" charset="0"/>
              <a:buChar char="•"/>
              <a:tabLst>
                <a:tab pos="269875" algn="l"/>
              </a:tabLst>
            </a:pPr>
            <a:r>
              <a:rPr lang="en-US"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Household income $100K+ (7%).</a:t>
            </a:r>
          </a:p>
        </p:txBody>
      </p:sp>
      <p:sp>
        <p:nvSpPr>
          <p:cNvPr id="3" name="Title 6">
            <a:extLst>
              <a:ext uri="{FF2B5EF4-FFF2-40B4-BE49-F238E27FC236}">
                <a16:creationId xmlns:a16="http://schemas.microsoft.com/office/drawing/2014/main" id="{0FF3C2B2-C34B-5EE0-FE6F-F9EE8C56C7B3}"/>
              </a:ext>
            </a:extLst>
          </p:cNvPr>
          <p:cNvSpPr>
            <a:spLocks noGrp="1"/>
          </p:cNvSpPr>
          <p:nvPr/>
        </p:nvSpPr>
        <p:spPr>
          <a:xfrm>
            <a:off x="400582" y="172286"/>
            <a:ext cx="11390835" cy="849587"/>
          </a:xfrm>
          <a:prstGeom prst="rect">
            <a:avLst/>
          </a:prstGeom>
        </p:spPr>
        <p:txBody>
          <a:bodyPr vert="horz" lIns="91440" tIns="45720" rIns="91440" bIns="45720" rtlCol="0" anchor="t">
            <a:noAutofit/>
          </a:bodyPr>
          <a:lstStyle>
            <a:lvl1pPr algn="l" defTabSz="457200" rtl="0" eaLnBrk="1" latinLnBrk="0" hangingPunct="1">
              <a:lnSpc>
                <a:spcPct val="100000"/>
              </a:lnSpc>
              <a:spcBef>
                <a:spcPct val="0"/>
              </a:spcBef>
              <a:buNone/>
              <a:defRPr sz="3200" b="1" kern="1200" cap="all">
                <a:solidFill>
                  <a:schemeClr val="tx1">
                    <a:lumMod val="75000"/>
                    <a:lumOff val="25000"/>
                  </a:schemeClr>
                </a:solidFill>
                <a:latin typeface="Roboto Light" panose="02000000000000000000" pitchFamily="2" charset="0"/>
                <a:ea typeface="Roboto Light" panose="02000000000000000000" pitchFamily="2" charset="0"/>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mi-NZ" sz="1800" cap="none" dirty="0"/>
              <a:t>Over a third (38%) would report serious wrongdoing to their manager, while 16% would report it to the Ombudsman  and 14% via their HR department or internal reporting processes. </a:t>
            </a:r>
            <a:endParaRPr lang="en-NZ" sz="1800" cap="none" dirty="0"/>
          </a:p>
        </p:txBody>
      </p:sp>
    </p:spTree>
    <p:extLst>
      <p:ext uri="{BB962C8B-B14F-4D97-AF65-F5344CB8AC3E}">
        <p14:creationId xmlns:p14="http://schemas.microsoft.com/office/powerpoint/2010/main" val="1235667025"/>
      </p:ext>
    </p:extLst>
  </p:cSld>
  <p:clrMapOvr>
    <a:masterClrMapping/>
  </p:clrMapOvr>
  <p:transition spd="slow">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Placeholder 8">
            <a:extLst>
              <a:ext uri="{FF2B5EF4-FFF2-40B4-BE49-F238E27FC236}">
                <a16:creationId xmlns:a16="http://schemas.microsoft.com/office/drawing/2014/main" id="{8A2C7AF5-43FF-DEC1-ED3B-DA5D59368F62}"/>
              </a:ext>
            </a:extLst>
          </p:cNvPr>
          <p:cNvGraphicFramePr>
            <a:graphicFrameLocks noGrp="1"/>
          </p:cNvGraphicFramePr>
          <p:nvPr>
            <p:ph type="chart" sz="quarter" idx="15"/>
            <p:extLst>
              <p:ext uri="{D42A27DB-BD31-4B8C-83A1-F6EECF244321}">
                <p14:modId xmlns:p14="http://schemas.microsoft.com/office/powerpoint/2010/main" val="2650517200"/>
              </p:ext>
            </p:extLst>
          </p:nvPr>
        </p:nvGraphicFramePr>
        <p:xfrm>
          <a:off x="531136" y="1959102"/>
          <a:ext cx="8843870" cy="4340098"/>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 Placeholder 8">
            <a:extLst>
              <a:ext uri="{FF2B5EF4-FFF2-40B4-BE49-F238E27FC236}">
                <a16:creationId xmlns:a16="http://schemas.microsoft.com/office/drawing/2014/main" id="{7D37B37D-8DA7-D2A0-A708-E6033DE5B8D9}"/>
              </a:ext>
            </a:extLst>
          </p:cNvPr>
          <p:cNvSpPr>
            <a:spLocks noGrp="1"/>
          </p:cNvSpPr>
          <p:nvPr>
            <p:ph type="body" idx="18"/>
          </p:nvPr>
        </p:nvSpPr>
        <p:spPr/>
        <p:txBody>
          <a:bodyPr/>
          <a:lstStyle/>
          <a:p>
            <a:endParaRPr lang="en-US" dirty="0">
              <a:cs typeface="Arial" panose="020B0604020202020204" pitchFamily="34" charset="0"/>
            </a:endParaRPr>
          </a:p>
          <a:p>
            <a:r>
              <a:rPr lang="en-US" dirty="0">
                <a:cs typeface="Arial" panose="020B0604020202020204" pitchFamily="34" charset="0"/>
              </a:rPr>
              <a:t>If you wanted to make a protected disclosure, would you prefer: (%)</a:t>
            </a:r>
            <a:endParaRPr lang="en-NZ" dirty="0"/>
          </a:p>
        </p:txBody>
      </p:sp>
      <p:sp>
        <p:nvSpPr>
          <p:cNvPr id="10" name="Content Placeholder 9">
            <a:extLst>
              <a:ext uri="{FF2B5EF4-FFF2-40B4-BE49-F238E27FC236}">
                <a16:creationId xmlns:a16="http://schemas.microsoft.com/office/drawing/2014/main" id="{D1DF23D7-4450-AC6B-1D00-C13C53B5AF9C}"/>
              </a:ext>
            </a:extLst>
          </p:cNvPr>
          <p:cNvSpPr>
            <a:spLocks noGrp="1"/>
          </p:cNvSpPr>
          <p:nvPr>
            <p:ph idx="19"/>
          </p:nvPr>
        </p:nvSpPr>
        <p:spPr/>
        <p:txBody>
          <a:bodyPr/>
          <a:lstStyle/>
          <a:p>
            <a:r>
              <a:rPr lang="en-US" dirty="0"/>
              <a:t>Base: All respondents (n=1018)</a:t>
            </a:r>
            <a:endParaRPr lang="en-NZ" dirty="0"/>
          </a:p>
        </p:txBody>
      </p:sp>
      <p:sp>
        <p:nvSpPr>
          <p:cNvPr id="4" name="Slide Number Placeholder 3">
            <a:extLst>
              <a:ext uri="{FF2B5EF4-FFF2-40B4-BE49-F238E27FC236}">
                <a16:creationId xmlns:a16="http://schemas.microsoft.com/office/drawing/2014/main" id="{FDEB0F42-96C0-FEEB-54FA-3F34D367D4E4}"/>
              </a:ext>
            </a:extLst>
          </p:cNvPr>
          <p:cNvSpPr>
            <a:spLocks noGrp="1"/>
          </p:cNvSpPr>
          <p:nvPr>
            <p:ph type="sldNum" sz="quarter" idx="4"/>
          </p:nvPr>
        </p:nvSpPr>
        <p:spPr/>
        <p:txBody>
          <a:bodyPr/>
          <a:lstStyle/>
          <a:p>
            <a:fld id="{3A98EE3D-8CD1-4C3F-BD1C-C98C9596463C}" type="slidenum">
              <a:rPr lang="en-US" smtClean="0"/>
              <a:t>21</a:t>
            </a:fld>
            <a:endParaRPr lang="en-US" dirty="0"/>
          </a:p>
        </p:txBody>
      </p:sp>
      <p:sp>
        <p:nvSpPr>
          <p:cNvPr id="13" name="Rectangle 12">
            <a:extLst>
              <a:ext uri="{FF2B5EF4-FFF2-40B4-BE49-F238E27FC236}">
                <a16:creationId xmlns:a16="http://schemas.microsoft.com/office/drawing/2014/main" id="{40C27244-DEEA-3F1B-35AF-FBC592572EC4}"/>
              </a:ext>
            </a:extLst>
          </p:cNvPr>
          <p:cNvSpPr/>
          <p:nvPr/>
        </p:nvSpPr>
        <p:spPr>
          <a:xfrm>
            <a:off x="7912731" y="1959102"/>
            <a:ext cx="3748133" cy="411443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spcAft>
                <a:spcPts val="600"/>
              </a:spcAft>
              <a:tabLst>
                <a:tab pos="457200" algn="l"/>
              </a:tabLst>
            </a:pPr>
            <a:r>
              <a:rPr lang="en-US" sz="1200" b="1"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Notable group differences</a:t>
            </a:r>
          </a:p>
          <a:p>
            <a:pPr>
              <a:spcBef>
                <a:spcPts val="600"/>
              </a:spcBef>
              <a:spcAft>
                <a:spcPts val="600"/>
              </a:spcAft>
              <a:tabLst>
                <a:tab pos="457200" algn="l"/>
              </a:tabLst>
            </a:pPr>
            <a:r>
              <a:rPr lang="en-US" sz="1200" b="1"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More likely to prefer a range of agencies:</a:t>
            </a:r>
          </a:p>
          <a:p>
            <a:pPr marL="285750" indent="-285750">
              <a:buFont typeface="Arial" panose="020B0604020202020204" pitchFamily="34" charset="0"/>
              <a:buChar char="•"/>
              <a:tabLst>
                <a:tab pos="457200" algn="l"/>
              </a:tabLst>
            </a:pPr>
            <a:r>
              <a:rPr lang="en-US"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Men (33%) compared to women (26%)</a:t>
            </a:r>
          </a:p>
          <a:p>
            <a:pPr marL="285750" indent="-285750">
              <a:spcBef>
                <a:spcPts val="600"/>
              </a:spcBef>
              <a:spcAft>
                <a:spcPts val="600"/>
              </a:spcAft>
              <a:buFont typeface="Arial" panose="020B0604020202020204" pitchFamily="34" charset="0"/>
              <a:buChar char="•"/>
              <a:tabLst>
                <a:tab pos="457200" algn="l"/>
              </a:tabLst>
            </a:pPr>
            <a:r>
              <a:rPr lang="en-US"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Younger respondents:</a:t>
            </a:r>
          </a:p>
          <a:p>
            <a:pPr marL="442913" indent="-179388">
              <a:buFontTx/>
              <a:buChar char="-"/>
              <a:tabLst>
                <a:tab pos="457200" algn="l"/>
              </a:tabLst>
            </a:pPr>
            <a:r>
              <a:rPr lang="en-US"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Under 30: 43%</a:t>
            </a:r>
          </a:p>
          <a:p>
            <a:pPr marL="442913" indent="-179388">
              <a:buFontTx/>
              <a:buChar char="-"/>
              <a:tabLst>
                <a:tab pos="457200" algn="l"/>
              </a:tabLst>
            </a:pPr>
            <a:r>
              <a:rPr lang="en-US"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30-44: 34%</a:t>
            </a:r>
          </a:p>
          <a:p>
            <a:pPr marL="442913" indent="-179388">
              <a:buFontTx/>
              <a:buChar char="-"/>
              <a:tabLst>
                <a:tab pos="457200" algn="l"/>
              </a:tabLst>
            </a:pPr>
            <a:r>
              <a:rPr lang="en-US"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45-59: 23%</a:t>
            </a:r>
          </a:p>
          <a:p>
            <a:pPr marL="442913" indent="-179388">
              <a:buFontTx/>
              <a:buChar char="-"/>
              <a:tabLst>
                <a:tab pos="457200" algn="l"/>
              </a:tabLst>
            </a:pPr>
            <a:r>
              <a:rPr lang="en-US"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60+: 20%</a:t>
            </a:r>
          </a:p>
          <a:p>
            <a:pPr marL="269875" indent="-269875">
              <a:spcBef>
                <a:spcPts val="600"/>
              </a:spcBef>
              <a:spcAft>
                <a:spcPts val="600"/>
              </a:spcAft>
              <a:buFont typeface="Arial" panose="020B0604020202020204" pitchFamily="34" charset="0"/>
              <a:buChar char="•"/>
              <a:tabLst>
                <a:tab pos="457200" algn="l"/>
              </a:tabLst>
            </a:pPr>
            <a:r>
              <a:rPr lang="en-US"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NZ Māori (45%) compared to NZ European (27%)</a:t>
            </a:r>
          </a:p>
          <a:p>
            <a:pPr marL="269875" indent="-269875">
              <a:buFont typeface="Arial" panose="020B0604020202020204" pitchFamily="34" charset="0"/>
              <a:buChar char="•"/>
              <a:tabLst>
                <a:tab pos="457200" algn="l"/>
              </a:tabLst>
            </a:pPr>
            <a:r>
              <a:rPr lang="en-US"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Full time workers (36%) compared to those not currently working (23%)</a:t>
            </a:r>
          </a:p>
          <a:p>
            <a:pPr marL="263525" indent="-263525">
              <a:spcBef>
                <a:spcPts val="600"/>
              </a:spcBef>
              <a:spcAft>
                <a:spcPts val="600"/>
              </a:spcAft>
              <a:buFont typeface="Arial" panose="020B0604020202020204" pitchFamily="34" charset="0"/>
              <a:buChar char="•"/>
              <a:tabLst>
                <a:tab pos="457200" algn="l"/>
              </a:tabLst>
            </a:pPr>
            <a:r>
              <a:rPr lang="en-US"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Those with dependent children (36%) compared to those without dependent children (26%)</a:t>
            </a:r>
          </a:p>
          <a:p>
            <a:pPr marL="285750" indent="-285750">
              <a:spcAft>
                <a:spcPts val="600"/>
              </a:spcAft>
              <a:buFont typeface="Arial" panose="020B0604020202020204" pitchFamily="34" charset="0"/>
              <a:buChar char="•"/>
              <a:tabLst>
                <a:tab pos="457200" algn="l"/>
              </a:tabLst>
            </a:pPr>
            <a:r>
              <a:rPr lang="mi-NZ"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Heard of PDA (40%) compared to those who have not (25%)</a:t>
            </a:r>
          </a:p>
          <a:p>
            <a:pPr marL="285750" indent="-285750">
              <a:spcAft>
                <a:spcPts val="600"/>
              </a:spcAft>
              <a:buFont typeface="Arial" panose="020B0604020202020204" pitchFamily="34" charset="0"/>
              <a:buChar char="•"/>
              <a:tabLst>
                <a:tab pos="457200" algn="l"/>
              </a:tabLst>
            </a:pPr>
            <a:r>
              <a:rPr lang="mi-NZ"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Witnessed serious wrongdoing (44%) compared to those who have not (25%).</a:t>
            </a:r>
            <a:endParaRPr lang="en-NZ"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2" name="Title 6">
            <a:extLst>
              <a:ext uri="{FF2B5EF4-FFF2-40B4-BE49-F238E27FC236}">
                <a16:creationId xmlns:a16="http://schemas.microsoft.com/office/drawing/2014/main" id="{C709F84B-8467-5B2C-C937-8D956DD46D90}"/>
              </a:ext>
            </a:extLst>
          </p:cNvPr>
          <p:cNvSpPr>
            <a:spLocks noGrp="1"/>
          </p:cNvSpPr>
          <p:nvPr/>
        </p:nvSpPr>
        <p:spPr>
          <a:xfrm>
            <a:off x="414720" y="351078"/>
            <a:ext cx="11729154" cy="711711"/>
          </a:xfrm>
          <a:prstGeom prst="rect">
            <a:avLst/>
          </a:prstGeom>
        </p:spPr>
        <p:txBody>
          <a:bodyPr vert="horz" lIns="91440" tIns="45720" rIns="91440" bIns="45720" rtlCol="0" anchor="t">
            <a:noAutofit/>
          </a:bodyPr>
          <a:lstStyle>
            <a:lvl1pPr algn="l" defTabSz="457200" rtl="0" eaLnBrk="1" latinLnBrk="0" hangingPunct="1">
              <a:lnSpc>
                <a:spcPct val="100000"/>
              </a:lnSpc>
              <a:spcBef>
                <a:spcPct val="0"/>
              </a:spcBef>
              <a:buNone/>
              <a:defRPr sz="3200" b="1" kern="1200" cap="all">
                <a:solidFill>
                  <a:schemeClr val="tx1">
                    <a:lumMod val="75000"/>
                    <a:lumOff val="25000"/>
                  </a:schemeClr>
                </a:solidFill>
                <a:latin typeface="Roboto Light" panose="02000000000000000000" pitchFamily="2" charset="0"/>
                <a:ea typeface="Roboto Light" panose="02000000000000000000" pitchFamily="2" charset="0"/>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NZ" sz="1800" cap="none" dirty="0"/>
              <a:t>Just over half (56%) would prefer to report protected disclosures to a single agency - up 5% on 2025, with support for a range of agencies falling back to 29% (down 5%).</a:t>
            </a:r>
          </a:p>
        </p:txBody>
      </p:sp>
    </p:spTree>
    <p:extLst>
      <p:ext uri="{BB962C8B-B14F-4D97-AF65-F5344CB8AC3E}">
        <p14:creationId xmlns:p14="http://schemas.microsoft.com/office/powerpoint/2010/main" val="1341048519"/>
      </p:ext>
    </p:extLst>
  </p:cSld>
  <p:clrMapOvr>
    <a:masterClrMapping/>
  </p:clrMapOvr>
  <p:transition spd="slow">
    <p:randomBar dir="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Placeholder 13">
            <a:extLst>
              <a:ext uri="{FF2B5EF4-FFF2-40B4-BE49-F238E27FC236}">
                <a16:creationId xmlns:a16="http://schemas.microsoft.com/office/drawing/2014/main" id="{18F139A7-8273-3A24-DCFF-14B147826EC9}"/>
              </a:ext>
            </a:extLst>
          </p:cNvPr>
          <p:cNvGraphicFramePr>
            <a:graphicFrameLocks noGrp="1"/>
          </p:cNvGraphicFramePr>
          <p:nvPr>
            <p:ph type="chart" sz="quarter" idx="15"/>
            <p:extLst>
              <p:ext uri="{D42A27DB-BD31-4B8C-83A1-F6EECF244321}">
                <p14:modId xmlns:p14="http://schemas.microsoft.com/office/powerpoint/2010/main" val="43859190"/>
              </p:ext>
            </p:extLst>
          </p:nvPr>
        </p:nvGraphicFramePr>
        <p:xfrm>
          <a:off x="-700244" y="1643336"/>
          <a:ext cx="8137992" cy="4441696"/>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 Placeholder 8">
            <a:extLst>
              <a:ext uri="{FF2B5EF4-FFF2-40B4-BE49-F238E27FC236}">
                <a16:creationId xmlns:a16="http://schemas.microsoft.com/office/drawing/2014/main" id="{7D37B37D-8DA7-D2A0-A708-E6033DE5B8D9}"/>
              </a:ext>
            </a:extLst>
          </p:cNvPr>
          <p:cNvSpPr>
            <a:spLocks noGrp="1"/>
          </p:cNvSpPr>
          <p:nvPr>
            <p:ph type="body" idx="18"/>
          </p:nvPr>
        </p:nvSpPr>
        <p:spPr>
          <a:xfrm>
            <a:off x="1117539" y="1101735"/>
            <a:ext cx="9956922" cy="579155"/>
          </a:xfrm>
        </p:spPr>
        <p:txBody>
          <a:bodyPr/>
          <a:lstStyle/>
          <a:p>
            <a:br>
              <a:rPr lang="en-US" dirty="0">
                <a:cs typeface="Arial" panose="020B0604020202020204" pitchFamily="34" charset="0"/>
              </a:rPr>
            </a:br>
            <a:r>
              <a:rPr lang="en-US" dirty="0">
                <a:cs typeface="Arial" panose="020B0604020202020204" pitchFamily="34" charset="0"/>
              </a:rPr>
              <a:t>Which agency would you prefer? (%)</a:t>
            </a:r>
            <a:endParaRPr lang="en-NZ" dirty="0"/>
          </a:p>
        </p:txBody>
      </p:sp>
      <p:sp>
        <p:nvSpPr>
          <p:cNvPr id="10" name="Content Placeholder 9">
            <a:extLst>
              <a:ext uri="{FF2B5EF4-FFF2-40B4-BE49-F238E27FC236}">
                <a16:creationId xmlns:a16="http://schemas.microsoft.com/office/drawing/2014/main" id="{D1DF23D7-4450-AC6B-1D00-C13C53B5AF9C}"/>
              </a:ext>
            </a:extLst>
          </p:cNvPr>
          <p:cNvSpPr>
            <a:spLocks noGrp="1"/>
          </p:cNvSpPr>
          <p:nvPr>
            <p:ph idx="19"/>
          </p:nvPr>
        </p:nvSpPr>
        <p:spPr>
          <a:xfrm>
            <a:off x="290058" y="6481009"/>
            <a:ext cx="11362560" cy="204705"/>
          </a:xfrm>
        </p:spPr>
        <p:txBody>
          <a:bodyPr/>
          <a:lstStyle/>
          <a:p>
            <a:r>
              <a:rPr lang="en-US" dirty="0"/>
              <a:t>Base: Respondents who prefer a single agency (n=576)</a:t>
            </a:r>
            <a:endParaRPr lang="en-NZ" dirty="0"/>
          </a:p>
        </p:txBody>
      </p:sp>
      <p:sp>
        <p:nvSpPr>
          <p:cNvPr id="4" name="Slide Number Placeholder 3">
            <a:extLst>
              <a:ext uri="{FF2B5EF4-FFF2-40B4-BE49-F238E27FC236}">
                <a16:creationId xmlns:a16="http://schemas.microsoft.com/office/drawing/2014/main" id="{FDEB0F42-96C0-FEEB-54FA-3F34D367D4E4}"/>
              </a:ext>
            </a:extLst>
          </p:cNvPr>
          <p:cNvSpPr>
            <a:spLocks noGrp="1"/>
          </p:cNvSpPr>
          <p:nvPr>
            <p:ph type="sldNum" sz="quarter" idx="4"/>
          </p:nvPr>
        </p:nvSpPr>
        <p:spPr/>
        <p:txBody>
          <a:bodyPr/>
          <a:lstStyle/>
          <a:p>
            <a:fld id="{3A98EE3D-8CD1-4C3F-BD1C-C98C9596463C}" type="slidenum">
              <a:rPr lang="en-US" smtClean="0"/>
              <a:t>22</a:t>
            </a:fld>
            <a:endParaRPr lang="en-US" dirty="0"/>
          </a:p>
        </p:txBody>
      </p:sp>
      <p:sp>
        <p:nvSpPr>
          <p:cNvPr id="2" name="Title 6">
            <a:extLst>
              <a:ext uri="{FF2B5EF4-FFF2-40B4-BE49-F238E27FC236}">
                <a16:creationId xmlns:a16="http://schemas.microsoft.com/office/drawing/2014/main" id="{C709F84B-8467-5B2C-C937-8D956DD46D90}"/>
              </a:ext>
            </a:extLst>
          </p:cNvPr>
          <p:cNvSpPr>
            <a:spLocks noGrp="1"/>
          </p:cNvSpPr>
          <p:nvPr/>
        </p:nvSpPr>
        <p:spPr>
          <a:xfrm>
            <a:off x="392126" y="261252"/>
            <a:ext cx="11475825" cy="760274"/>
          </a:xfrm>
          <a:prstGeom prst="rect">
            <a:avLst/>
          </a:prstGeom>
        </p:spPr>
        <p:txBody>
          <a:bodyPr vert="horz" lIns="91440" tIns="45720" rIns="91440" bIns="45720" rtlCol="0" anchor="t">
            <a:noAutofit/>
          </a:bodyPr>
          <a:lstStyle>
            <a:lvl1pPr algn="l" defTabSz="457200" rtl="0" eaLnBrk="1" latinLnBrk="0" hangingPunct="1">
              <a:lnSpc>
                <a:spcPct val="100000"/>
              </a:lnSpc>
              <a:spcBef>
                <a:spcPct val="0"/>
              </a:spcBef>
              <a:buNone/>
              <a:defRPr sz="3200" b="1" kern="1200" cap="all">
                <a:solidFill>
                  <a:schemeClr val="tx1">
                    <a:lumMod val="75000"/>
                    <a:lumOff val="25000"/>
                  </a:schemeClr>
                </a:solidFill>
                <a:latin typeface="Roboto Light" panose="02000000000000000000" pitchFamily="2" charset="0"/>
                <a:ea typeface="Roboto Light" panose="02000000000000000000" pitchFamily="2" charset="0"/>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NZ" sz="1800" cap="none" dirty="0"/>
              <a:t>Across those wanting a single agency to report to, the Ombudsman was again the most common choice (on 45%, down 2%), followed by the Police (20%, up 2%) and the Serious Fraud Office (9%, down 4%).</a:t>
            </a:r>
          </a:p>
        </p:txBody>
      </p:sp>
      <p:sp>
        <p:nvSpPr>
          <p:cNvPr id="12" name="Rectangle 11">
            <a:extLst>
              <a:ext uri="{FF2B5EF4-FFF2-40B4-BE49-F238E27FC236}">
                <a16:creationId xmlns:a16="http://schemas.microsoft.com/office/drawing/2014/main" id="{40C27244-DEEA-3F1B-35AF-FBC592572EC4}"/>
              </a:ext>
            </a:extLst>
          </p:cNvPr>
          <p:cNvSpPr/>
          <p:nvPr/>
        </p:nvSpPr>
        <p:spPr>
          <a:xfrm>
            <a:off x="8210746" y="1980393"/>
            <a:ext cx="3160336" cy="118631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spcBef>
                <a:spcPts val="600"/>
              </a:spcBef>
              <a:spcAft>
                <a:spcPts val="600"/>
              </a:spcAft>
              <a:tabLst>
                <a:tab pos="457200" algn="l"/>
              </a:tabLst>
            </a:pPr>
            <a:r>
              <a:rPr lang="en-US" sz="1200" b="1"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Notable group differences</a:t>
            </a:r>
          </a:p>
          <a:p>
            <a:pPr>
              <a:spcBef>
                <a:spcPts val="600"/>
              </a:spcBef>
              <a:spcAft>
                <a:spcPts val="600"/>
              </a:spcAft>
              <a:tabLst>
                <a:tab pos="457200" algn="l"/>
              </a:tabLst>
            </a:pPr>
            <a:r>
              <a:rPr lang="en-US" sz="1200" b="1"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Those more likely to say the Police:</a:t>
            </a:r>
          </a:p>
          <a:p>
            <a:pPr marL="285750" indent="-285750">
              <a:spcBef>
                <a:spcPts val="600"/>
              </a:spcBef>
              <a:buFont typeface="Arial" panose="020B0604020202020204" pitchFamily="34" charset="0"/>
              <a:buChar char="•"/>
              <a:tabLst>
                <a:tab pos="457200" algn="l"/>
              </a:tabLst>
            </a:pPr>
            <a:r>
              <a:rPr lang="en-US"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Men (25%) compared to women (14%)</a:t>
            </a:r>
          </a:p>
          <a:p>
            <a:pPr marL="285750" indent="-285750">
              <a:spcBef>
                <a:spcPts val="600"/>
              </a:spcBef>
              <a:buFont typeface="Arial" panose="020B0604020202020204" pitchFamily="34" charset="0"/>
              <a:buChar char="•"/>
              <a:tabLst>
                <a:tab pos="457200" algn="l"/>
              </a:tabLst>
            </a:pPr>
            <a:r>
              <a:rPr lang="en-US"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Under 30s (34%).</a:t>
            </a:r>
          </a:p>
        </p:txBody>
      </p:sp>
    </p:spTree>
    <p:extLst>
      <p:ext uri="{BB962C8B-B14F-4D97-AF65-F5344CB8AC3E}">
        <p14:creationId xmlns:p14="http://schemas.microsoft.com/office/powerpoint/2010/main" val="2042014249"/>
      </p:ext>
    </p:extLst>
  </p:cSld>
  <p:clrMapOvr>
    <a:masterClrMapping/>
  </p:clrMapOvr>
  <p:transition spd="slow">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 broken patterns">
            <a:extLst>
              <a:ext uri="{FF2B5EF4-FFF2-40B4-BE49-F238E27FC236}">
                <a16:creationId xmlns:a16="http://schemas.microsoft.com/office/drawing/2014/main" id="{2B5B2074-2E5A-5ACE-2154-6ADEE29D4DFC}"/>
              </a:ext>
            </a:extLst>
          </p:cNvPr>
          <p:cNvPicPr>
            <a:picLocks noChangeAspect="1"/>
          </p:cNvPicPr>
          <p:nvPr/>
        </p:nvPicPr>
        <p:blipFill>
          <a:blip r:embed="rId3"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1905000" y="0"/>
            <a:ext cx="10287000" cy="6875182"/>
          </a:xfrm>
          <a:prstGeom prst="rect">
            <a:avLst/>
          </a:prstGeom>
        </p:spPr>
      </p:pic>
      <p:sp>
        <p:nvSpPr>
          <p:cNvPr id="5" name="Rectangle 4">
            <a:extLst>
              <a:ext uri="{FF2B5EF4-FFF2-40B4-BE49-F238E27FC236}">
                <a16:creationId xmlns:a16="http://schemas.microsoft.com/office/drawing/2014/main" id="{33199C71-3B7C-CF9F-D966-89B296FEDC28}"/>
              </a:ext>
            </a:extLst>
          </p:cNvPr>
          <p:cNvSpPr/>
          <p:nvPr/>
        </p:nvSpPr>
        <p:spPr>
          <a:xfrm>
            <a:off x="0" y="0"/>
            <a:ext cx="4653280" cy="6875182"/>
          </a:xfrm>
          <a:prstGeom prst="rect">
            <a:avLst/>
          </a:prstGeom>
          <a:solidFill>
            <a:srgbClr val="1DC9A8"/>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NZ" dirty="0"/>
          </a:p>
        </p:txBody>
      </p:sp>
      <p:sp>
        <p:nvSpPr>
          <p:cNvPr id="7" name="TextBox 6">
            <a:extLst>
              <a:ext uri="{FF2B5EF4-FFF2-40B4-BE49-F238E27FC236}">
                <a16:creationId xmlns:a16="http://schemas.microsoft.com/office/drawing/2014/main" id="{FB2C7763-15A2-46A5-A3CE-140701E41794}"/>
              </a:ext>
            </a:extLst>
          </p:cNvPr>
          <p:cNvSpPr txBox="1"/>
          <p:nvPr/>
        </p:nvSpPr>
        <p:spPr>
          <a:xfrm flipH="1">
            <a:off x="503853" y="1682995"/>
            <a:ext cx="3870805" cy="1495794"/>
          </a:xfrm>
          <a:prstGeom prst="rect">
            <a:avLst/>
          </a:prstGeom>
          <a:noFill/>
        </p:spPr>
        <p:txBody>
          <a:bodyPr wrap="square" lIns="0" tIns="0" rIns="0" bIns="0" rtlCol="0" anchor="t">
            <a:spAutoFit/>
          </a:bodyPr>
          <a:lstStyle/>
          <a:p>
            <a:pPr>
              <a:lnSpc>
                <a:spcPct val="90000"/>
              </a:lnSpc>
              <a:spcBef>
                <a:spcPct val="0"/>
              </a:spcBef>
            </a:pPr>
            <a:r>
              <a:rPr lang="en-ID" sz="3600" b="1" dirty="0">
                <a:solidFill>
                  <a:schemeClr val="bg1"/>
                </a:solidFill>
                <a:latin typeface="Roboto Light"/>
                <a:ea typeface="Roboto Light"/>
                <a:cs typeface="Roboto Light"/>
              </a:rPr>
              <a:t>Report findings:</a:t>
            </a:r>
          </a:p>
          <a:p>
            <a:pPr>
              <a:lnSpc>
                <a:spcPct val="90000"/>
              </a:lnSpc>
              <a:spcBef>
                <a:spcPct val="0"/>
              </a:spcBef>
            </a:pPr>
            <a:r>
              <a:rPr lang="en-NZ" sz="3600" b="1" dirty="0">
                <a:solidFill>
                  <a:schemeClr val="bg1"/>
                </a:solidFill>
                <a:latin typeface="Roboto Light" panose="02000000000000000000" pitchFamily="2" charset="0"/>
                <a:ea typeface="Roboto Light" panose="02000000000000000000" pitchFamily="2" charset="0"/>
                <a:cs typeface="+mj-cs"/>
              </a:rPr>
              <a:t>Witnessed serious wrongdoing</a:t>
            </a:r>
            <a:endParaRPr lang="en-ID" sz="3600" b="1" dirty="0">
              <a:solidFill>
                <a:schemeClr val="bg1"/>
              </a:solidFill>
              <a:latin typeface="Roboto Light" panose="02000000000000000000" pitchFamily="2" charset="0"/>
              <a:ea typeface="Roboto Light" panose="02000000000000000000" pitchFamily="2" charset="0"/>
              <a:cs typeface="+mj-cs"/>
            </a:endParaRPr>
          </a:p>
        </p:txBody>
      </p:sp>
      <p:pic>
        <p:nvPicPr>
          <p:cNvPr id="9" name="Picture 8" descr="A white text on a black background&#10;&#10;Description automatically generated">
            <a:extLst>
              <a:ext uri="{FF2B5EF4-FFF2-40B4-BE49-F238E27FC236}">
                <a16:creationId xmlns:a16="http://schemas.microsoft.com/office/drawing/2014/main" id="{A8CBD51A-2703-BA44-FCEE-C16E990F99FD}"/>
              </a:ext>
            </a:extLst>
          </p:cNvPr>
          <p:cNvPicPr>
            <a:picLocks noChangeAspect="1"/>
          </p:cNvPicPr>
          <p:nvPr/>
        </p:nvPicPr>
        <p:blipFill>
          <a:blip r:embed="rId4"/>
          <a:stretch>
            <a:fillRect/>
          </a:stretch>
        </p:blipFill>
        <p:spPr>
          <a:xfrm rot="16200000">
            <a:off x="10874266" y="5529800"/>
            <a:ext cx="1960838" cy="431806"/>
          </a:xfrm>
          <a:prstGeom prst="rect">
            <a:avLst/>
          </a:prstGeom>
        </p:spPr>
      </p:pic>
      <p:sp>
        <p:nvSpPr>
          <p:cNvPr id="3" name="Slide Number Placeholder 2">
            <a:extLst>
              <a:ext uri="{FF2B5EF4-FFF2-40B4-BE49-F238E27FC236}">
                <a16:creationId xmlns:a16="http://schemas.microsoft.com/office/drawing/2014/main" id="{66422AA7-E51E-4EAD-9D95-D06ADA022A29}"/>
              </a:ext>
            </a:extLst>
          </p:cNvPr>
          <p:cNvSpPr>
            <a:spLocks noGrp="1"/>
          </p:cNvSpPr>
          <p:nvPr>
            <p:ph type="sldNum" sz="quarter" idx="12"/>
          </p:nvPr>
        </p:nvSpPr>
        <p:spPr>
          <a:xfrm>
            <a:off x="-280856" y="6525110"/>
            <a:ext cx="1052510" cy="138499"/>
          </a:xfrm>
          <a:prstGeom prst="rect">
            <a:avLst/>
          </a:prstGeom>
        </p:spPr>
        <p:txBody>
          <a:bodyPr vert="horz" lIns="0" tIns="0" rIns="0" bIns="0" rtlCol="0" anchor="ctr">
            <a:spAutoFit/>
          </a:bodyP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777240">
              <a:spcAft>
                <a:spcPts val="600"/>
              </a:spcAft>
            </a:pPr>
            <a:fld id="{C4B29D88-0B2E-4C40-A428-6EAE41828B3D}" type="slidenum">
              <a:rPr lang="en-ID" sz="900" kern="1200">
                <a:solidFill>
                  <a:schemeClr val="bg1"/>
                </a:solidFill>
                <a:latin typeface="Roboto Light" panose="02000000000000000000" pitchFamily="2" charset="0"/>
                <a:ea typeface="Roboto Light" panose="02000000000000000000" pitchFamily="2" charset="0"/>
              </a:rPr>
              <a:pPr defTabSz="777240">
                <a:spcAft>
                  <a:spcPts val="600"/>
                </a:spcAft>
              </a:pPr>
              <a:t>23</a:t>
            </a:fld>
            <a:endParaRPr lang="en-ID" sz="900" dirty="0">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388725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ED09C7-DCF9-7B16-CE08-2F7FD07CEB4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F0E368E-C38E-5D8F-527C-310FB77BE2C4}"/>
              </a:ext>
            </a:extLst>
          </p:cNvPr>
          <p:cNvSpPr>
            <a:spLocks noGrp="1"/>
          </p:cNvSpPr>
          <p:nvPr>
            <p:ph type="title"/>
          </p:nvPr>
        </p:nvSpPr>
        <p:spPr>
          <a:xfrm>
            <a:off x="474189" y="384293"/>
            <a:ext cx="6309003" cy="1013800"/>
          </a:xfrm>
        </p:spPr>
        <p:txBody>
          <a:bodyPr>
            <a:normAutofit fontScale="90000"/>
          </a:bodyPr>
          <a:lstStyle/>
          <a:p>
            <a:r>
              <a:rPr lang="en-US" dirty="0"/>
              <a:t>Summary: witnessed serious wrongdoing (All)</a:t>
            </a:r>
            <a:endParaRPr lang="en-US" cap="none" dirty="0">
              <a:solidFill>
                <a:schemeClr val="tx2"/>
              </a:solidFill>
            </a:endParaRPr>
          </a:p>
        </p:txBody>
      </p:sp>
      <p:cxnSp>
        <p:nvCxnSpPr>
          <p:cNvPr id="9" name="Straight Connector 8">
            <a:extLst>
              <a:ext uri="{FF2B5EF4-FFF2-40B4-BE49-F238E27FC236}">
                <a16:creationId xmlns:a16="http://schemas.microsoft.com/office/drawing/2014/main" id="{B45765CE-61F2-CAB0-232E-0FE58A7A0D9C}"/>
              </a:ext>
            </a:extLst>
          </p:cNvPr>
          <p:cNvCxnSpPr/>
          <p:nvPr/>
        </p:nvCxnSpPr>
        <p:spPr>
          <a:xfrm>
            <a:off x="474189" y="6473706"/>
            <a:ext cx="6309003" cy="0"/>
          </a:xfrm>
          <a:prstGeom prst="line">
            <a:avLst/>
          </a:prstGeom>
          <a:ln w="76200">
            <a:solidFill>
              <a:srgbClr val="1DC9A8"/>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DEEEC4DF-73BA-1BFA-D5D6-7BDE5AFFCBC1}"/>
              </a:ext>
            </a:extLst>
          </p:cNvPr>
          <p:cNvPicPr>
            <a:picLocks noChangeAspect="1"/>
          </p:cNvPicPr>
          <p:nvPr/>
        </p:nvPicPr>
        <p:blipFill>
          <a:blip r:embed="rId2">
            <a:alphaModFix amt="50000"/>
          </a:blip>
          <a:stretch>
            <a:fillRect/>
          </a:stretch>
        </p:blipFill>
        <p:spPr>
          <a:xfrm>
            <a:off x="7134225" y="-1"/>
            <a:ext cx="5057775" cy="6857995"/>
          </a:xfrm>
          <a:prstGeom prst="rect">
            <a:avLst/>
          </a:prstGeom>
        </p:spPr>
      </p:pic>
      <p:sp>
        <p:nvSpPr>
          <p:cNvPr id="13" name="Content Placeholder 5">
            <a:extLst>
              <a:ext uri="{FF2B5EF4-FFF2-40B4-BE49-F238E27FC236}">
                <a16:creationId xmlns:a16="http://schemas.microsoft.com/office/drawing/2014/main" id="{3032968D-516A-FD3B-269A-43009F82D30B}"/>
              </a:ext>
            </a:extLst>
          </p:cNvPr>
          <p:cNvSpPr>
            <a:spLocks noGrp="1"/>
          </p:cNvSpPr>
          <p:nvPr>
            <p:ph idx="1"/>
          </p:nvPr>
        </p:nvSpPr>
        <p:spPr>
          <a:xfrm>
            <a:off x="550272" y="1708624"/>
            <a:ext cx="5545728" cy="3923689"/>
          </a:xfrm>
        </p:spPr>
        <p:txBody>
          <a:bodyPr>
            <a:normAutofit/>
          </a:bodyPr>
          <a:lstStyle/>
          <a:p>
            <a:pPr>
              <a:lnSpc>
                <a:spcPct val="100000"/>
              </a:lnSpc>
              <a:spcBef>
                <a:spcPts val="0"/>
              </a:spcBef>
              <a:spcAft>
                <a:spcPts val="600"/>
              </a:spcAft>
            </a:pPr>
            <a:r>
              <a:rPr lang="en-NZ" sz="1200" kern="1200" dirty="0">
                <a:effectLst/>
                <a:latin typeface="Roboto Light" panose="02000000000000000000" pitchFamily="2" charset="0"/>
                <a:ea typeface="Roboto Light" panose="02000000000000000000" pitchFamily="2" charset="0"/>
                <a:cs typeface="Times New Roman" panose="02020603050405020304" pitchFamily="18" charset="0"/>
              </a:rPr>
              <a:t>Just under a quarter have witnessed serious workplace wrongdoing (24%, down 7%), while, seven in ten had not seen any serious wrongdoing at work.</a:t>
            </a:r>
          </a:p>
          <a:p>
            <a:pPr>
              <a:lnSpc>
                <a:spcPct val="100000"/>
              </a:lnSpc>
              <a:spcBef>
                <a:spcPts val="0"/>
              </a:spcBef>
              <a:spcAft>
                <a:spcPts val="600"/>
              </a:spcAft>
            </a:pPr>
            <a:r>
              <a:rPr lang="en-NZ" sz="1200" dirty="0">
                <a:latin typeface="Roboto Light" panose="02000000000000000000" pitchFamily="2" charset="0"/>
                <a:ea typeface="Roboto Light" panose="02000000000000000000" pitchFamily="2" charset="0"/>
                <a:cs typeface="Roboto Light" panose="02000000000000000000" pitchFamily="2" charset="0"/>
              </a:rPr>
              <a:t>Of those </a:t>
            </a:r>
            <a:r>
              <a:rPr lang="en-NZ" sz="1200" dirty="0">
                <a:latin typeface="Roboto Light" panose="02000000000000000000" pitchFamily="2" charset="0"/>
                <a:ea typeface="Roboto Light" panose="02000000000000000000" pitchFamily="2" charset="0"/>
                <a:cs typeface="Times New Roman" panose="02020603050405020304" pitchFamily="18" charset="0"/>
              </a:rPr>
              <a:t>who had witnessed serious wrongdoing (n=245)</a:t>
            </a:r>
            <a:r>
              <a:rPr lang="en-NZ" sz="1200" dirty="0">
                <a:cs typeface="Times New Roman" panose="02020603050405020304" pitchFamily="18" charset="0"/>
              </a:rPr>
              <a:t>,</a:t>
            </a:r>
            <a:r>
              <a:rPr lang="en-NZ" sz="1200" kern="1200" dirty="0">
                <a:effectLst/>
                <a:latin typeface="Roboto Light" panose="02000000000000000000" pitchFamily="2" charset="0"/>
                <a:ea typeface="Roboto Light" panose="02000000000000000000" pitchFamily="2" charset="0"/>
                <a:cs typeface="Times New Roman" panose="02020603050405020304" pitchFamily="18" charset="0"/>
              </a:rPr>
              <a:t> 37%, down 13%  said they had made a protected disclosure, the lowest reporting rate post 2019.</a:t>
            </a:r>
          </a:p>
          <a:p>
            <a:pPr>
              <a:lnSpc>
                <a:spcPct val="100000"/>
              </a:lnSpc>
              <a:spcBef>
                <a:spcPts val="0"/>
              </a:spcBef>
              <a:spcAft>
                <a:spcPts val="600"/>
              </a:spcAft>
            </a:pPr>
            <a:r>
              <a:rPr lang="en-NZ" sz="1200" dirty="0">
                <a:latin typeface="Roboto Light" panose="02000000000000000000" pitchFamily="2" charset="0"/>
                <a:ea typeface="Roboto Light" panose="02000000000000000000" pitchFamily="2" charset="0"/>
                <a:cs typeface="Times New Roman" panose="02020603050405020304" pitchFamily="18" charset="0"/>
              </a:rPr>
              <a:t>In new questions asked this year, of those who had witnessed serious wrongdoing and made a protected disclosure (n=87), a small majority (56%) said they had experienced problems resulting from making the protected disclosure.</a:t>
            </a:r>
          </a:p>
          <a:p>
            <a:pPr>
              <a:lnSpc>
                <a:spcPct val="100000"/>
              </a:lnSpc>
              <a:spcBef>
                <a:spcPts val="0"/>
              </a:spcBef>
              <a:spcAft>
                <a:spcPts val="600"/>
              </a:spcAft>
            </a:pPr>
            <a:r>
              <a:rPr lang="en-NZ" sz="1200" dirty="0">
                <a:effectLst/>
                <a:latin typeface="Roboto Light" panose="02000000000000000000" pitchFamily="2" charset="0"/>
                <a:ea typeface="Roboto Light" panose="02000000000000000000" pitchFamily="2" charset="0"/>
                <a:cs typeface="Times New Roman" panose="02020603050405020304" pitchFamily="18" charset="0"/>
              </a:rPr>
              <a:t>Problems experienced included:</a:t>
            </a:r>
          </a:p>
          <a:p>
            <a:pPr lvl="1">
              <a:lnSpc>
                <a:spcPct val="100000"/>
              </a:lnSpc>
              <a:spcBef>
                <a:spcPts val="0"/>
              </a:spcBef>
              <a:spcAft>
                <a:spcPts val="600"/>
              </a:spcAft>
            </a:pPr>
            <a:r>
              <a:rPr lang="en-NZ" dirty="0">
                <a:latin typeface="Roboto Light" panose="02000000000000000000" pitchFamily="2" charset="0"/>
                <a:ea typeface="Roboto Light" panose="02000000000000000000" pitchFamily="2" charset="0"/>
                <a:cs typeface="Times New Roman" panose="02020603050405020304" pitchFamily="18" charset="0"/>
              </a:rPr>
              <a:t>Being treated differently from other staff (55%)</a:t>
            </a:r>
          </a:p>
          <a:p>
            <a:pPr lvl="1">
              <a:lnSpc>
                <a:spcPct val="100000"/>
              </a:lnSpc>
              <a:spcBef>
                <a:spcPts val="0"/>
              </a:spcBef>
              <a:spcAft>
                <a:spcPts val="600"/>
              </a:spcAft>
            </a:pPr>
            <a:r>
              <a:rPr lang="en-NZ" sz="1200" dirty="0">
                <a:effectLst/>
                <a:latin typeface="Roboto Light" panose="02000000000000000000" pitchFamily="2" charset="0"/>
                <a:ea typeface="Roboto Light" panose="02000000000000000000" pitchFamily="2" charset="0"/>
                <a:cs typeface="Times New Roman" panose="02020603050405020304" pitchFamily="18" charset="0"/>
              </a:rPr>
              <a:t>Bullying/ harassment by staff or management (40%)</a:t>
            </a:r>
          </a:p>
          <a:p>
            <a:pPr lvl="1">
              <a:lnSpc>
                <a:spcPct val="100000"/>
              </a:lnSpc>
              <a:spcBef>
                <a:spcPts val="0"/>
              </a:spcBef>
              <a:spcAft>
                <a:spcPts val="600"/>
              </a:spcAft>
            </a:pPr>
            <a:r>
              <a:rPr lang="en-NZ" sz="1200" dirty="0">
                <a:effectLst/>
                <a:latin typeface="Roboto Light" panose="02000000000000000000" pitchFamily="2" charset="0"/>
                <a:ea typeface="Roboto Light" panose="02000000000000000000" pitchFamily="2" charset="0"/>
                <a:cs typeface="Roboto Light" panose="02000000000000000000" pitchFamily="2" charset="0"/>
              </a:rPr>
              <a:t>Lost my job (29%)</a:t>
            </a:r>
          </a:p>
          <a:p>
            <a:pPr lvl="1">
              <a:lnSpc>
                <a:spcPct val="100000"/>
              </a:lnSpc>
              <a:spcBef>
                <a:spcPts val="0"/>
              </a:spcBef>
              <a:spcAft>
                <a:spcPts val="600"/>
              </a:spcAft>
            </a:pPr>
            <a:r>
              <a:rPr lang="en-NZ" sz="1200" dirty="0">
                <a:latin typeface="Roboto Light" panose="02000000000000000000" pitchFamily="2" charset="0"/>
                <a:ea typeface="Roboto Light" panose="02000000000000000000" pitchFamily="2" charset="0"/>
                <a:cs typeface="Roboto Light" panose="02000000000000000000" pitchFamily="2" charset="0"/>
              </a:rPr>
              <a:t>Demoted (21%).</a:t>
            </a:r>
            <a:endParaRPr lang="en-NZ" sz="1200" dirty="0">
              <a:effectLst/>
              <a:latin typeface="Roboto Light" panose="02000000000000000000" pitchFamily="2" charset="0"/>
              <a:ea typeface="Roboto Light" panose="02000000000000000000" pitchFamily="2" charset="0"/>
              <a:cs typeface="Roboto Light" panose="02000000000000000000" pitchFamily="2" charset="0"/>
            </a:endParaRPr>
          </a:p>
        </p:txBody>
      </p:sp>
      <p:sp>
        <p:nvSpPr>
          <p:cNvPr id="2" name="Slide Number Placeholder 3">
            <a:extLst>
              <a:ext uri="{FF2B5EF4-FFF2-40B4-BE49-F238E27FC236}">
                <a16:creationId xmlns:a16="http://schemas.microsoft.com/office/drawing/2014/main" id="{9615F76D-24C0-7B79-26C8-1A626780F0EA}"/>
              </a:ext>
            </a:extLst>
          </p:cNvPr>
          <p:cNvSpPr txBox="1">
            <a:spLocks/>
          </p:cNvSpPr>
          <p:nvPr/>
        </p:nvSpPr>
        <p:spPr>
          <a:xfrm>
            <a:off x="-605976" y="6400800"/>
            <a:ext cx="105251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A98EE3D-8CD1-4C3F-BD1C-C98C9596463C}" type="slidenum">
              <a:rPr lang="en-US" sz="900" smtClean="0">
                <a:latin typeface="Roboto Light" panose="02000000000000000000" pitchFamily="2" charset="0"/>
                <a:ea typeface="Roboto Light" panose="02000000000000000000" pitchFamily="2" charset="0"/>
              </a:rPr>
              <a:pPr algn="r"/>
              <a:t>24</a:t>
            </a:fld>
            <a:endParaRPr lang="en-US" sz="900" dirty="0">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37187067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Placeholder 8">
            <a:extLst>
              <a:ext uri="{FF2B5EF4-FFF2-40B4-BE49-F238E27FC236}">
                <a16:creationId xmlns:a16="http://schemas.microsoft.com/office/drawing/2014/main" id="{E90E719F-FBAA-3F43-2F66-149290DCA194}"/>
              </a:ext>
            </a:extLst>
          </p:cNvPr>
          <p:cNvGraphicFramePr>
            <a:graphicFrameLocks noGrp="1"/>
          </p:cNvGraphicFramePr>
          <p:nvPr>
            <p:ph type="chart" sz="quarter" idx="15"/>
            <p:extLst>
              <p:ext uri="{D42A27DB-BD31-4B8C-83A1-F6EECF244321}">
                <p14:modId xmlns:p14="http://schemas.microsoft.com/office/powerpoint/2010/main" val="3698156014"/>
              </p:ext>
            </p:extLst>
          </p:nvPr>
        </p:nvGraphicFramePr>
        <p:xfrm>
          <a:off x="292643" y="1862006"/>
          <a:ext cx="7833262" cy="4441696"/>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 Placeholder 8">
            <a:extLst>
              <a:ext uri="{FF2B5EF4-FFF2-40B4-BE49-F238E27FC236}">
                <a16:creationId xmlns:a16="http://schemas.microsoft.com/office/drawing/2014/main" id="{7D37B37D-8DA7-D2A0-A708-E6033DE5B8D9}"/>
              </a:ext>
            </a:extLst>
          </p:cNvPr>
          <p:cNvSpPr>
            <a:spLocks noGrp="1"/>
          </p:cNvSpPr>
          <p:nvPr>
            <p:ph type="body" idx="18"/>
          </p:nvPr>
        </p:nvSpPr>
        <p:spPr>
          <a:xfrm>
            <a:off x="1050526" y="1282851"/>
            <a:ext cx="9956922" cy="579155"/>
          </a:xfrm>
        </p:spPr>
        <p:txBody>
          <a:bodyPr/>
          <a:lstStyle/>
          <a:p>
            <a:r>
              <a:rPr lang="en-US" dirty="0">
                <a:cs typeface="Arial" panose="020B0604020202020204" pitchFamily="34" charset="0"/>
              </a:rPr>
              <a:t>Have you ever witnessed serious wrongdoing at your workplace or previous workplaces? (%)</a:t>
            </a:r>
            <a:endParaRPr lang="en-NZ" dirty="0"/>
          </a:p>
        </p:txBody>
      </p:sp>
      <p:sp>
        <p:nvSpPr>
          <p:cNvPr id="10" name="Content Placeholder 9">
            <a:extLst>
              <a:ext uri="{FF2B5EF4-FFF2-40B4-BE49-F238E27FC236}">
                <a16:creationId xmlns:a16="http://schemas.microsoft.com/office/drawing/2014/main" id="{D1DF23D7-4450-AC6B-1D00-C13C53B5AF9C}"/>
              </a:ext>
            </a:extLst>
          </p:cNvPr>
          <p:cNvSpPr>
            <a:spLocks noGrp="1"/>
          </p:cNvSpPr>
          <p:nvPr>
            <p:ph idx="19"/>
          </p:nvPr>
        </p:nvSpPr>
        <p:spPr/>
        <p:txBody>
          <a:bodyPr/>
          <a:lstStyle/>
          <a:p>
            <a:r>
              <a:rPr lang="en-US" dirty="0"/>
              <a:t>Base: All respondents (n=1018)</a:t>
            </a:r>
            <a:endParaRPr lang="en-NZ" dirty="0"/>
          </a:p>
        </p:txBody>
      </p:sp>
      <p:sp>
        <p:nvSpPr>
          <p:cNvPr id="4" name="Slide Number Placeholder 3">
            <a:extLst>
              <a:ext uri="{FF2B5EF4-FFF2-40B4-BE49-F238E27FC236}">
                <a16:creationId xmlns:a16="http://schemas.microsoft.com/office/drawing/2014/main" id="{FDEB0F42-96C0-FEEB-54FA-3F34D367D4E4}"/>
              </a:ext>
            </a:extLst>
          </p:cNvPr>
          <p:cNvSpPr>
            <a:spLocks noGrp="1"/>
          </p:cNvSpPr>
          <p:nvPr>
            <p:ph type="sldNum" sz="quarter" idx="4"/>
          </p:nvPr>
        </p:nvSpPr>
        <p:spPr/>
        <p:txBody>
          <a:bodyPr/>
          <a:lstStyle/>
          <a:p>
            <a:fld id="{3A98EE3D-8CD1-4C3F-BD1C-C98C9596463C}" type="slidenum">
              <a:rPr lang="en-US" smtClean="0"/>
              <a:t>25</a:t>
            </a:fld>
            <a:endParaRPr lang="en-US" dirty="0"/>
          </a:p>
        </p:txBody>
      </p:sp>
      <p:sp>
        <p:nvSpPr>
          <p:cNvPr id="3" name="Title 6">
            <a:extLst>
              <a:ext uri="{FF2B5EF4-FFF2-40B4-BE49-F238E27FC236}">
                <a16:creationId xmlns:a16="http://schemas.microsoft.com/office/drawing/2014/main" id="{C709F84B-8467-5B2C-C937-8D956DD46D90}"/>
              </a:ext>
            </a:extLst>
          </p:cNvPr>
          <p:cNvSpPr>
            <a:spLocks noGrp="1"/>
          </p:cNvSpPr>
          <p:nvPr/>
        </p:nvSpPr>
        <p:spPr>
          <a:xfrm>
            <a:off x="539015" y="370935"/>
            <a:ext cx="11238265" cy="632213"/>
          </a:xfrm>
          <a:prstGeom prst="rect">
            <a:avLst/>
          </a:prstGeom>
        </p:spPr>
        <p:txBody>
          <a:bodyPr vert="horz" lIns="91440" tIns="45720" rIns="91440" bIns="45720" rtlCol="0" anchor="t">
            <a:noAutofit/>
          </a:bodyPr>
          <a:lstStyle>
            <a:lvl1pPr algn="l" defTabSz="457200" rtl="0" eaLnBrk="1" latinLnBrk="0" hangingPunct="1">
              <a:lnSpc>
                <a:spcPct val="100000"/>
              </a:lnSpc>
              <a:spcBef>
                <a:spcPct val="0"/>
              </a:spcBef>
              <a:buNone/>
              <a:defRPr sz="3200" b="1" kern="1200" cap="all">
                <a:solidFill>
                  <a:schemeClr val="tx1">
                    <a:lumMod val="75000"/>
                    <a:lumOff val="25000"/>
                  </a:schemeClr>
                </a:solidFill>
                <a:latin typeface="Roboto Light" panose="02000000000000000000" pitchFamily="2" charset="0"/>
                <a:ea typeface="Roboto Light" panose="02000000000000000000" pitchFamily="2" charset="0"/>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800" cap="none" dirty="0"/>
              <a:t>A quarter (24%) have witnessed serious wrongdoing at work - down 7% on last year's high, returning to more typical levels. </a:t>
            </a:r>
            <a:endParaRPr lang="en-NZ" sz="1800" cap="none" dirty="0"/>
          </a:p>
        </p:txBody>
      </p:sp>
      <p:sp>
        <p:nvSpPr>
          <p:cNvPr id="11" name="Rectangle 10">
            <a:extLst>
              <a:ext uri="{FF2B5EF4-FFF2-40B4-BE49-F238E27FC236}">
                <a16:creationId xmlns:a16="http://schemas.microsoft.com/office/drawing/2014/main" id="{1419B398-5987-65D6-A6CC-3993BCA3DBEC}"/>
              </a:ext>
            </a:extLst>
          </p:cNvPr>
          <p:cNvSpPr/>
          <p:nvPr/>
        </p:nvSpPr>
        <p:spPr>
          <a:xfrm>
            <a:off x="7973931" y="1862006"/>
            <a:ext cx="3561787" cy="24947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spcBef>
                <a:spcPts val="600"/>
              </a:spcBef>
              <a:spcAft>
                <a:spcPts val="600"/>
              </a:spcAft>
              <a:tabLst>
                <a:tab pos="457200" algn="l"/>
              </a:tabLst>
            </a:pPr>
            <a:r>
              <a:rPr lang="en-US" sz="1200" b="1"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Notable group differences</a:t>
            </a:r>
          </a:p>
          <a:p>
            <a:pPr>
              <a:spcBef>
                <a:spcPts val="600"/>
              </a:spcBef>
              <a:spcAft>
                <a:spcPts val="600"/>
              </a:spcAft>
              <a:tabLst>
                <a:tab pos="457200" algn="l"/>
              </a:tabLst>
            </a:pPr>
            <a:r>
              <a:rPr lang="en-US" sz="1200" b="1"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More likely to have witnessed serious wrongdoing:</a:t>
            </a:r>
          </a:p>
          <a:p>
            <a:pPr marL="269875" indent="-269875">
              <a:spcAft>
                <a:spcPts val="600"/>
              </a:spcAft>
              <a:buFont typeface="Arial" panose="020B0604020202020204" pitchFamily="34" charset="0"/>
              <a:buChar char="•"/>
              <a:tabLst>
                <a:tab pos="457200" algn="l"/>
              </a:tabLst>
            </a:pPr>
            <a:r>
              <a:rPr lang="en-US"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Full time workers (29%) compared to those not currently working (18%)</a:t>
            </a:r>
          </a:p>
          <a:p>
            <a:pPr marL="269875" indent="-269875">
              <a:spcAft>
                <a:spcPts val="600"/>
              </a:spcAft>
              <a:buFont typeface="Arial" panose="020B0604020202020204" pitchFamily="34" charset="0"/>
              <a:buChar char="•"/>
              <a:tabLst>
                <a:tab pos="457200" algn="l"/>
              </a:tabLst>
            </a:pPr>
            <a:r>
              <a:rPr lang="en-US"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Have dependent children (32%) compared to those who do not (21%)</a:t>
            </a:r>
          </a:p>
          <a:p>
            <a:pPr marL="269875" indent="-269875">
              <a:buFont typeface="Arial" panose="020B0604020202020204" pitchFamily="34" charset="0"/>
              <a:buChar char="•"/>
              <a:tabLst>
                <a:tab pos="457200" algn="l"/>
              </a:tabLst>
            </a:pPr>
            <a:r>
              <a:rPr lang="en-US"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Renting (30%)</a:t>
            </a:r>
          </a:p>
          <a:p>
            <a:pPr marL="269875" indent="-269875">
              <a:spcBef>
                <a:spcPts val="600"/>
              </a:spcBef>
              <a:spcAft>
                <a:spcPts val="600"/>
              </a:spcAft>
              <a:buFont typeface="Arial" panose="020B0604020202020204" pitchFamily="34" charset="0"/>
              <a:buChar char="•"/>
              <a:tabLst>
                <a:tab pos="457200" algn="l"/>
              </a:tabLst>
            </a:pPr>
            <a:r>
              <a:rPr lang="mi-NZ"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Heard of PDA (35%) compared to those who have not (20%).</a:t>
            </a:r>
            <a:endParaRPr lang="en-US"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p:txBody>
      </p:sp>
    </p:spTree>
    <p:extLst>
      <p:ext uri="{BB962C8B-B14F-4D97-AF65-F5344CB8AC3E}">
        <p14:creationId xmlns:p14="http://schemas.microsoft.com/office/powerpoint/2010/main" val="848308213"/>
      </p:ext>
    </p:extLst>
  </p:cSld>
  <p:clrMapOvr>
    <a:masterClrMapping/>
  </p:clrMapOvr>
  <p:transition spd="slow">
    <p:randomBar dir="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Placeholder 8">
            <a:extLst>
              <a:ext uri="{FF2B5EF4-FFF2-40B4-BE49-F238E27FC236}">
                <a16:creationId xmlns:a16="http://schemas.microsoft.com/office/drawing/2014/main" id="{EA398E84-F030-34E7-7BEA-70ACAA621378}"/>
              </a:ext>
            </a:extLst>
          </p:cNvPr>
          <p:cNvGraphicFramePr>
            <a:graphicFrameLocks noGrp="1"/>
          </p:cNvGraphicFramePr>
          <p:nvPr>
            <p:ph type="chart" sz="quarter" idx="15"/>
            <p:extLst>
              <p:ext uri="{D42A27DB-BD31-4B8C-83A1-F6EECF244321}">
                <p14:modId xmlns:p14="http://schemas.microsoft.com/office/powerpoint/2010/main" val="3967169108"/>
              </p:ext>
            </p:extLst>
          </p:nvPr>
        </p:nvGraphicFramePr>
        <p:xfrm>
          <a:off x="0" y="1959102"/>
          <a:ext cx="7805393" cy="4441696"/>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 Placeholder 8">
            <a:extLst>
              <a:ext uri="{FF2B5EF4-FFF2-40B4-BE49-F238E27FC236}">
                <a16:creationId xmlns:a16="http://schemas.microsoft.com/office/drawing/2014/main" id="{7D37B37D-8DA7-D2A0-A708-E6033DE5B8D9}"/>
              </a:ext>
            </a:extLst>
          </p:cNvPr>
          <p:cNvSpPr>
            <a:spLocks noGrp="1"/>
          </p:cNvSpPr>
          <p:nvPr>
            <p:ph type="body" idx="18"/>
          </p:nvPr>
        </p:nvSpPr>
        <p:spPr/>
        <p:txBody>
          <a:bodyPr/>
          <a:lstStyle/>
          <a:p>
            <a:endParaRPr lang="en-US" dirty="0"/>
          </a:p>
          <a:p>
            <a:r>
              <a:rPr lang="en-US" dirty="0"/>
              <a:t>Did you make a protected disclosure about what you witnessed?</a:t>
            </a:r>
            <a:r>
              <a:rPr lang="en-US" dirty="0">
                <a:cs typeface="Arial" panose="020B0604020202020204" pitchFamily="34" charset="0"/>
              </a:rPr>
              <a:t> (%)</a:t>
            </a:r>
            <a:endParaRPr lang="en-GB" dirty="0"/>
          </a:p>
        </p:txBody>
      </p:sp>
      <p:sp>
        <p:nvSpPr>
          <p:cNvPr id="10" name="Content Placeholder 9">
            <a:extLst>
              <a:ext uri="{FF2B5EF4-FFF2-40B4-BE49-F238E27FC236}">
                <a16:creationId xmlns:a16="http://schemas.microsoft.com/office/drawing/2014/main" id="{D1DF23D7-4450-AC6B-1D00-C13C53B5AF9C}"/>
              </a:ext>
            </a:extLst>
          </p:cNvPr>
          <p:cNvSpPr>
            <a:spLocks noGrp="1"/>
          </p:cNvSpPr>
          <p:nvPr>
            <p:ph idx="19"/>
          </p:nvPr>
        </p:nvSpPr>
        <p:spPr/>
        <p:txBody>
          <a:bodyPr/>
          <a:lstStyle/>
          <a:p>
            <a:r>
              <a:rPr lang="en-US" dirty="0"/>
              <a:t>Base: Had witnessed serious wrongdoing in the workplace (n=245)</a:t>
            </a:r>
            <a:endParaRPr lang="en-NZ" dirty="0"/>
          </a:p>
        </p:txBody>
      </p:sp>
      <p:sp>
        <p:nvSpPr>
          <p:cNvPr id="4" name="Slide Number Placeholder 3">
            <a:extLst>
              <a:ext uri="{FF2B5EF4-FFF2-40B4-BE49-F238E27FC236}">
                <a16:creationId xmlns:a16="http://schemas.microsoft.com/office/drawing/2014/main" id="{FDEB0F42-96C0-FEEB-54FA-3F34D367D4E4}"/>
              </a:ext>
            </a:extLst>
          </p:cNvPr>
          <p:cNvSpPr>
            <a:spLocks noGrp="1"/>
          </p:cNvSpPr>
          <p:nvPr>
            <p:ph type="sldNum" sz="quarter" idx="4"/>
          </p:nvPr>
        </p:nvSpPr>
        <p:spPr/>
        <p:txBody>
          <a:bodyPr/>
          <a:lstStyle/>
          <a:p>
            <a:fld id="{3A98EE3D-8CD1-4C3F-BD1C-C98C9596463C}" type="slidenum">
              <a:rPr lang="en-US" smtClean="0"/>
              <a:t>26</a:t>
            </a:fld>
            <a:endParaRPr lang="en-US" dirty="0"/>
          </a:p>
        </p:txBody>
      </p:sp>
      <p:sp>
        <p:nvSpPr>
          <p:cNvPr id="2" name="Title 6">
            <a:extLst>
              <a:ext uri="{FF2B5EF4-FFF2-40B4-BE49-F238E27FC236}">
                <a16:creationId xmlns:a16="http://schemas.microsoft.com/office/drawing/2014/main" id="{C709F84B-8467-5B2C-C937-8D956DD46D90}"/>
              </a:ext>
            </a:extLst>
          </p:cNvPr>
          <p:cNvSpPr>
            <a:spLocks noGrp="1"/>
          </p:cNvSpPr>
          <p:nvPr/>
        </p:nvSpPr>
        <p:spPr>
          <a:xfrm>
            <a:off x="352273" y="277326"/>
            <a:ext cx="11487453" cy="816102"/>
          </a:xfrm>
          <a:prstGeom prst="rect">
            <a:avLst/>
          </a:prstGeom>
        </p:spPr>
        <p:txBody>
          <a:bodyPr vert="horz" lIns="91440" tIns="45720" rIns="91440" bIns="45720" rtlCol="0" anchor="t">
            <a:noAutofit/>
          </a:bodyPr>
          <a:lstStyle>
            <a:lvl1pPr algn="l" defTabSz="457200" rtl="0" eaLnBrk="1" latinLnBrk="0" hangingPunct="1">
              <a:lnSpc>
                <a:spcPct val="100000"/>
              </a:lnSpc>
              <a:spcBef>
                <a:spcPct val="0"/>
              </a:spcBef>
              <a:buNone/>
              <a:defRPr sz="3200" b="1" kern="1200" cap="all">
                <a:solidFill>
                  <a:schemeClr val="tx1">
                    <a:lumMod val="75000"/>
                    <a:lumOff val="25000"/>
                  </a:schemeClr>
                </a:solidFill>
                <a:latin typeface="Roboto Light" panose="02000000000000000000" pitchFamily="2" charset="0"/>
                <a:ea typeface="Roboto Light" panose="02000000000000000000" pitchFamily="2" charset="0"/>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NZ" sz="1800" cap="none" dirty="0"/>
              <a:t>Of those who had witnessed a serious wrongdoing, 37% said they had made a protected disclosure, down 13% on 2025 and the lowest reporting rate post 2019.</a:t>
            </a:r>
          </a:p>
        </p:txBody>
      </p:sp>
      <p:sp>
        <p:nvSpPr>
          <p:cNvPr id="6" name="Rectangle 5">
            <a:extLst>
              <a:ext uri="{FF2B5EF4-FFF2-40B4-BE49-F238E27FC236}">
                <a16:creationId xmlns:a16="http://schemas.microsoft.com/office/drawing/2014/main" id="{40C27244-DEEA-3F1B-35AF-FBC592572EC4}"/>
              </a:ext>
            </a:extLst>
          </p:cNvPr>
          <p:cNvSpPr/>
          <p:nvPr/>
        </p:nvSpPr>
        <p:spPr>
          <a:xfrm>
            <a:off x="7805393" y="2256802"/>
            <a:ext cx="3684335" cy="345819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spcBef>
                <a:spcPts val="600"/>
              </a:spcBef>
              <a:spcAft>
                <a:spcPts val="800"/>
              </a:spcAft>
              <a:tabLst>
                <a:tab pos="457200" algn="l"/>
              </a:tabLst>
            </a:pPr>
            <a:endParaRPr lang="en-US" sz="1400" dirty="0">
              <a:solidFill>
                <a:schemeClr val="tx1"/>
              </a:solidFill>
              <a:cs typeface="Times New Roman" panose="02020603050405020304" pitchFamily="18" charset="0"/>
            </a:endParaRPr>
          </a:p>
          <a:p>
            <a:pPr>
              <a:spcBef>
                <a:spcPts val="600"/>
              </a:spcBef>
              <a:spcAft>
                <a:spcPts val="600"/>
              </a:spcAft>
              <a:tabLst>
                <a:tab pos="457200" algn="l"/>
              </a:tabLst>
            </a:pPr>
            <a:r>
              <a:rPr lang="en-US" sz="1200" b="1"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Notable group differences</a:t>
            </a:r>
          </a:p>
          <a:p>
            <a:pPr>
              <a:spcBef>
                <a:spcPts val="600"/>
              </a:spcBef>
              <a:tabLst>
                <a:tab pos="457200" algn="l"/>
              </a:tabLst>
            </a:pPr>
            <a:r>
              <a:rPr lang="en-US" sz="1200" b="1"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Those more likely to make a protected disclosure about what they witnessed:</a:t>
            </a:r>
          </a:p>
          <a:p>
            <a:pPr marL="171450" indent="-171450">
              <a:spcBef>
                <a:spcPts val="600"/>
              </a:spcBef>
              <a:buFont typeface="Arial" panose="020B0604020202020204" pitchFamily="34" charset="0"/>
              <a:buChar char="•"/>
              <a:tabLst>
                <a:tab pos="457200" algn="l"/>
              </a:tabLst>
            </a:pPr>
            <a:r>
              <a:rPr lang="en-US"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Younger respondents:</a:t>
            </a:r>
          </a:p>
          <a:p>
            <a:pPr marL="263525" indent="-179388">
              <a:buFontTx/>
              <a:buChar char="-"/>
              <a:tabLst>
                <a:tab pos="457200" algn="l"/>
              </a:tabLst>
            </a:pPr>
            <a:r>
              <a:rPr lang="en-US"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Under 30: 62%</a:t>
            </a:r>
          </a:p>
          <a:p>
            <a:pPr marL="263525" indent="-179388">
              <a:buFontTx/>
              <a:buChar char="-"/>
              <a:tabLst>
                <a:tab pos="457200" algn="l"/>
              </a:tabLst>
            </a:pPr>
            <a:r>
              <a:rPr lang="en-US"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30-44: 41%</a:t>
            </a:r>
          </a:p>
          <a:p>
            <a:pPr marL="263525" indent="-179388">
              <a:buFontTx/>
              <a:buChar char="-"/>
              <a:tabLst>
                <a:tab pos="457200" algn="l"/>
              </a:tabLst>
            </a:pPr>
            <a:r>
              <a:rPr lang="en-US"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45-59: 26%</a:t>
            </a:r>
          </a:p>
          <a:p>
            <a:pPr marL="263525" indent="-179388">
              <a:buFontTx/>
              <a:buChar char="-"/>
              <a:tabLst>
                <a:tab pos="457200" algn="l"/>
              </a:tabLst>
            </a:pPr>
            <a:r>
              <a:rPr lang="en-US"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60+: 16%</a:t>
            </a:r>
          </a:p>
          <a:p>
            <a:pPr marL="254000" indent="-171450">
              <a:spcBef>
                <a:spcPts val="600"/>
              </a:spcBef>
              <a:spcAft>
                <a:spcPts val="600"/>
              </a:spcAft>
              <a:buFont typeface="Arial" panose="020B0604020202020204" pitchFamily="34" charset="0"/>
              <a:buChar char="•"/>
              <a:tabLst>
                <a:tab pos="457200" algn="l"/>
              </a:tabLst>
            </a:pPr>
            <a:r>
              <a:rPr lang="en-US"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Asians (59%)</a:t>
            </a:r>
          </a:p>
          <a:p>
            <a:pPr marL="255587" indent="-171450">
              <a:buFont typeface="Arial" panose="020B0604020202020204" pitchFamily="34" charset="0"/>
              <a:buChar char="•"/>
              <a:tabLst>
                <a:tab pos="457200" algn="l"/>
              </a:tabLst>
            </a:pPr>
            <a:r>
              <a:rPr lang="en-US"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Full time workers (48%) compared to those not currently working (15%)</a:t>
            </a:r>
          </a:p>
          <a:p>
            <a:pPr marL="171450" indent="-171450">
              <a:spcBef>
                <a:spcPts val="600"/>
              </a:spcBef>
              <a:buFont typeface="Arial" panose="020B0604020202020204" pitchFamily="34" charset="0"/>
              <a:buChar char="•"/>
              <a:tabLst>
                <a:tab pos="457200" algn="l"/>
              </a:tabLst>
            </a:pPr>
            <a:r>
              <a:rPr lang="en-US"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Those with dependent children (49%) compared to those without dependent children (30%)</a:t>
            </a:r>
          </a:p>
          <a:p>
            <a:pPr marL="171450" indent="-171450">
              <a:spcBef>
                <a:spcPts val="600"/>
              </a:spcBef>
              <a:buFont typeface="Arial" panose="020B0604020202020204" pitchFamily="34" charset="0"/>
              <a:buChar char="•"/>
              <a:tabLst>
                <a:tab pos="457200" algn="l"/>
              </a:tabLst>
            </a:pPr>
            <a:r>
              <a:rPr lang="en-US"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Renters (47%).</a:t>
            </a:r>
          </a:p>
          <a:p>
            <a:pPr>
              <a:spcBef>
                <a:spcPts val="600"/>
              </a:spcBef>
              <a:tabLst>
                <a:tab pos="457200" algn="l"/>
              </a:tabLst>
            </a:pPr>
            <a:endParaRPr lang="en-US"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p>
            <a:pPr marL="269875">
              <a:tabLst>
                <a:tab pos="457200" algn="l"/>
              </a:tabLst>
            </a:pPr>
            <a:endParaRPr lang="en-US" sz="1400" dirty="0">
              <a:solidFill>
                <a:schemeClr val="tx1"/>
              </a:solidFill>
              <a:cs typeface="Times New Roman" panose="02020603050405020304" pitchFamily="18" charset="0"/>
            </a:endParaRPr>
          </a:p>
        </p:txBody>
      </p:sp>
    </p:spTree>
    <p:extLst>
      <p:ext uri="{BB962C8B-B14F-4D97-AF65-F5344CB8AC3E}">
        <p14:creationId xmlns:p14="http://schemas.microsoft.com/office/powerpoint/2010/main" val="2551909379"/>
      </p:ext>
    </p:extLst>
  </p:cSld>
  <p:clrMapOvr>
    <a:masterClrMapping/>
  </p:clrMapOvr>
  <p:transition spd="slow">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5E92C2-2976-DEE2-DCB3-7B882BDD3D3E}"/>
            </a:ext>
          </a:extLst>
        </p:cNvPr>
        <p:cNvGrpSpPr/>
        <p:nvPr/>
      </p:nvGrpSpPr>
      <p:grpSpPr>
        <a:xfrm>
          <a:off x="0" y="0"/>
          <a:ext cx="0" cy="0"/>
          <a:chOff x="0" y="0"/>
          <a:chExt cx="0" cy="0"/>
        </a:xfrm>
      </p:grpSpPr>
      <p:graphicFrame>
        <p:nvGraphicFramePr>
          <p:cNvPr id="8" name="Chart Placeholder 8">
            <a:extLst>
              <a:ext uri="{FF2B5EF4-FFF2-40B4-BE49-F238E27FC236}">
                <a16:creationId xmlns:a16="http://schemas.microsoft.com/office/drawing/2014/main" id="{3FA0CC07-5651-6432-80DB-F179CE17D832}"/>
              </a:ext>
            </a:extLst>
          </p:cNvPr>
          <p:cNvGraphicFramePr>
            <a:graphicFrameLocks noGrp="1"/>
          </p:cNvGraphicFramePr>
          <p:nvPr>
            <p:ph type="chart" sz="quarter" idx="15"/>
            <p:extLst>
              <p:ext uri="{D42A27DB-BD31-4B8C-83A1-F6EECF244321}">
                <p14:modId xmlns:p14="http://schemas.microsoft.com/office/powerpoint/2010/main" val="1176245448"/>
              </p:ext>
            </p:extLst>
          </p:nvPr>
        </p:nvGraphicFramePr>
        <p:xfrm>
          <a:off x="-605976" y="1964384"/>
          <a:ext cx="6810374" cy="4441696"/>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 Placeholder 8">
            <a:extLst>
              <a:ext uri="{FF2B5EF4-FFF2-40B4-BE49-F238E27FC236}">
                <a16:creationId xmlns:a16="http://schemas.microsoft.com/office/drawing/2014/main" id="{17411691-FCBB-A92F-ADFB-A0762969A21A}"/>
              </a:ext>
            </a:extLst>
          </p:cNvPr>
          <p:cNvSpPr>
            <a:spLocks noGrp="1"/>
          </p:cNvSpPr>
          <p:nvPr>
            <p:ph type="body" idx="18"/>
          </p:nvPr>
        </p:nvSpPr>
        <p:spPr>
          <a:xfrm>
            <a:off x="1060254" y="1143000"/>
            <a:ext cx="4968013" cy="579155"/>
          </a:xfrm>
        </p:spPr>
        <p:txBody>
          <a:bodyPr/>
          <a:lstStyle/>
          <a:p>
            <a:r>
              <a:rPr lang="en-NZ" dirty="0"/>
              <a:t>Did you experience any problems as a result of making the protected disclosure? (%)</a:t>
            </a:r>
            <a:endParaRPr lang="en-GB" dirty="0"/>
          </a:p>
        </p:txBody>
      </p:sp>
      <p:sp>
        <p:nvSpPr>
          <p:cNvPr id="10" name="Content Placeholder 9">
            <a:extLst>
              <a:ext uri="{FF2B5EF4-FFF2-40B4-BE49-F238E27FC236}">
                <a16:creationId xmlns:a16="http://schemas.microsoft.com/office/drawing/2014/main" id="{D2B707B2-DD15-3B03-1861-3E918DBF661C}"/>
              </a:ext>
            </a:extLst>
          </p:cNvPr>
          <p:cNvSpPr>
            <a:spLocks noGrp="1"/>
          </p:cNvSpPr>
          <p:nvPr>
            <p:ph idx="19"/>
          </p:nvPr>
        </p:nvSpPr>
        <p:spPr>
          <a:xfrm>
            <a:off x="352273" y="6417433"/>
            <a:ext cx="6108270" cy="440567"/>
          </a:xfrm>
        </p:spPr>
        <p:txBody>
          <a:bodyPr>
            <a:normAutofit/>
          </a:bodyPr>
          <a:lstStyle/>
          <a:p>
            <a:r>
              <a:rPr lang="en-US" sz="1000" dirty="0"/>
              <a:t>Base: Had witnessed serious wrongdoing in the workplace and made a protected disclosure (n=87)</a:t>
            </a:r>
          </a:p>
          <a:p>
            <a:endParaRPr lang="en-NZ" sz="1000" dirty="0"/>
          </a:p>
        </p:txBody>
      </p:sp>
      <p:sp>
        <p:nvSpPr>
          <p:cNvPr id="4" name="Slide Number Placeholder 3">
            <a:extLst>
              <a:ext uri="{FF2B5EF4-FFF2-40B4-BE49-F238E27FC236}">
                <a16:creationId xmlns:a16="http://schemas.microsoft.com/office/drawing/2014/main" id="{9B182B0D-9584-995D-DCF9-9B9F641877EC}"/>
              </a:ext>
            </a:extLst>
          </p:cNvPr>
          <p:cNvSpPr>
            <a:spLocks noGrp="1"/>
          </p:cNvSpPr>
          <p:nvPr>
            <p:ph type="sldNum" sz="quarter" idx="4"/>
          </p:nvPr>
        </p:nvSpPr>
        <p:spPr/>
        <p:txBody>
          <a:bodyPr/>
          <a:lstStyle/>
          <a:p>
            <a:fld id="{3A98EE3D-8CD1-4C3F-BD1C-C98C9596463C}" type="slidenum">
              <a:rPr lang="en-US" smtClean="0"/>
              <a:t>27</a:t>
            </a:fld>
            <a:endParaRPr lang="en-US" dirty="0"/>
          </a:p>
        </p:txBody>
      </p:sp>
      <p:sp>
        <p:nvSpPr>
          <p:cNvPr id="2" name="Title 6">
            <a:extLst>
              <a:ext uri="{FF2B5EF4-FFF2-40B4-BE49-F238E27FC236}">
                <a16:creationId xmlns:a16="http://schemas.microsoft.com/office/drawing/2014/main" id="{780E5990-6635-5C86-1CF9-2B3FF44D4649}"/>
              </a:ext>
            </a:extLst>
          </p:cNvPr>
          <p:cNvSpPr>
            <a:spLocks noGrp="1"/>
          </p:cNvSpPr>
          <p:nvPr/>
        </p:nvSpPr>
        <p:spPr>
          <a:xfrm>
            <a:off x="446534" y="142349"/>
            <a:ext cx="11030142" cy="903566"/>
          </a:xfrm>
          <a:prstGeom prst="rect">
            <a:avLst/>
          </a:prstGeom>
        </p:spPr>
        <p:txBody>
          <a:bodyPr vert="horz" lIns="91440" tIns="45720" rIns="91440" bIns="45720" rtlCol="0" anchor="t">
            <a:noAutofit/>
          </a:bodyPr>
          <a:lstStyle>
            <a:lvl1pPr algn="l" defTabSz="457200" rtl="0" eaLnBrk="1" latinLnBrk="0" hangingPunct="1">
              <a:lnSpc>
                <a:spcPct val="100000"/>
              </a:lnSpc>
              <a:spcBef>
                <a:spcPct val="0"/>
              </a:spcBef>
              <a:buNone/>
              <a:defRPr sz="3200" b="1" kern="1200" cap="all">
                <a:solidFill>
                  <a:schemeClr val="tx1">
                    <a:lumMod val="75000"/>
                    <a:lumOff val="25000"/>
                  </a:schemeClr>
                </a:solidFill>
                <a:latin typeface="Roboto Light" panose="02000000000000000000" pitchFamily="2" charset="0"/>
                <a:ea typeface="Roboto Light" panose="02000000000000000000" pitchFamily="2" charset="0"/>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mi-NZ" sz="1800" cap="none" dirty="0"/>
              <a:t>More than half (56%) who had</a:t>
            </a:r>
            <a:r>
              <a:rPr lang="en-NZ" sz="1800" cap="none" dirty="0"/>
              <a:t> made a protected disclosure claimed to experience issues – most commonly cited as being treated differently from other staff (55%), bullied or harassed by other staff/ managers (40%) and losing their job (29%). </a:t>
            </a:r>
          </a:p>
        </p:txBody>
      </p:sp>
      <p:graphicFrame>
        <p:nvGraphicFramePr>
          <p:cNvPr id="5" name="Chart Placeholder 13">
            <a:extLst>
              <a:ext uri="{FF2B5EF4-FFF2-40B4-BE49-F238E27FC236}">
                <a16:creationId xmlns:a16="http://schemas.microsoft.com/office/drawing/2014/main" id="{9BDBFECC-6F15-B06A-53FE-CAEC38FB9F12}"/>
              </a:ext>
            </a:extLst>
          </p:cNvPr>
          <p:cNvGraphicFramePr>
            <a:graphicFrameLocks/>
          </p:cNvGraphicFramePr>
          <p:nvPr>
            <p:extLst>
              <p:ext uri="{D42A27DB-BD31-4B8C-83A1-F6EECF244321}">
                <p14:modId xmlns:p14="http://schemas.microsoft.com/office/powerpoint/2010/main" val="1803743782"/>
              </p:ext>
            </p:extLst>
          </p:nvPr>
        </p:nvGraphicFramePr>
        <p:xfrm>
          <a:off x="5929051" y="1841942"/>
          <a:ext cx="5881483" cy="4441696"/>
        </p:xfrm>
        <a:graphic>
          <a:graphicData uri="http://schemas.openxmlformats.org/drawingml/2006/chart">
            <c:chart xmlns:c="http://schemas.openxmlformats.org/drawingml/2006/chart" xmlns:r="http://schemas.openxmlformats.org/officeDocument/2006/relationships" r:id="rId4"/>
          </a:graphicData>
        </a:graphic>
      </p:graphicFrame>
      <p:pic>
        <p:nvPicPr>
          <p:cNvPr id="7" name="Picture 6">
            <a:extLst>
              <a:ext uri="{FF2B5EF4-FFF2-40B4-BE49-F238E27FC236}">
                <a16:creationId xmlns:a16="http://schemas.microsoft.com/office/drawing/2014/main" id="{BE30BFF5-B85D-06A3-51ED-1E2DAF295FF6}"/>
              </a:ext>
            </a:extLst>
          </p:cNvPr>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5851346" y="1213215"/>
            <a:ext cx="353841" cy="341640"/>
          </a:xfrm>
          <a:prstGeom prst="rect">
            <a:avLst/>
          </a:prstGeom>
        </p:spPr>
      </p:pic>
      <p:sp>
        <p:nvSpPr>
          <p:cNvPr id="13" name="Text Placeholder 8">
            <a:extLst>
              <a:ext uri="{FF2B5EF4-FFF2-40B4-BE49-F238E27FC236}">
                <a16:creationId xmlns:a16="http://schemas.microsoft.com/office/drawing/2014/main" id="{2BAB728B-8C8A-5346-AD85-C8652AC01640}"/>
              </a:ext>
            </a:extLst>
          </p:cNvPr>
          <p:cNvSpPr txBox="1">
            <a:spLocks/>
          </p:cNvSpPr>
          <p:nvPr/>
        </p:nvSpPr>
        <p:spPr>
          <a:xfrm>
            <a:off x="6385787" y="1100394"/>
            <a:ext cx="4968013" cy="579155"/>
          </a:xfrm>
          <a:prstGeom prst="rect">
            <a:avLst/>
          </a:prstGeom>
        </p:spPr>
        <p:txBody>
          <a:bodyPr vert="horz" lIns="0" tIns="0" rIns="90000" bIns="46800" rtlCol="0" anchor="ctr">
            <a:noAutofit/>
          </a:bodyPr>
          <a:lstStyle>
            <a:lvl1pPr marL="0" indent="0" algn="l" defTabSz="457200" rtl="0" eaLnBrk="1" latinLnBrk="0" hangingPunct="1">
              <a:lnSpc>
                <a:spcPct val="100000"/>
              </a:lnSpc>
              <a:spcBef>
                <a:spcPts val="0"/>
              </a:spcBef>
              <a:spcAft>
                <a:spcPts val="600"/>
              </a:spcAft>
              <a:buClr>
                <a:schemeClr val="bg1">
                  <a:lumMod val="50000"/>
                </a:schemeClr>
              </a:buClr>
              <a:buSzPct val="92000"/>
              <a:buFont typeface="Wingdings 2" panose="05020102010507070707" pitchFamily="18" charset="2"/>
              <a:buNone/>
              <a:defRPr sz="1200" b="0" i="1" kern="1200" baseline="0">
                <a:solidFill>
                  <a:schemeClr val="tx1"/>
                </a:solidFill>
                <a:latin typeface="Roboto Light" panose="02000000000000000000" pitchFamily="2" charset="0"/>
                <a:ea typeface="Roboto Light" panose="02000000000000000000" pitchFamily="2" charset="0"/>
                <a:cs typeface="+mn-cs"/>
              </a:defRPr>
            </a:lvl1pPr>
            <a:lvl2pPr marL="457200" indent="0" algn="l" defTabSz="457200" rtl="0" eaLnBrk="1" latinLnBrk="0" hangingPunct="1">
              <a:spcBef>
                <a:spcPct val="20000"/>
              </a:spcBef>
              <a:spcAft>
                <a:spcPts val="600"/>
              </a:spcAft>
              <a:buClr>
                <a:schemeClr val="bg1">
                  <a:lumMod val="50000"/>
                </a:schemeClr>
              </a:buClr>
              <a:buSzPct val="92000"/>
              <a:buFont typeface="Wingdings 2" panose="05020102010507070707" pitchFamily="18" charset="2"/>
              <a:buNone/>
              <a:defRPr sz="2000" kern="1200">
                <a:solidFill>
                  <a:schemeClr val="tx1">
                    <a:tint val="75000"/>
                  </a:schemeClr>
                </a:solidFill>
                <a:latin typeface="Roboto Light" panose="02000000000000000000" pitchFamily="2" charset="0"/>
                <a:ea typeface="Roboto Light" panose="02000000000000000000" pitchFamily="2" charset="0"/>
                <a:cs typeface="+mn-cs"/>
              </a:defRPr>
            </a:lvl2pPr>
            <a:lvl3pPr marL="914400" indent="0" algn="l" defTabSz="457200" rtl="0" eaLnBrk="1" latinLnBrk="0" hangingPunct="1">
              <a:spcBef>
                <a:spcPct val="20000"/>
              </a:spcBef>
              <a:spcAft>
                <a:spcPts val="600"/>
              </a:spcAft>
              <a:buClr>
                <a:schemeClr val="bg1">
                  <a:lumMod val="50000"/>
                </a:schemeClr>
              </a:buClr>
              <a:buSzPct val="92000"/>
              <a:buFont typeface="Wingdings 2" panose="05020102010507070707" pitchFamily="18" charset="2"/>
              <a:buNone/>
              <a:defRPr sz="1800" kern="1200">
                <a:solidFill>
                  <a:schemeClr val="tx1">
                    <a:tint val="75000"/>
                  </a:schemeClr>
                </a:solidFill>
                <a:latin typeface="Roboto Light" panose="02000000000000000000" pitchFamily="2" charset="0"/>
                <a:ea typeface="Roboto Light" panose="02000000000000000000" pitchFamily="2" charset="0"/>
                <a:cs typeface="+mn-cs"/>
              </a:defRPr>
            </a:lvl3pPr>
            <a:lvl4pPr marL="1371600" indent="0" algn="l" defTabSz="457200" rtl="0" eaLnBrk="1" latinLnBrk="0" hangingPunct="1">
              <a:spcBef>
                <a:spcPct val="20000"/>
              </a:spcBef>
              <a:spcAft>
                <a:spcPts val="600"/>
              </a:spcAft>
              <a:buClr>
                <a:schemeClr val="bg1">
                  <a:lumMod val="50000"/>
                </a:schemeClr>
              </a:buClr>
              <a:buSzPct val="92000"/>
              <a:buFont typeface="Wingdings 2" panose="05020102010507070707" pitchFamily="18" charset="2"/>
              <a:buNone/>
              <a:defRPr sz="1600" kern="1200">
                <a:solidFill>
                  <a:schemeClr val="tx1">
                    <a:tint val="75000"/>
                  </a:schemeClr>
                </a:solidFill>
                <a:latin typeface="Roboto Light" panose="02000000000000000000" pitchFamily="2" charset="0"/>
                <a:ea typeface="Roboto Light" panose="02000000000000000000" pitchFamily="2" charset="0"/>
                <a:cs typeface="+mn-cs"/>
              </a:defRPr>
            </a:lvl4pPr>
            <a:lvl5pPr marL="1828800" indent="0" algn="l" defTabSz="457200" rtl="0" eaLnBrk="1" latinLnBrk="0" hangingPunct="1">
              <a:spcBef>
                <a:spcPct val="20000"/>
              </a:spcBef>
              <a:spcAft>
                <a:spcPts val="600"/>
              </a:spcAft>
              <a:buClr>
                <a:schemeClr val="bg1">
                  <a:lumMod val="50000"/>
                </a:schemeClr>
              </a:buClr>
              <a:buSzPct val="92000"/>
              <a:buFont typeface="Wingdings 2" panose="05020102010507070707" pitchFamily="18" charset="2"/>
              <a:buNone/>
              <a:defRPr sz="1600" kern="1200">
                <a:solidFill>
                  <a:schemeClr val="tx1">
                    <a:tint val="75000"/>
                  </a:schemeClr>
                </a:solidFill>
                <a:latin typeface="Roboto Light" panose="02000000000000000000" pitchFamily="2" charset="0"/>
                <a:ea typeface="Roboto Light" panose="02000000000000000000" pitchFamily="2" charset="0"/>
                <a:cs typeface="+mn-cs"/>
              </a:defRPr>
            </a:lvl5pPr>
            <a:lvl6pPr marL="2286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1">
                    <a:tint val="75000"/>
                  </a:schemeClr>
                </a:solidFill>
                <a:latin typeface="+mn-lt"/>
                <a:ea typeface="+mn-ea"/>
                <a:cs typeface="+mn-cs"/>
              </a:defRPr>
            </a:lvl6pPr>
            <a:lvl7pPr marL="2743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1">
                    <a:tint val="75000"/>
                  </a:schemeClr>
                </a:solidFill>
                <a:latin typeface="+mn-lt"/>
                <a:ea typeface="+mn-ea"/>
                <a:cs typeface="+mn-cs"/>
              </a:defRPr>
            </a:lvl7pPr>
            <a:lvl8pPr marL="3200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1">
                    <a:tint val="75000"/>
                  </a:schemeClr>
                </a:solidFill>
                <a:latin typeface="+mn-lt"/>
                <a:ea typeface="+mn-ea"/>
                <a:cs typeface="+mn-cs"/>
              </a:defRPr>
            </a:lvl8pPr>
            <a:lvl9pPr marL="3657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1">
                    <a:tint val="75000"/>
                  </a:schemeClr>
                </a:solidFill>
                <a:latin typeface="+mn-lt"/>
                <a:ea typeface="+mn-ea"/>
                <a:cs typeface="+mn-cs"/>
              </a:defRPr>
            </a:lvl9pPr>
          </a:lstStyle>
          <a:p>
            <a:r>
              <a:rPr lang="en-NZ" dirty="0"/>
              <a:t>What problems did you experience as a result of making the protected disclosure? Please tick all that apply (%)</a:t>
            </a:r>
            <a:endParaRPr lang="en-GB" dirty="0"/>
          </a:p>
        </p:txBody>
      </p:sp>
      <p:sp>
        <p:nvSpPr>
          <p:cNvPr id="6" name="TextBox 5">
            <a:extLst>
              <a:ext uri="{FF2B5EF4-FFF2-40B4-BE49-F238E27FC236}">
                <a16:creationId xmlns:a16="http://schemas.microsoft.com/office/drawing/2014/main" id="{E975C36C-E30D-8224-5B23-D64629C2B26E}"/>
              </a:ext>
            </a:extLst>
          </p:cNvPr>
          <p:cNvSpPr txBox="1"/>
          <p:nvPr/>
        </p:nvSpPr>
        <p:spPr>
          <a:xfrm>
            <a:off x="7162647" y="6337141"/>
            <a:ext cx="4453252" cy="246221"/>
          </a:xfrm>
          <a:prstGeom prst="rect">
            <a:avLst/>
          </a:prstGeom>
          <a:noFill/>
        </p:spPr>
        <p:txBody>
          <a:bodyPr wrap="square">
            <a:spAutoFit/>
          </a:bodyPr>
          <a:lstStyle/>
          <a:p>
            <a:r>
              <a:rPr lang="en-US" sz="1000" i="1" dirty="0">
                <a:latin typeface="Roboto Light" panose="02000000000000000000" pitchFamily="2" charset="0"/>
                <a:ea typeface="Roboto Light" panose="02000000000000000000" pitchFamily="2" charset="0"/>
              </a:rPr>
              <a:t> </a:t>
            </a:r>
            <a:r>
              <a:rPr lang="en-US" sz="1000" i="1" dirty="0">
                <a:solidFill>
                  <a:schemeClr val="bg2">
                    <a:lumMod val="50000"/>
                  </a:schemeClr>
                </a:solidFill>
                <a:latin typeface="Roboto Light" panose="02000000000000000000" pitchFamily="2" charset="0"/>
                <a:ea typeface="Roboto Light" panose="02000000000000000000" pitchFamily="2" charset="0"/>
              </a:rPr>
              <a:t>Base 2: experienced problems (n=48) </a:t>
            </a:r>
            <a:endParaRPr lang="en-NZ" sz="1000" i="1" dirty="0">
              <a:solidFill>
                <a:schemeClr val="bg2">
                  <a:lumMod val="50000"/>
                </a:schemeClr>
              </a:solidFill>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1655591330"/>
      </p:ext>
    </p:extLst>
  </p:cSld>
  <p:clrMapOvr>
    <a:masterClrMapping/>
  </p:clrMapOvr>
  <p:transition spd="slow">
    <p:randomBar dir="ver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usinessman working at laptop in office">
            <a:extLst>
              <a:ext uri="{FF2B5EF4-FFF2-40B4-BE49-F238E27FC236}">
                <a16:creationId xmlns:a16="http://schemas.microsoft.com/office/drawing/2014/main" id="{80567A25-3598-11B2-99B6-BFEECFC66615}"/>
              </a:ext>
            </a:extLst>
          </p:cNvPr>
          <p:cNvPicPr>
            <a:picLocks noChangeAspect="1"/>
          </p:cNvPicPr>
          <p:nvPr/>
        </p:nvPicPr>
        <p:blipFill>
          <a:blip r:embed="rId3" cstate="email">
            <a:duotone>
              <a:schemeClr val="bg2">
                <a:shade val="45000"/>
                <a:satMod val="135000"/>
              </a:schemeClr>
              <a:prstClr val="white"/>
            </a:duotone>
            <a:alphaModFix amt="85000"/>
            <a:extLst>
              <a:ext uri="{28A0092B-C50C-407E-A947-70E740481C1C}">
                <a14:useLocalDpi xmlns:a14="http://schemas.microsoft.com/office/drawing/2010/main"/>
              </a:ext>
            </a:extLst>
          </a:blip>
          <a:stretch>
            <a:fillRect/>
          </a:stretch>
        </p:blipFill>
        <p:spPr>
          <a:xfrm>
            <a:off x="1902488" y="0"/>
            <a:ext cx="10289512" cy="6858000"/>
          </a:xfrm>
          <a:prstGeom prst="rect">
            <a:avLst/>
          </a:prstGeom>
        </p:spPr>
      </p:pic>
      <p:sp>
        <p:nvSpPr>
          <p:cNvPr id="4" name="Rectangle 3">
            <a:extLst>
              <a:ext uri="{FF2B5EF4-FFF2-40B4-BE49-F238E27FC236}">
                <a16:creationId xmlns:a16="http://schemas.microsoft.com/office/drawing/2014/main" id="{0B218DD2-32E5-386F-CDD8-68136A1C4A7E}"/>
              </a:ext>
            </a:extLst>
          </p:cNvPr>
          <p:cNvSpPr/>
          <p:nvPr/>
        </p:nvSpPr>
        <p:spPr>
          <a:xfrm>
            <a:off x="-1" y="-17182"/>
            <a:ext cx="4653280" cy="6875182"/>
          </a:xfrm>
          <a:prstGeom prst="rect">
            <a:avLst/>
          </a:prstGeom>
          <a:solidFill>
            <a:srgbClr val="1DC9A8"/>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NZ" dirty="0"/>
          </a:p>
        </p:txBody>
      </p:sp>
      <p:sp>
        <p:nvSpPr>
          <p:cNvPr id="7" name="TextBox 6">
            <a:extLst>
              <a:ext uri="{FF2B5EF4-FFF2-40B4-BE49-F238E27FC236}">
                <a16:creationId xmlns:a16="http://schemas.microsoft.com/office/drawing/2014/main" id="{FB2C7763-15A2-46A5-A3CE-140701E41794}"/>
              </a:ext>
            </a:extLst>
          </p:cNvPr>
          <p:cNvSpPr txBox="1"/>
          <p:nvPr/>
        </p:nvSpPr>
        <p:spPr>
          <a:xfrm flipH="1">
            <a:off x="391237" y="1294079"/>
            <a:ext cx="3870805" cy="2492990"/>
          </a:xfrm>
          <a:prstGeom prst="rect">
            <a:avLst/>
          </a:prstGeom>
          <a:noFill/>
        </p:spPr>
        <p:txBody>
          <a:bodyPr wrap="square" lIns="0" tIns="0" rIns="0" bIns="0" rtlCol="0" anchor="t">
            <a:spAutoFit/>
          </a:bodyPr>
          <a:lstStyle/>
          <a:p>
            <a:pPr>
              <a:lnSpc>
                <a:spcPct val="90000"/>
              </a:lnSpc>
              <a:spcBef>
                <a:spcPct val="0"/>
              </a:spcBef>
            </a:pPr>
            <a:r>
              <a:rPr lang="en-ID" sz="3600" b="1" dirty="0">
                <a:solidFill>
                  <a:schemeClr val="bg1"/>
                </a:solidFill>
                <a:latin typeface="Roboto Light" panose="02000000000000000000" pitchFamily="2" charset="0"/>
                <a:ea typeface="Roboto Light" panose="02000000000000000000" pitchFamily="2" charset="0"/>
                <a:cs typeface="Roboto Light"/>
              </a:rPr>
              <a:t>Report findings:</a:t>
            </a:r>
          </a:p>
          <a:p>
            <a:pPr>
              <a:lnSpc>
                <a:spcPct val="90000"/>
              </a:lnSpc>
              <a:spcBef>
                <a:spcPct val="0"/>
              </a:spcBef>
            </a:pPr>
            <a:r>
              <a:rPr lang="en-US" sz="3600" b="1" dirty="0">
                <a:solidFill>
                  <a:schemeClr val="bg1"/>
                </a:solidFill>
                <a:latin typeface="Roboto Light" panose="02000000000000000000" pitchFamily="2" charset="0"/>
                <a:ea typeface="Roboto Light" panose="02000000000000000000" pitchFamily="2" charset="0"/>
              </a:rPr>
              <a:t>Reporting serious wrongdoing – those in paid employment</a:t>
            </a:r>
            <a:endParaRPr lang="en-ID" sz="3600" b="1" dirty="0">
              <a:solidFill>
                <a:schemeClr val="bg1"/>
              </a:solidFill>
              <a:latin typeface="Roboto Light" panose="02000000000000000000" pitchFamily="2" charset="0"/>
              <a:ea typeface="Roboto Light" panose="02000000000000000000" pitchFamily="2" charset="0"/>
              <a:cs typeface="+mj-cs"/>
            </a:endParaRPr>
          </a:p>
        </p:txBody>
      </p:sp>
      <p:pic>
        <p:nvPicPr>
          <p:cNvPr id="9" name="Picture 8" descr="A white text on a black background&#10;&#10;Description automatically generated">
            <a:extLst>
              <a:ext uri="{FF2B5EF4-FFF2-40B4-BE49-F238E27FC236}">
                <a16:creationId xmlns:a16="http://schemas.microsoft.com/office/drawing/2014/main" id="{A8CBD51A-2703-BA44-FCEE-C16E990F99FD}"/>
              </a:ext>
            </a:extLst>
          </p:cNvPr>
          <p:cNvPicPr>
            <a:picLocks noChangeAspect="1"/>
          </p:cNvPicPr>
          <p:nvPr/>
        </p:nvPicPr>
        <p:blipFill>
          <a:blip r:embed="rId4"/>
          <a:stretch>
            <a:fillRect/>
          </a:stretch>
        </p:blipFill>
        <p:spPr>
          <a:xfrm rot="16200000">
            <a:off x="10874266" y="5529800"/>
            <a:ext cx="1960838" cy="431806"/>
          </a:xfrm>
          <a:prstGeom prst="rect">
            <a:avLst/>
          </a:prstGeom>
        </p:spPr>
      </p:pic>
      <p:sp>
        <p:nvSpPr>
          <p:cNvPr id="3" name="Slide Number Placeholder 2">
            <a:extLst>
              <a:ext uri="{FF2B5EF4-FFF2-40B4-BE49-F238E27FC236}">
                <a16:creationId xmlns:a16="http://schemas.microsoft.com/office/drawing/2014/main" id="{66422AA7-E51E-4EAD-9D95-D06ADA022A29}"/>
              </a:ext>
            </a:extLst>
          </p:cNvPr>
          <p:cNvSpPr>
            <a:spLocks noGrp="1"/>
          </p:cNvSpPr>
          <p:nvPr>
            <p:ph type="sldNum" sz="quarter" idx="12"/>
          </p:nvPr>
        </p:nvSpPr>
        <p:spPr>
          <a:xfrm>
            <a:off x="-280856" y="6525110"/>
            <a:ext cx="1052510" cy="138499"/>
          </a:xfrm>
          <a:prstGeom prst="rect">
            <a:avLst/>
          </a:prstGeom>
        </p:spPr>
        <p:txBody>
          <a:bodyPr vert="horz" lIns="0" tIns="0" rIns="0" bIns="0" rtlCol="0" anchor="ctr">
            <a:spAutoFit/>
          </a:bodyP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777240">
              <a:spcAft>
                <a:spcPts val="600"/>
              </a:spcAft>
            </a:pPr>
            <a:fld id="{C4B29D88-0B2E-4C40-A428-6EAE41828B3D}" type="slidenum">
              <a:rPr lang="en-ID" sz="900" kern="1200">
                <a:solidFill>
                  <a:schemeClr val="bg1"/>
                </a:solidFill>
                <a:latin typeface="Roboto Light" panose="02000000000000000000" pitchFamily="2" charset="0"/>
                <a:ea typeface="Roboto Light" panose="02000000000000000000" pitchFamily="2" charset="0"/>
              </a:rPr>
              <a:pPr defTabSz="777240">
                <a:spcAft>
                  <a:spcPts val="600"/>
                </a:spcAft>
              </a:pPr>
              <a:t>28</a:t>
            </a:fld>
            <a:endParaRPr lang="en-ID" sz="900" dirty="0">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1011780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8D27BF-7200-3FD4-69C9-766826E0C00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3185D41-6FCF-AD07-9A1F-DB3F35E1A7C8}"/>
              </a:ext>
            </a:extLst>
          </p:cNvPr>
          <p:cNvSpPr>
            <a:spLocks noGrp="1"/>
          </p:cNvSpPr>
          <p:nvPr>
            <p:ph type="title"/>
          </p:nvPr>
        </p:nvSpPr>
        <p:spPr>
          <a:xfrm>
            <a:off x="316149" y="501936"/>
            <a:ext cx="11559702" cy="564667"/>
          </a:xfrm>
        </p:spPr>
        <p:txBody>
          <a:bodyPr>
            <a:noAutofit/>
          </a:bodyPr>
          <a:lstStyle/>
          <a:p>
            <a:r>
              <a:rPr lang="en-NZ" sz="3200" dirty="0"/>
              <a:t>Summary: reporting serious wrongdoing </a:t>
            </a:r>
            <a:br>
              <a:rPr lang="en-NZ" sz="3200" dirty="0"/>
            </a:br>
            <a:r>
              <a:rPr lang="en-NZ" sz="3200" dirty="0"/>
              <a:t>(those in paid employment)</a:t>
            </a:r>
            <a:endParaRPr lang="en-US" sz="3200" cap="none" dirty="0">
              <a:solidFill>
                <a:schemeClr val="tx2"/>
              </a:solidFill>
            </a:endParaRPr>
          </a:p>
        </p:txBody>
      </p:sp>
      <p:cxnSp>
        <p:nvCxnSpPr>
          <p:cNvPr id="9" name="Straight Connector 8">
            <a:extLst>
              <a:ext uri="{FF2B5EF4-FFF2-40B4-BE49-F238E27FC236}">
                <a16:creationId xmlns:a16="http://schemas.microsoft.com/office/drawing/2014/main" id="{E144E333-DA37-5034-3D33-45257531C1EE}"/>
              </a:ext>
            </a:extLst>
          </p:cNvPr>
          <p:cNvCxnSpPr>
            <a:cxnSpLocks/>
          </p:cNvCxnSpPr>
          <p:nvPr/>
        </p:nvCxnSpPr>
        <p:spPr>
          <a:xfrm>
            <a:off x="768485" y="6640293"/>
            <a:ext cx="10842489" cy="0"/>
          </a:xfrm>
          <a:prstGeom prst="line">
            <a:avLst/>
          </a:prstGeom>
          <a:ln w="76200">
            <a:solidFill>
              <a:srgbClr val="1DC9A8"/>
            </a:solidFill>
          </a:ln>
        </p:spPr>
        <p:style>
          <a:lnRef idx="1">
            <a:schemeClr val="accent1"/>
          </a:lnRef>
          <a:fillRef idx="0">
            <a:schemeClr val="accent1"/>
          </a:fillRef>
          <a:effectRef idx="0">
            <a:schemeClr val="accent1"/>
          </a:effectRef>
          <a:fontRef idx="minor">
            <a:schemeClr val="tx1"/>
          </a:fontRef>
        </p:style>
      </p:cxnSp>
      <p:sp>
        <p:nvSpPr>
          <p:cNvPr id="5" name="Content Placeholder 6">
            <a:extLst>
              <a:ext uri="{FF2B5EF4-FFF2-40B4-BE49-F238E27FC236}">
                <a16:creationId xmlns:a16="http://schemas.microsoft.com/office/drawing/2014/main" id="{81DA5B3B-98B5-41AF-6046-037414DA0740}"/>
              </a:ext>
            </a:extLst>
          </p:cNvPr>
          <p:cNvSpPr>
            <a:spLocks noGrp="1"/>
          </p:cNvSpPr>
          <p:nvPr>
            <p:ph idx="1"/>
          </p:nvPr>
        </p:nvSpPr>
        <p:spPr>
          <a:xfrm>
            <a:off x="316149" y="1486691"/>
            <a:ext cx="5560406" cy="5426149"/>
          </a:xfrm>
        </p:spPr>
        <p:txBody>
          <a:bodyPr>
            <a:noAutofit/>
          </a:bodyPr>
          <a:lstStyle/>
          <a:p>
            <a:pPr marL="0" indent="0">
              <a:lnSpc>
                <a:spcPct val="100000"/>
              </a:lnSpc>
              <a:spcBef>
                <a:spcPts val="600"/>
              </a:spcBef>
              <a:buNone/>
            </a:pPr>
            <a:r>
              <a:rPr lang="en-US" sz="1200" b="1" dirty="0">
                <a:latin typeface="Roboto Light"/>
                <a:ea typeface="Roboto Light"/>
                <a:cs typeface="Roboto Light"/>
              </a:rPr>
              <a:t>Reporting serious wrongdoing</a:t>
            </a:r>
          </a:p>
          <a:p>
            <a:pPr marL="0" indent="0">
              <a:lnSpc>
                <a:spcPct val="100000"/>
              </a:lnSpc>
              <a:spcBef>
                <a:spcPts val="600"/>
              </a:spcBef>
              <a:buNone/>
            </a:pPr>
            <a:r>
              <a:rPr lang="en-US" sz="1200" dirty="0">
                <a:latin typeface="Roboto Light"/>
                <a:ea typeface="Roboto Light"/>
                <a:cs typeface="Roboto Light"/>
              </a:rPr>
              <a:t>Those in paid employment (n=654) were asked hypothetically whether</a:t>
            </a:r>
            <a:r>
              <a:rPr lang="en-US" sz="1200" b="1" dirty="0">
                <a:latin typeface="Roboto Light"/>
                <a:ea typeface="Roboto Light"/>
                <a:cs typeface="Roboto Light"/>
              </a:rPr>
              <a:t> they would report a serious wrongdoing at the workplace </a:t>
            </a:r>
            <a:r>
              <a:rPr lang="en-US" sz="1200" dirty="0">
                <a:latin typeface="Roboto Light"/>
                <a:ea typeface="Roboto Light"/>
                <a:cs typeface="Roboto Light"/>
              </a:rPr>
              <a:t>to their employer</a:t>
            </a:r>
            <a:r>
              <a:rPr lang="en-US" dirty="0">
                <a:latin typeface="Roboto Light"/>
                <a:ea typeface="Roboto Light"/>
                <a:cs typeface="Roboto Light"/>
              </a:rPr>
              <a:t>:</a:t>
            </a:r>
            <a:endParaRPr lang="en-US" sz="1200" dirty="0">
              <a:latin typeface="Roboto Light" panose="02000000000000000000" pitchFamily="2" charset="0"/>
              <a:ea typeface="Roboto Light" panose="02000000000000000000" pitchFamily="2" charset="0"/>
              <a:cs typeface="Roboto Light" panose="02000000000000000000" pitchFamily="2" charset="0"/>
            </a:endParaRPr>
          </a:p>
          <a:p>
            <a:pPr>
              <a:lnSpc>
                <a:spcPct val="100000"/>
              </a:lnSpc>
              <a:spcBef>
                <a:spcPts val="600"/>
              </a:spcBef>
              <a:buClr>
                <a:schemeClr val="bg1">
                  <a:lumMod val="50000"/>
                </a:schemeClr>
              </a:buClr>
              <a:buSzPct val="120000"/>
            </a:pPr>
            <a:r>
              <a:rPr lang="en-US" sz="1200" b="1" dirty="0">
                <a:latin typeface="Roboto Light"/>
                <a:ea typeface="Roboto Light"/>
                <a:cs typeface="Roboto Light"/>
              </a:rPr>
              <a:t>Employer</a:t>
            </a:r>
          </a:p>
          <a:p>
            <a:pPr lvl="1">
              <a:lnSpc>
                <a:spcPct val="100000"/>
              </a:lnSpc>
              <a:spcBef>
                <a:spcPts val="600"/>
              </a:spcBef>
              <a:buClr>
                <a:schemeClr val="bg1">
                  <a:lumMod val="50000"/>
                </a:schemeClr>
              </a:buClr>
              <a:buSzPct val="120000"/>
            </a:pPr>
            <a:r>
              <a:rPr lang="en-NZ" sz="1200" dirty="0">
                <a:latin typeface="Roboto Light"/>
                <a:ea typeface="Roboto Light"/>
                <a:cs typeface="Roboto Light"/>
              </a:rPr>
              <a:t>Over eight in ten (82%, down 2%) said they would report it to their employer. This proportion has remained steady since tracking began.</a:t>
            </a:r>
            <a:endParaRPr lang="en-NZ" sz="1200" kern="1200" dirty="0">
              <a:effectLst/>
              <a:latin typeface="Roboto Light"/>
              <a:ea typeface="Roboto Light"/>
              <a:cs typeface="Roboto Light"/>
            </a:endParaRPr>
          </a:p>
          <a:p>
            <a:pPr lvl="1">
              <a:lnSpc>
                <a:spcPct val="100000"/>
              </a:lnSpc>
              <a:spcBef>
                <a:spcPts val="600"/>
              </a:spcBef>
              <a:buClr>
                <a:schemeClr val="bg1">
                  <a:lumMod val="50000"/>
                </a:schemeClr>
              </a:buClr>
              <a:buSzPct val="120000"/>
            </a:pPr>
            <a:r>
              <a:rPr lang="en-NZ" sz="1200" kern="1200" dirty="0">
                <a:effectLst/>
                <a:latin typeface="Roboto Light"/>
                <a:ea typeface="Roboto Light"/>
                <a:cs typeface="Roboto Light"/>
              </a:rPr>
              <a:t>Those who wouldn’t report the serious wrongdoing to their employer (n=</a:t>
            </a:r>
            <a:r>
              <a:rPr lang="en-NZ" sz="1200" dirty="0">
                <a:latin typeface="Roboto Light"/>
                <a:ea typeface="Roboto Light"/>
                <a:cs typeface="Roboto Light"/>
              </a:rPr>
              <a:t>52</a:t>
            </a:r>
            <a:r>
              <a:rPr lang="en-NZ" sz="1200" kern="1200" dirty="0">
                <a:effectLst/>
                <a:latin typeface="Roboto Light"/>
                <a:ea typeface="Roboto Light"/>
                <a:cs typeface="Roboto Light"/>
              </a:rPr>
              <a:t>) were asked for their main reasons why:</a:t>
            </a:r>
          </a:p>
          <a:p>
            <a:pPr lvl="2">
              <a:lnSpc>
                <a:spcPct val="100000"/>
              </a:lnSpc>
              <a:spcBef>
                <a:spcPts val="600"/>
              </a:spcBef>
              <a:buClr>
                <a:schemeClr val="bg1">
                  <a:lumMod val="50000"/>
                </a:schemeClr>
              </a:buClr>
              <a:buSzPct val="120000"/>
            </a:pPr>
            <a:r>
              <a:rPr lang="en-NZ" sz="1200" dirty="0">
                <a:latin typeface="Roboto Light"/>
                <a:ea typeface="Roboto Light"/>
                <a:cs typeface="Roboto Light"/>
              </a:rPr>
              <a:t>Rising sharply this year, 38% up 13% were afraid</a:t>
            </a:r>
          </a:p>
          <a:p>
            <a:pPr lvl="2">
              <a:lnSpc>
                <a:spcPct val="100000"/>
              </a:lnSpc>
              <a:spcBef>
                <a:spcPts val="600"/>
              </a:spcBef>
              <a:buClr>
                <a:schemeClr val="bg1">
                  <a:lumMod val="50000"/>
                </a:schemeClr>
              </a:buClr>
              <a:buSzPct val="120000"/>
            </a:pPr>
            <a:r>
              <a:rPr lang="en-NZ" sz="1200" dirty="0">
                <a:latin typeface="Roboto Light"/>
                <a:ea typeface="Roboto Light"/>
                <a:cs typeface="Roboto Light"/>
              </a:rPr>
              <a:t>11% didn’t want to get others into trouble (up 5%</a:t>
            </a:r>
            <a:r>
              <a:rPr lang="en-NZ" dirty="0">
                <a:latin typeface="Roboto Light"/>
                <a:ea typeface="Roboto Light"/>
                <a:cs typeface="Roboto Light"/>
              </a:rPr>
              <a:t>), while another 11% </a:t>
            </a:r>
            <a:r>
              <a:rPr lang="en-NZ" sz="1200" dirty="0">
                <a:latin typeface="Roboto Light"/>
                <a:ea typeface="Roboto Light"/>
                <a:cs typeface="Roboto Light"/>
              </a:rPr>
              <a:t>didn’t trust their employer (up 3%)</a:t>
            </a:r>
          </a:p>
          <a:p>
            <a:pPr lvl="2">
              <a:lnSpc>
                <a:spcPct val="100000"/>
              </a:lnSpc>
              <a:spcBef>
                <a:spcPts val="600"/>
              </a:spcBef>
              <a:buClr>
                <a:schemeClr val="bg1">
                  <a:lumMod val="50000"/>
                </a:schemeClr>
              </a:buClr>
              <a:buSzPct val="120000"/>
            </a:pPr>
            <a:r>
              <a:rPr lang="en-NZ" sz="1200" dirty="0">
                <a:latin typeface="Roboto Light"/>
                <a:ea typeface="Roboto Light"/>
                <a:cs typeface="Roboto Light"/>
              </a:rPr>
              <a:t>9% were sceptical that reporting would result in any action.</a:t>
            </a:r>
          </a:p>
          <a:p>
            <a:pPr>
              <a:lnSpc>
                <a:spcPct val="100000"/>
              </a:lnSpc>
              <a:spcBef>
                <a:spcPts val="600"/>
              </a:spcBef>
              <a:buClr>
                <a:schemeClr val="bg1">
                  <a:lumMod val="50000"/>
                </a:schemeClr>
              </a:buClr>
              <a:buSzPct val="120000"/>
            </a:pPr>
            <a:r>
              <a:rPr lang="en-US" sz="1200" b="1" dirty="0">
                <a:latin typeface="Roboto Light"/>
                <a:ea typeface="Roboto Light"/>
                <a:cs typeface="Roboto Light"/>
              </a:rPr>
              <a:t>Someone outside their </a:t>
            </a:r>
            <a:r>
              <a:rPr lang="en-US" sz="1200" b="1" dirty="0" err="1">
                <a:latin typeface="Roboto Light"/>
                <a:ea typeface="Roboto Light"/>
                <a:cs typeface="Roboto Light"/>
              </a:rPr>
              <a:t>organisation</a:t>
            </a:r>
            <a:endParaRPr lang="en-US" sz="1200" b="1" dirty="0">
              <a:latin typeface="Roboto Light"/>
              <a:ea typeface="Roboto Light"/>
              <a:cs typeface="Roboto Light"/>
            </a:endParaRPr>
          </a:p>
          <a:p>
            <a:pPr lvl="1">
              <a:lnSpc>
                <a:spcPct val="100000"/>
              </a:lnSpc>
              <a:spcBef>
                <a:spcPts val="600"/>
              </a:spcBef>
              <a:buClr>
                <a:schemeClr val="bg1">
                  <a:lumMod val="50000"/>
                </a:schemeClr>
              </a:buClr>
              <a:buSzPct val="120000"/>
            </a:pPr>
            <a:r>
              <a:rPr lang="en-US" sz="1200" dirty="0">
                <a:latin typeface="Roboto Light"/>
                <a:ea typeface="Roboto Light"/>
                <a:cs typeface="Roboto Light"/>
              </a:rPr>
              <a:t>A slim majority (52%, down 5%) would report serious wrongdoing to someone outside their </a:t>
            </a:r>
            <a:r>
              <a:rPr lang="en-US" sz="1200" dirty="0" err="1">
                <a:latin typeface="Roboto Light"/>
                <a:ea typeface="Roboto Light"/>
                <a:cs typeface="Roboto Light"/>
              </a:rPr>
              <a:t>organisation</a:t>
            </a:r>
            <a:r>
              <a:rPr lang="en-US" sz="1200" dirty="0">
                <a:latin typeface="Roboto Light"/>
                <a:ea typeface="Roboto Light"/>
                <a:cs typeface="Roboto Light"/>
              </a:rPr>
              <a:t>, similar to previous years.</a:t>
            </a:r>
            <a:endParaRPr lang="en-US" sz="1200" b="1" dirty="0">
              <a:latin typeface="Roboto Light"/>
              <a:ea typeface="Roboto Light"/>
              <a:cs typeface="Roboto Light"/>
            </a:endParaRPr>
          </a:p>
          <a:p>
            <a:pPr lvl="1">
              <a:lnSpc>
                <a:spcPct val="100000"/>
              </a:lnSpc>
              <a:spcBef>
                <a:spcPts val="600"/>
              </a:spcBef>
              <a:buClr>
                <a:schemeClr val="bg1">
                  <a:lumMod val="50000"/>
                </a:schemeClr>
              </a:buClr>
              <a:buSzPct val="120000"/>
            </a:pPr>
            <a:r>
              <a:rPr lang="en-NZ" sz="1200" dirty="0">
                <a:latin typeface="Roboto Light"/>
                <a:ea typeface="Roboto Light"/>
                <a:cs typeface="Roboto Light"/>
              </a:rPr>
              <a:t>Those who wouldn’t report serious wrongdoing outside their organisation (n=115) were asked for their main reasons why.:</a:t>
            </a:r>
          </a:p>
          <a:p>
            <a:pPr lvl="2">
              <a:lnSpc>
                <a:spcPct val="100000"/>
              </a:lnSpc>
              <a:spcBef>
                <a:spcPts val="600"/>
              </a:spcBef>
              <a:buClr>
                <a:schemeClr val="bg1">
                  <a:lumMod val="50000"/>
                </a:schemeClr>
              </a:buClr>
              <a:buSzPct val="120000"/>
            </a:pPr>
            <a:r>
              <a:rPr lang="en-NZ" sz="1200" dirty="0">
                <a:latin typeface="Roboto Light"/>
                <a:ea typeface="Roboto Light"/>
                <a:cs typeface="Roboto Light"/>
              </a:rPr>
              <a:t>32% (up 3%) would work through this in-house first</a:t>
            </a:r>
          </a:p>
          <a:p>
            <a:pPr lvl="2">
              <a:lnSpc>
                <a:spcPct val="100000"/>
              </a:lnSpc>
              <a:spcBef>
                <a:spcPts val="600"/>
              </a:spcBef>
              <a:buClr>
                <a:schemeClr val="bg1">
                  <a:lumMod val="50000"/>
                </a:schemeClr>
              </a:buClr>
              <a:buSzPct val="120000"/>
            </a:pPr>
            <a:r>
              <a:rPr lang="en-NZ" sz="1200" dirty="0">
                <a:latin typeface="Roboto Light"/>
                <a:ea typeface="Roboto Light"/>
                <a:cs typeface="Roboto Light"/>
              </a:rPr>
              <a:t>13%  would follow their own companies policies and processes </a:t>
            </a:r>
          </a:p>
          <a:p>
            <a:pPr lvl="2">
              <a:lnSpc>
                <a:spcPct val="100000"/>
              </a:lnSpc>
              <a:spcBef>
                <a:spcPts val="600"/>
              </a:spcBef>
              <a:buClr>
                <a:schemeClr val="bg1">
                  <a:lumMod val="50000"/>
                </a:schemeClr>
              </a:buClr>
              <a:buSzPct val="120000"/>
            </a:pPr>
            <a:r>
              <a:rPr lang="en-NZ" sz="1200" dirty="0">
                <a:latin typeface="Roboto Light"/>
                <a:ea typeface="Roboto Light"/>
                <a:cs typeface="Roboto Light"/>
              </a:rPr>
              <a:t>11% felt it was not other people’s business, with the same proportion saying the employer would sort it (the latter dropping sharply (down 7%).</a:t>
            </a:r>
          </a:p>
        </p:txBody>
      </p:sp>
      <p:sp>
        <p:nvSpPr>
          <p:cNvPr id="10" name="Content Placeholder 6">
            <a:extLst>
              <a:ext uri="{FF2B5EF4-FFF2-40B4-BE49-F238E27FC236}">
                <a16:creationId xmlns:a16="http://schemas.microsoft.com/office/drawing/2014/main" id="{0906770B-0D28-8E19-B491-018F342E09D8}"/>
              </a:ext>
            </a:extLst>
          </p:cNvPr>
          <p:cNvSpPr txBox="1">
            <a:spLocks/>
          </p:cNvSpPr>
          <p:nvPr/>
        </p:nvSpPr>
        <p:spPr>
          <a:xfrm>
            <a:off x="6235430" y="1486691"/>
            <a:ext cx="5481371" cy="47335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Roboto Light" panose="02000000000000000000" pitchFamily="2" charset="0"/>
                <a:ea typeface="Roboto Light"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Light" panose="02000000000000000000" pitchFamily="2" charset="0"/>
                <a:ea typeface="Roboto Light"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Light" panose="02000000000000000000" pitchFamily="2" charset="0"/>
                <a:ea typeface="Roboto Light"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Light" panose="02000000000000000000" pitchFamily="2" charset="0"/>
                <a:ea typeface="Roboto Light"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Light" panose="02000000000000000000" pitchFamily="2" charset="0"/>
                <a:ea typeface="Roboto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None/>
            </a:pPr>
            <a:r>
              <a:rPr lang="en-US" sz="1200" b="1" dirty="0">
                <a:latin typeface="Roboto Light"/>
                <a:ea typeface="Roboto Light"/>
                <a:cs typeface="Roboto Light"/>
              </a:rPr>
              <a:t>Job safety and confidentiality</a:t>
            </a:r>
          </a:p>
          <a:p>
            <a:pPr marL="0" indent="0">
              <a:lnSpc>
                <a:spcPct val="100000"/>
              </a:lnSpc>
              <a:spcBef>
                <a:spcPts val="600"/>
              </a:spcBef>
              <a:buNone/>
            </a:pPr>
            <a:r>
              <a:rPr lang="en-US" sz="1200" dirty="0"/>
              <a:t>These respondents were also asked about whether their </a:t>
            </a:r>
            <a:r>
              <a:rPr lang="en-US" sz="1200" b="1" dirty="0"/>
              <a:t>job would be safe if they reported a serious wrongdoing:</a:t>
            </a:r>
          </a:p>
          <a:p>
            <a:pPr>
              <a:lnSpc>
                <a:spcPct val="100000"/>
              </a:lnSpc>
              <a:spcBef>
                <a:spcPts val="600"/>
              </a:spcBef>
              <a:buClr>
                <a:schemeClr val="bg1">
                  <a:lumMod val="50000"/>
                </a:schemeClr>
              </a:buClr>
              <a:buSzPct val="120000"/>
            </a:pPr>
            <a:r>
              <a:rPr lang="en-NZ" sz="1200" kern="1200" dirty="0">
                <a:effectLst/>
                <a:latin typeface="Roboto Light" panose="02000000000000000000" pitchFamily="2" charset="0"/>
                <a:ea typeface="Roboto Light" panose="02000000000000000000" pitchFamily="2" charset="0"/>
                <a:cs typeface="Roboto Light" panose="02000000000000000000" pitchFamily="2" charset="0"/>
              </a:rPr>
              <a:t>44% (</a:t>
            </a:r>
            <a:r>
              <a:rPr lang="en-NZ" sz="1200" kern="1200" dirty="0">
                <a:effectLst/>
                <a:cs typeface="Roboto Light" panose="02000000000000000000" pitchFamily="2" charset="0"/>
              </a:rPr>
              <a:t>down</a:t>
            </a:r>
            <a:r>
              <a:rPr lang="en-NZ" sz="1200" dirty="0">
                <a:latin typeface="Roboto Light" panose="02000000000000000000" pitchFamily="2" charset="0"/>
                <a:ea typeface="Roboto Light" panose="02000000000000000000" pitchFamily="2" charset="0"/>
                <a:cs typeface="Roboto Light" panose="02000000000000000000" pitchFamily="2" charset="0"/>
              </a:rPr>
              <a:t> 4</a:t>
            </a:r>
            <a:r>
              <a:rPr lang="en-NZ" sz="1200" kern="1200" dirty="0">
                <a:effectLst/>
                <a:latin typeface="Roboto Light" panose="02000000000000000000" pitchFamily="2" charset="0"/>
                <a:ea typeface="Roboto Light" panose="02000000000000000000" pitchFamily="2" charset="0"/>
                <a:cs typeface="Roboto Light" panose="02000000000000000000" pitchFamily="2" charset="0"/>
              </a:rPr>
              <a:t>%) said their position would be safe if they were to report wrongdoing</a:t>
            </a:r>
            <a:r>
              <a:rPr lang="en-NZ" sz="1200" kern="1200" dirty="0">
                <a:effectLst/>
                <a:cs typeface="Roboto Light" panose="02000000000000000000" pitchFamily="2" charset="0"/>
              </a:rPr>
              <a:t> </a:t>
            </a:r>
            <a:r>
              <a:rPr lang="en-NZ" sz="1200" dirty="0">
                <a:latin typeface="Roboto Light" panose="02000000000000000000" pitchFamily="2" charset="0"/>
                <a:ea typeface="Roboto Light" panose="02000000000000000000" pitchFamily="2" charset="0"/>
                <a:cs typeface="Roboto Light" panose="02000000000000000000" pitchFamily="2" charset="0"/>
              </a:rPr>
              <a:t>and 23% (down 2%) said their position would not be safe. More people were unsure this year on 32% unsure (up 5%).</a:t>
            </a:r>
          </a:p>
          <a:p>
            <a:pPr lvl="0">
              <a:lnSpc>
                <a:spcPct val="100000"/>
              </a:lnSpc>
              <a:spcBef>
                <a:spcPts val="600"/>
              </a:spcBef>
              <a:buClr>
                <a:schemeClr val="bg1">
                  <a:lumMod val="50000"/>
                </a:schemeClr>
              </a:buClr>
              <a:buSzPct val="120000"/>
              <a:tabLst>
                <a:tab pos="457200" algn="l"/>
              </a:tabLst>
            </a:pPr>
            <a:r>
              <a:rPr lang="en-NZ" sz="1200" kern="1200" dirty="0">
                <a:effectLst/>
                <a:latin typeface="Roboto Light" panose="02000000000000000000" pitchFamily="2" charset="0"/>
                <a:ea typeface="Roboto Light" panose="02000000000000000000" pitchFamily="2" charset="0"/>
                <a:cs typeface="Roboto Light" panose="02000000000000000000" pitchFamily="2" charset="0"/>
              </a:rPr>
              <a:t>Among those who believed thei</a:t>
            </a:r>
            <a:r>
              <a:rPr lang="en-NZ" sz="1200" dirty="0">
                <a:cs typeface="Roboto Light" panose="02000000000000000000" pitchFamily="2" charset="0"/>
              </a:rPr>
              <a:t>r position would not be </a:t>
            </a:r>
            <a:r>
              <a:rPr lang="en-NZ" sz="1200" kern="1200" dirty="0">
                <a:effectLst/>
                <a:latin typeface="Roboto Light" panose="02000000000000000000" pitchFamily="2" charset="0"/>
                <a:ea typeface="Roboto Light" panose="02000000000000000000" pitchFamily="2" charset="0"/>
                <a:cs typeface="Roboto Light" panose="02000000000000000000" pitchFamily="2" charset="0"/>
              </a:rPr>
              <a:t>safe when making a protected disclosure (n=154), the main reasons given were:</a:t>
            </a:r>
          </a:p>
          <a:p>
            <a:pPr marL="400050" lvl="0" indent="-171450">
              <a:lnSpc>
                <a:spcPct val="100000"/>
              </a:lnSpc>
              <a:spcBef>
                <a:spcPts val="600"/>
              </a:spcBef>
              <a:buClr>
                <a:schemeClr val="bg1">
                  <a:lumMod val="50000"/>
                </a:schemeClr>
              </a:buClr>
              <a:buSzPct val="120000"/>
              <a:tabLst>
                <a:tab pos="457200" algn="l"/>
              </a:tabLst>
            </a:pPr>
            <a:r>
              <a:rPr lang="en-NZ" sz="1200" kern="1200" dirty="0">
                <a:effectLst/>
                <a:latin typeface="Roboto Light" panose="02000000000000000000" pitchFamily="2" charset="0"/>
                <a:ea typeface="Roboto Light" panose="02000000000000000000" pitchFamily="2" charset="0"/>
                <a:cs typeface="Roboto Light" panose="02000000000000000000" pitchFamily="2" charset="0"/>
              </a:rPr>
              <a:t>Fear of losing their job (55%, down 6%)</a:t>
            </a:r>
          </a:p>
          <a:p>
            <a:pPr marL="400050" lvl="0" indent="-171450">
              <a:lnSpc>
                <a:spcPct val="100000"/>
              </a:lnSpc>
              <a:spcBef>
                <a:spcPts val="600"/>
              </a:spcBef>
              <a:buClr>
                <a:schemeClr val="bg1">
                  <a:lumMod val="50000"/>
                </a:schemeClr>
              </a:buClr>
              <a:buSzPct val="120000"/>
              <a:tabLst>
                <a:tab pos="457200" algn="l"/>
              </a:tabLst>
            </a:pPr>
            <a:r>
              <a:rPr lang="en-NZ" sz="1200" dirty="0">
                <a:cs typeface="Roboto Light" panose="02000000000000000000" pitchFamily="2" charset="0"/>
              </a:rPr>
              <a:t>R</a:t>
            </a:r>
            <a:r>
              <a:rPr lang="en-NZ" sz="1200" kern="1200" dirty="0">
                <a:effectLst/>
                <a:latin typeface="Roboto Light" panose="02000000000000000000" pitchFamily="2" charset="0"/>
                <a:ea typeface="Roboto Light" panose="02000000000000000000" pitchFamily="2" charset="0"/>
                <a:cs typeface="Roboto Light" panose="02000000000000000000" pitchFamily="2" charset="0"/>
              </a:rPr>
              <a:t>etaliation by other staff or management (45%, up 1%)</a:t>
            </a:r>
          </a:p>
          <a:p>
            <a:pPr marL="400050" lvl="0" indent="-171450">
              <a:lnSpc>
                <a:spcPct val="100000"/>
              </a:lnSpc>
              <a:spcBef>
                <a:spcPts val="600"/>
              </a:spcBef>
              <a:buClr>
                <a:schemeClr val="bg1">
                  <a:lumMod val="50000"/>
                </a:schemeClr>
              </a:buClr>
              <a:buSzPct val="120000"/>
              <a:tabLst>
                <a:tab pos="457200" algn="l"/>
              </a:tabLst>
            </a:pPr>
            <a:r>
              <a:rPr lang="en-NZ" sz="1200" dirty="0">
                <a:cs typeface="Roboto Light" panose="02000000000000000000" pitchFamily="2" charset="0"/>
              </a:rPr>
              <a:t>D</a:t>
            </a:r>
            <a:r>
              <a:rPr lang="en-NZ" sz="1200" kern="1200" dirty="0">
                <a:effectLst/>
                <a:latin typeface="Roboto Light" panose="02000000000000000000" pitchFamily="2" charset="0"/>
                <a:ea typeface="Roboto Light" panose="02000000000000000000" pitchFamily="2" charset="0"/>
                <a:cs typeface="Roboto Light" panose="02000000000000000000" pitchFamily="2" charset="0"/>
              </a:rPr>
              <a:t>isclosure would not be confidential (34%, up 2%).</a:t>
            </a:r>
          </a:p>
          <a:p>
            <a:pPr marL="180975" lvl="1" indent="-180975">
              <a:lnSpc>
                <a:spcPct val="100000"/>
              </a:lnSpc>
              <a:spcBef>
                <a:spcPts val="600"/>
              </a:spcBef>
              <a:buClr>
                <a:schemeClr val="bg1">
                  <a:lumMod val="50000"/>
                </a:schemeClr>
              </a:buClr>
              <a:buSzPct val="120000"/>
              <a:tabLst>
                <a:tab pos="457200" algn="l"/>
              </a:tabLst>
            </a:pPr>
            <a:r>
              <a:rPr lang="en-US" sz="1200" dirty="0">
                <a:latin typeface="Roboto Light" panose="02000000000000000000" pitchFamily="2" charset="0"/>
                <a:ea typeface="Roboto Light" panose="02000000000000000000" pitchFamily="2" charset="0"/>
                <a:cs typeface="Roboto Light" panose="02000000000000000000" pitchFamily="2" charset="0"/>
              </a:rPr>
              <a:t>Providing safety around reporting serious wrongdoing required:</a:t>
            </a:r>
          </a:p>
          <a:p>
            <a:pPr marL="638175" lvl="2" indent="-180975">
              <a:lnSpc>
                <a:spcPct val="100000"/>
              </a:lnSpc>
              <a:spcBef>
                <a:spcPts val="600"/>
              </a:spcBef>
              <a:buClr>
                <a:schemeClr val="bg1">
                  <a:lumMod val="50000"/>
                </a:schemeClr>
              </a:buClr>
              <a:buSzPct val="120000"/>
              <a:tabLst>
                <a:tab pos="457200" algn="l"/>
              </a:tabLst>
            </a:pPr>
            <a:r>
              <a:rPr lang="en-US" sz="1200" dirty="0">
                <a:latin typeface="Roboto Light" panose="02000000000000000000" pitchFamily="2" charset="0"/>
                <a:ea typeface="Roboto Light" panose="02000000000000000000" pitchFamily="2" charset="0"/>
                <a:cs typeface="Roboto Light" panose="02000000000000000000" pitchFamily="2" charset="0"/>
              </a:rPr>
              <a:t>Ensuring  </a:t>
            </a:r>
            <a:r>
              <a:rPr lang="en-US" sz="1200" dirty="0">
                <a:latin typeface="Roboto Light"/>
                <a:ea typeface="Roboto Light"/>
              </a:rPr>
              <a:t>anonymity</a:t>
            </a:r>
            <a:r>
              <a:rPr lang="en-US" sz="1200" dirty="0">
                <a:latin typeface="Roboto Light" panose="02000000000000000000" pitchFamily="2" charset="0"/>
                <a:ea typeface="Roboto Light" panose="02000000000000000000" pitchFamily="2" charset="0"/>
                <a:cs typeface="Roboto Light" panose="02000000000000000000" pitchFamily="2" charset="0"/>
              </a:rPr>
              <a:t> and confidentiality (29%</a:t>
            </a:r>
            <a:r>
              <a:rPr lang="en-US" sz="1200" dirty="0">
                <a:cs typeface="Roboto Light" panose="02000000000000000000" pitchFamily="2" charset="0"/>
              </a:rPr>
              <a:t>, down 20%</a:t>
            </a:r>
            <a:r>
              <a:rPr lang="en-US" sz="1200" dirty="0">
                <a:latin typeface="Roboto Light" panose="02000000000000000000" pitchFamily="2" charset="0"/>
                <a:ea typeface="Roboto Light" panose="02000000000000000000" pitchFamily="2" charset="0"/>
                <a:cs typeface="Roboto Light" panose="02000000000000000000" pitchFamily="2" charset="0"/>
              </a:rPr>
              <a:t>) </a:t>
            </a:r>
          </a:p>
          <a:p>
            <a:pPr marL="638175" lvl="2" indent="-180975">
              <a:lnSpc>
                <a:spcPct val="100000"/>
              </a:lnSpc>
              <a:spcBef>
                <a:spcPts val="600"/>
              </a:spcBef>
              <a:buClr>
                <a:schemeClr val="bg1">
                  <a:lumMod val="50000"/>
                </a:schemeClr>
              </a:buClr>
              <a:buSzPct val="120000"/>
              <a:tabLst>
                <a:tab pos="457200" algn="l"/>
              </a:tabLst>
            </a:pPr>
            <a:r>
              <a:rPr lang="en-US" sz="1200" dirty="0">
                <a:cs typeface="Roboto Light" panose="02000000000000000000" pitchFamily="2" charset="0"/>
              </a:rPr>
              <a:t>Job security and legal protection (</a:t>
            </a:r>
            <a:r>
              <a:rPr lang="en-US" sz="1200" dirty="0">
                <a:latin typeface="Roboto Light" panose="02000000000000000000" pitchFamily="2" charset="0"/>
                <a:ea typeface="Roboto Light" panose="02000000000000000000" pitchFamily="2" charset="0"/>
                <a:cs typeface="Roboto Light" panose="02000000000000000000" pitchFamily="2" charset="0"/>
              </a:rPr>
              <a:t>24%, up 9%).</a:t>
            </a:r>
          </a:p>
          <a:p>
            <a:pPr>
              <a:lnSpc>
                <a:spcPct val="100000"/>
              </a:lnSpc>
              <a:spcBef>
                <a:spcPts val="600"/>
              </a:spcBef>
              <a:buClr>
                <a:schemeClr val="bg1">
                  <a:lumMod val="50000"/>
                </a:schemeClr>
              </a:buClr>
              <a:buSzPct val="120000"/>
            </a:pPr>
            <a:r>
              <a:rPr lang="en-US" sz="1200" dirty="0"/>
              <a:t>Less than a majority felt  their confidentiality would be guaranteed when reporting serious wrongdoing (44%, down 1%). A quarter do not feel confidentiality would be guaranteed (26%, down 4%), however, a larger proportion were unsure, (30%, up 5%).</a:t>
            </a:r>
          </a:p>
          <a:p>
            <a:pPr lvl="1">
              <a:lnSpc>
                <a:spcPct val="100000"/>
              </a:lnSpc>
              <a:spcBef>
                <a:spcPts val="600"/>
              </a:spcBef>
              <a:buClr>
                <a:schemeClr val="bg1">
                  <a:lumMod val="50000"/>
                </a:schemeClr>
              </a:buClr>
              <a:buSzPct val="120000"/>
            </a:pPr>
            <a:endParaRPr lang="en-US" sz="1200" dirty="0"/>
          </a:p>
          <a:p>
            <a:pPr>
              <a:lnSpc>
                <a:spcPct val="100000"/>
              </a:lnSpc>
              <a:spcBef>
                <a:spcPts val="600"/>
              </a:spcBef>
            </a:pPr>
            <a:endParaRPr lang="en-US" sz="1200" dirty="0">
              <a:highlight>
                <a:srgbClr val="FFFF00"/>
              </a:highlight>
            </a:endParaRPr>
          </a:p>
          <a:p>
            <a:pPr>
              <a:lnSpc>
                <a:spcPct val="100000"/>
              </a:lnSpc>
              <a:spcBef>
                <a:spcPts val="600"/>
              </a:spcBef>
            </a:pPr>
            <a:endParaRPr lang="en-US" sz="1400" dirty="0"/>
          </a:p>
          <a:p>
            <a:pPr marL="0" indent="0">
              <a:lnSpc>
                <a:spcPct val="100000"/>
              </a:lnSpc>
              <a:spcBef>
                <a:spcPts val="600"/>
              </a:spcBef>
              <a:buNone/>
            </a:pPr>
            <a:endParaRPr lang="en-US" sz="1400" dirty="0"/>
          </a:p>
        </p:txBody>
      </p:sp>
      <p:sp>
        <p:nvSpPr>
          <p:cNvPr id="4" name="Slide Number Placeholder 3">
            <a:extLst>
              <a:ext uri="{FF2B5EF4-FFF2-40B4-BE49-F238E27FC236}">
                <a16:creationId xmlns:a16="http://schemas.microsoft.com/office/drawing/2014/main" id="{11110D2D-2331-23F9-09B7-700B60526337}"/>
              </a:ext>
            </a:extLst>
          </p:cNvPr>
          <p:cNvSpPr txBox="1">
            <a:spLocks/>
          </p:cNvSpPr>
          <p:nvPr/>
        </p:nvSpPr>
        <p:spPr>
          <a:xfrm>
            <a:off x="-605976" y="6400800"/>
            <a:ext cx="105251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A98EE3D-8CD1-4C3F-BD1C-C98C9596463C}" type="slidenum">
              <a:rPr lang="en-US" sz="900" smtClean="0">
                <a:latin typeface="Roboto Light" panose="02000000000000000000" pitchFamily="2" charset="0"/>
                <a:ea typeface="Roboto Light" panose="02000000000000000000" pitchFamily="2" charset="0"/>
              </a:rPr>
              <a:pPr algn="r"/>
              <a:t>29</a:t>
            </a:fld>
            <a:endParaRPr lang="en-US" sz="900" dirty="0">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15523420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bstract silver light patterns">
            <a:extLst>
              <a:ext uri="{FF2B5EF4-FFF2-40B4-BE49-F238E27FC236}">
                <a16:creationId xmlns:a16="http://schemas.microsoft.com/office/drawing/2014/main" id="{B4E7BE6D-C74D-20FF-EBE6-79AA038183D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958"/>
            <a:ext cx="12161522" cy="6858000"/>
          </a:xfrm>
          <a:prstGeom prst="rect">
            <a:avLst/>
          </a:prstGeom>
        </p:spPr>
      </p:pic>
      <p:sp>
        <p:nvSpPr>
          <p:cNvPr id="10" name="Rectangle 9">
            <a:extLst>
              <a:ext uri="{FF2B5EF4-FFF2-40B4-BE49-F238E27FC236}">
                <a16:creationId xmlns:a16="http://schemas.microsoft.com/office/drawing/2014/main" id="{E0036069-C714-77AA-EE1C-E4BE50895D99}"/>
              </a:ext>
            </a:extLst>
          </p:cNvPr>
          <p:cNvSpPr/>
          <p:nvPr/>
        </p:nvSpPr>
        <p:spPr>
          <a:xfrm>
            <a:off x="1" y="7770"/>
            <a:ext cx="12161522" cy="6856042"/>
          </a:xfrm>
          <a:prstGeom prst="rect">
            <a:avLst/>
          </a:prstGeom>
          <a:solidFill>
            <a:srgbClr val="335A7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600" dirty="0"/>
          </a:p>
        </p:txBody>
      </p:sp>
      <p:sp>
        <p:nvSpPr>
          <p:cNvPr id="5" name="Slide Number Placeholder 4">
            <a:extLst>
              <a:ext uri="{FF2B5EF4-FFF2-40B4-BE49-F238E27FC236}">
                <a16:creationId xmlns:a16="http://schemas.microsoft.com/office/drawing/2014/main" id="{82BF4AA2-34DC-4002-837E-C46A70314927}"/>
              </a:ext>
            </a:extLst>
          </p:cNvPr>
          <p:cNvSpPr>
            <a:spLocks noGrp="1"/>
          </p:cNvSpPr>
          <p:nvPr>
            <p:ph type="sldNum" sz="quarter" idx="12"/>
          </p:nvPr>
        </p:nvSpPr>
        <p:spPr>
          <a:xfrm>
            <a:off x="-131762" y="6346864"/>
            <a:ext cx="1052510" cy="365125"/>
          </a:xfrm>
        </p:spPr>
        <p:txBody>
          <a:bodyPr/>
          <a:lstStyle/>
          <a:p>
            <a:pPr algn="ctr"/>
            <a:fld id="{CE4AF75B-21BA-8248-BC34-B135DDB19775}" type="slidenum">
              <a:rPr lang="en-ID" sz="900" smtClean="0">
                <a:solidFill>
                  <a:schemeClr val="bg1"/>
                </a:solidFill>
                <a:latin typeface="Roboto Light" panose="02000000000000000000" pitchFamily="2" charset="0"/>
                <a:ea typeface="Roboto Light" panose="02000000000000000000" pitchFamily="2" charset="0"/>
              </a:rPr>
              <a:pPr algn="ctr"/>
              <a:t>3</a:t>
            </a:fld>
            <a:endParaRPr lang="en-ID" sz="900" dirty="0">
              <a:solidFill>
                <a:schemeClr val="bg1"/>
              </a:solidFill>
              <a:latin typeface="Roboto Light" panose="02000000000000000000" pitchFamily="2" charset="0"/>
              <a:ea typeface="Roboto Light" panose="02000000000000000000" pitchFamily="2" charset="0"/>
            </a:endParaRPr>
          </a:p>
        </p:txBody>
      </p:sp>
      <p:sp>
        <p:nvSpPr>
          <p:cNvPr id="2" name="Title 1">
            <a:extLst>
              <a:ext uri="{FF2B5EF4-FFF2-40B4-BE49-F238E27FC236}">
                <a16:creationId xmlns:a16="http://schemas.microsoft.com/office/drawing/2014/main" id="{4EFC7CD0-46FB-4AC9-A4ED-88BF1B89BCE0}"/>
              </a:ext>
            </a:extLst>
          </p:cNvPr>
          <p:cNvSpPr>
            <a:spLocks noGrp="1"/>
          </p:cNvSpPr>
          <p:nvPr>
            <p:ph type="title" idx="4294967295"/>
          </p:nvPr>
        </p:nvSpPr>
        <p:spPr>
          <a:xfrm>
            <a:off x="1344613" y="219075"/>
            <a:ext cx="10847387" cy="627063"/>
          </a:xfrm>
        </p:spPr>
        <p:txBody>
          <a:bodyPr>
            <a:normAutofit fontScale="90000"/>
          </a:bodyPr>
          <a:lstStyle/>
          <a:p>
            <a:pPr algn="r"/>
            <a:r>
              <a:rPr lang="en-ID" cap="none" dirty="0">
                <a:solidFill>
                  <a:schemeClr val="bg1"/>
                </a:solidFill>
              </a:rPr>
              <a:t>Objectives and methodology</a:t>
            </a:r>
          </a:p>
        </p:txBody>
      </p:sp>
      <p:sp>
        <p:nvSpPr>
          <p:cNvPr id="7" name="TextBox 6">
            <a:extLst>
              <a:ext uri="{FF2B5EF4-FFF2-40B4-BE49-F238E27FC236}">
                <a16:creationId xmlns:a16="http://schemas.microsoft.com/office/drawing/2014/main" id="{4E09225F-7BF6-4A65-BECB-C61EA9F771EB}"/>
              </a:ext>
            </a:extLst>
          </p:cNvPr>
          <p:cNvSpPr txBox="1"/>
          <p:nvPr/>
        </p:nvSpPr>
        <p:spPr>
          <a:xfrm>
            <a:off x="734623" y="1739920"/>
            <a:ext cx="4253649" cy="2600712"/>
          </a:xfrm>
          <a:prstGeom prst="rect">
            <a:avLst/>
          </a:prstGeom>
          <a:noFill/>
        </p:spPr>
        <p:txBody>
          <a:bodyPr wrap="square" lIns="0" tIns="0" rIns="0" bIns="0" rtlCol="0" anchor="t">
            <a:spAutoFit/>
          </a:bodyPr>
          <a:lstStyle/>
          <a:p>
            <a:r>
              <a:rPr lang="en-US" sz="1200" b="1" dirty="0">
                <a:solidFill>
                  <a:schemeClr val="bg1"/>
                </a:solidFill>
                <a:latin typeface="Roboto Light"/>
                <a:ea typeface="Roboto Light"/>
                <a:cs typeface="Roboto Light"/>
              </a:rPr>
              <a:t>The key objective of the research was to measure  awareness and knowledge of the Protected Disclosures (Protection of Whistleblowers) Act 2022 </a:t>
            </a:r>
            <a:r>
              <a:rPr lang="en-US" sz="1200" b="1">
                <a:solidFill>
                  <a:schemeClr val="bg1"/>
                </a:solidFill>
                <a:latin typeface="Roboto Light"/>
                <a:ea typeface="Roboto Light"/>
                <a:cs typeface="Roboto Light"/>
              </a:rPr>
              <a:t>(PDA) and </a:t>
            </a:r>
            <a:r>
              <a:rPr lang="en-US" sz="1200" b="1" dirty="0">
                <a:solidFill>
                  <a:schemeClr val="bg1"/>
                </a:solidFill>
                <a:latin typeface="Roboto Light"/>
                <a:ea typeface="Roboto Light"/>
                <a:cs typeface="Roboto Light"/>
              </a:rPr>
              <a:t>track on key indicators.</a:t>
            </a:r>
          </a:p>
          <a:p>
            <a:endParaRPr lang="en-US" sz="1200" b="1" dirty="0">
              <a:solidFill>
                <a:schemeClr val="bg1"/>
              </a:solidFill>
              <a:latin typeface="Roboto Light" panose="02000000000000000000" pitchFamily="2" charset="0"/>
              <a:ea typeface="Roboto Light" panose="02000000000000000000" pitchFamily="2" charset="0"/>
            </a:endParaRPr>
          </a:p>
          <a:p>
            <a:endParaRPr lang="en-US" sz="1200" b="1" dirty="0">
              <a:solidFill>
                <a:schemeClr val="bg1"/>
              </a:solidFill>
              <a:latin typeface="Roboto Light" panose="02000000000000000000" pitchFamily="2" charset="0"/>
              <a:ea typeface="Roboto Light" panose="02000000000000000000" pitchFamily="2" charset="0"/>
            </a:endParaRPr>
          </a:p>
          <a:p>
            <a:pPr>
              <a:spcAft>
                <a:spcPts val="600"/>
              </a:spcAft>
            </a:pPr>
            <a:r>
              <a:rPr lang="en-US" sz="1200" b="1" dirty="0">
                <a:solidFill>
                  <a:schemeClr val="bg1"/>
                </a:solidFill>
                <a:latin typeface="Roboto Light" panose="02000000000000000000" pitchFamily="2" charset="0"/>
                <a:ea typeface="Roboto Light" panose="02000000000000000000" pitchFamily="2" charset="0"/>
              </a:rPr>
              <a:t>Specific objectives were to:</a:t>
            </a:r>
          </a:p>
          <a:p>
            <a:pPr marL="361950" indent="-361950">
              <a:spcAft>
                <a:spcPts val="600"/>
              </a:spcAft>
              <a:buFontTx/>
              <a:buChar char="-"/>
            </a:pPr>
            <a:r>
              <a:rPr lang="en-US" sz="1200" b="1" dirty="0">
                <a:solidFill>
                  <a:schemeClr val="bg1"/>
                </a:solidFill>
                <a:latin typeface="Roboto Light" panose="02000000000000000000" pitchFamily="2" charset="0"/>
                <a:ea typeface="Roboto Light" panose="02000000000000000000" pitchFamily="2" charset="0"/>
              </a:rPr>
              <a:t>Measure awareness and knowledge of the Act</a:t>
            </a:r>
          </a:p>
          <a:p>
            <a:pPr marL="361950" indent="-361950">
              <a:spcAft>
                <a:spcPts val="600"/>
              </a:spcAft>
              <a:buFontTx/>
              <a:buChar char="-"/>
            </a:pPr>
            <a:r>
              <a:rPr lang="en-US" sz="1200" b="1" dirty="0">
                <a:solidFill>
                  <a:schemeClr val="bg1"/>
                </a:solidFill>
                <a:latin typeface="Roboto Light" panose="02000000000000000000" pitchFamily="2" charset="0"/>
                <a:ea typeface="Roboto Light" panose="02000000000000000000" pitchFamily="2" charset="0"/>
              </a:rPr>
              <a:t>Identify key contacts for information about the Act</a:t>
            </a:r>
          </a:p>
          <a:p>
            <a:pPr marL="361950" indent="-361950">
              <a:spcAft>
                <a:spcPts val="600"/>
              </a:spcAft>
              <a:buFontTx/>
              <a:buChar char="-"/>
            </a:pPr>
            <a:r>
              <a:rPr lang="en-US" sz="1200" b="1" dirty="0">
                <a:solidFill>
                  <a:schemeClr val="bg1"/>
                </a:solidFill>
                <a:latin typeface="Roboto Light" panose="02000000000000000000" pitchFamily="2" charset="0"/>
                <a:ea typeface="Roboto Light" panose="02000000000000000000" pitchFamily="2" charset="0"/>
              </a:rPr>
              <a:t>Measure behaviours around reporting on serious wrongdoing</a:t>
            </a:r>
          </a:p>
          <a:p>
            <a:pPr marL="361950" indent="-361950">
              <a:spcAft>
                <a:spcPts val="600"/>
              </a:spcAft>
            </a:pPr>
            <a:r>
              <a:rPr lang="en-US" sz="1200" b="1" dirty="0">
                <a:solidFill>
                  <a:schemeClr val="bg1"/>
                </a:solidFill>
                <a:latin typeface="Roboto Light" panose="02000000000000000000" pitchFamily="2" charset="0"/>
                <a:ea typeface="Roboto Light" panose="02000000000000000000" pitchFamily="2" charset="0"/>
              </a:rPr>
              <a:t>-	Provide tracking on key indicators.</a:t>
            </a:r>
            <a:endParaRPr lang="en-NZ" sz="1200" b="1" dirty="0">
              <a:solidFill>
                <a:schemeClr val="bg1"/>
              </a:solidFill>
              <a:latin typeface="Roboto Light" panose="02000000000000000000" pitchFamily="2" charset="0"/>
              <a:ea typeface="Roboto Light" panose="02000000000000000000" pitchFamily="2" charset="0"/>
              <a:cs typeface="Times New Roman" panose="02020603050405020304" pitchFamily="18" charset="0"/>
            </a:endParaRPr>
          </a:p>
          <a:p>
            <a:pPr lvl="1"/>
            <a:endParaRPr lang="en-NZ" sz="1200" b="1" dirty="0">
              <a:solidFill>
                <a:schemeClr val="bg1"/>
              </a:solidFill>
              <a:highlight>
                <a:srgbClr val="FFFF00"/>
              </a:highlight>
              <a:latin typeface="Roboto Light" panose="02000000000000000000" pitchFamily="2" charset="0"/>
              <a:ea typeface="Roboto Light" panose="02000000000000000000" pitchFamily="2" charset="0"/>
            </a:endParaRPr>
          </a:p>
        </p:txBody>
      </p:sp>
      <p:cxnSp>
        <p:nvCxnSpPr>
          <p:cNvPr id="36" name="Straight Connector 35">
            <a:extLst>
              <a:ext uri="{FF2B5EF4-FFF2-40B4-BE49-F238E27FC236}">
                <a16:creationId xmlns:a16="http://schemas.microsoft.com/office/drawing/2014/main" id="{FDB0BCC2-EF27-4F19-BB49-988B9ABB8BCF}"/>
              </a:ext>
            </a:extLst>
          </p:cNvPr>
          <p:cNvCxnSpPr>
            <a:cxnSpLocks/>
          </p:cNvCxnSpPr>
          <p:nvPr/>
        </p:nvCxnSpPr>
        <p:spPr>
          <a:xfrm>
            <a:off x="5467879" y="1842010"/>
            <a:ext cx="0" cy="3587732"/>
          </a:xfrm>
          <a:prstGeom prst="line">
            <a:avLst/>
          </a:prstGeom>
          <a:ln w="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AB74448-0A99-48FA-AE18-D5CC5AB59D11}"/>
              </a:ext>
            </a:extLst>
          </p:cNvPr>
          <p:cNvCxnSpPr>
            <a:cxnSpLocks/>
          </p:cNvCxnSpPr>
          <p:nvPr/>
        </p:nvCxnSpPr>
        <p:spPr>
          <a:xfrm>
            <a:off x="7153775" y="4776227"/>
            <a:ext cx="476149" cy="0"/>
          </a:xfrm>
          <a:prstGeom prst="line">
            <a:avLst/>
          </a:prstGeom>
          <a:ln w="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866A741C-48ED-4F8E-879C-B7DDF90FCB14}"/>
              </a:ext>
            </a:extLst>
          </p:cNvPr>
          <p:cNvGrpSpPr/>
          <p:nvPr/>
        </p:nvGrpSpPr>
        <p:grpSpPr>
          <a:xfrm>
            <a:off x="5947487" y="1666736"/>
            <a:ext cx="5159462" cy="2936188"/>
            <a:chOff x="6329630" y="1929028"/>
            <a:chExt cx="5159462" cy="2936188"/>
          </a:xfrm>
        </p:grpSpPr>
        <p:sp>
          <p:nvSpPr>
            <p:cNvPr id="16" name="TextBox 15">
              <a:extLst>
                <a:ext uri="{FF2B5EF4-FFF2-40B4-BE49-F238E27FC236}">
                  <a16:creationId xmlns:a16="http://schemas.microsoft.com/office/drawing/2014/main" id="{6451F0B3-ECC6-4481-AEE0-55128C0D9666}"/>
                </a:ext>
              </a:extLst>
            </p:cNvPr>
            <p:cNvSpPr txBox="1"/>
            <p:nvPr/>
          </p:nvSpPr>
          <p:spPr>
            <a:xfrm>
              <a:off x="7116068" y="1929028"/>
              <a:ext cx="4373024" cy="2936188"/>
            </a:xfrm>
            <a:prstGeom prst="rect">
              <a:avLst/>
            </a:prstGeom>
            <a:noFill/>
          </p:spPr>
          <p:txBody>
            <a:bodyPr wrap="square" lIns="0" tIns="0" rIns="0" bIns="0" rtlCol="0" anchor="t">
              <a:spAutoFit/>
            </a:bodyPr>
            <a:lstStyle/>
            <a:p>
              <a:pPr algn="just">
                <a:lnSpc>
                  <a:spcPct val="110000"/>
                </a:lnSpc>
                <a:spcBef>
                  <a:spcPts val="600"/>
                </a:spcBef>
              </a:pPr>
              <a:r>
                <a:rPr lang="en-NZ" sz="1200" b="1"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Results in this report (2019 to 2026) are based upon questions asked in a nation-wide online survey. </a:t>
              </a:r>
            </a:p>
            <a:p>
              <a:pPr marL="0" lvl="1" algn="just">
                <a:lnSpc>
                  <a:spcPct val="110000"/>
                </a:lnSpc>
                <a:spcBef>
                  <a:spcPts val="600"/>
                </a:spcBef>
              </a:pPr>
              <a:r>
                <a:rPr lang="en-US" sz="1200" b="1"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The sample size for the online survey was n=1018, with the margin of error for a 50% figure at the 95% confidence level being ± 3.1%.</a:t>
              </a:r>
            </a:p>
            <a:p>
              <a:pPr marL="0" lvl="1" algn="just">
                <a:lnSpc>
                  <a:spcPct val="110000"/>
                </a:lnSpc>
                <a:spcBef>
                  <a:spcPts val="600"/>
                </a:spcBef>
              </a:pPr>
              <a:r>
                <a:rPr lang="en-US" sz="1200" b="1"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The 2026 online survey was conducted from the 13</a:t>
              </a:r>
              <a:r>
                <a:rPr lang="en-US" sz="1200" b="1" baseline="300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th</a:t>
              </a:r>
              <a:r>
                <a:rPr lang="en-US" sz="1200" b="1"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to the 27</a:t>
              </a:r>
              <a:r>
                <a:rPr lang="en-US" sz="1200" b="1" baseline="300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th</a:t>
              </a:r>
              <a:r>
                <a:rPr lang="en-US" sz="1200" b="1"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April 2026.</a:t>
              </a:r>
            </a:p>
            <a:p>
              <a:pPr algn="just">
                <a:lnSpc>
                  <a:spcPct val="110000"/>
                </a:lnSpc>
                <a:spcBef>
                  <a:spcPts val="600"/>
                </a:spcBef>
              </a:pPr>
              <a:r>
                <a:rPr lang="en-US" sz="1200" b="1"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The survey in previous years used the same methodology. Results in the report track from these earlier surveys.</a:t>
              </a:r>
            </a:p>
            <a:p>
              <a:pPr algn="just">
                <a:lnSpc>
                  <a:spcPct val="110000"/>
                </a:lnSpc>
                <a:spcBef>
                  <a:spcPts val="600"/>
                </a:spcBef>
              </a:pPr>
              <a:r>
                <a:rPr lang="en-US" sz="1200" b="1" dirty="0">
                  <a:solidFill>
                    <a:schemeClr val="bg1"/>
                  </a:solidFill>
                  <a:latin typeface="Roboto Light"/>
                  <a:ea typeface="Roboto Light"/>
                  <a:cs typeface="Roboto Light"/>
                </a:rPr>
                <a:t>Note: Since the change in name of the Protected Disclosures Act to include (Whistleblowers), questions since 2023 were updated. Where the “Protected Disclosures (Protection of Whistleblowers) Act“ is mentioned, in previous years it was referred to as the  “Protected Disclosures Act”.  </a:t>
              </a:r>
              <a:endParaRPr lang="en-US" sz="1200" b="1" dirty="0">
                <a:solidFill>
                  <a:schemeClr val="bg1"/>
                </a:solidFill>
                <a:latin typeface="Roboto Light" panose="02000000000000000000" pitchFamily="2" charset="0"/>
                <a:ea typeface="Roboto Light" panose="02000000000000000000" pitchFamily="2" charset="0"/>
              </a:endParaRPr>
            </a:p>
          </p:txBody>
        </p:sp>
        <p:grpSp>
          <p:nvGrpSpPr>
            <p:cNvPr id="38" name="Group 37">
              <a:extLst>
                <a:ext uri="{FF2B5EF4-FFF2-40B4-BE49-F238E27FC236}">
                  <a16:creationId xmlns:a16="http://schemas.microsoft.com/office/drawing/2014/main" id="{A335944B-868B-4024-BECE-1C682984B175}"/>
                </a:ext>
              </a:extLst>
            </p:cNvPr>
            <p:cNvGrpSpPr/>
            <p:nvPr/>
          </p:nvGrpSpPr>
          <p:grpSpPr>
            <a:xfrm>
              <a:off x="6329630" y="2002212"/>
              <a:ext cx="344488" cy="346075"/>
              <a:chOff x="9169400" y="6364288"/>
              <a:chExt cx="344488" cy="346075"/>
            </a:xfrm>
          </p:grpSpPr>
          <p:sp>
            <p:nvSpPr>
              <p:cNvPr id="39" name="Oval 314">
                <a:extLst>
                  <a:ext uri="{FF2B5EF4-FFF2-40B4-BE49-F238E27FC236}">
                    <a16:creationId xmlns:a16="http://schemas.microsoft.com/office/drawing/2014/main" id="{EF0CD85E-2055-4ECE-9346-CA683A9D1D68}"/>
                  </a:ext>
                </a:extLst>
              </p:cNvPr>
              <p:cNvSpPr>
                <a:spLocks noChangeArrowheads="1"/>
              </p:cNvSpPr>
              <p:nvPr/>
            </p:nvSpPr>
            <p:spPr bwMode="auto">
              <a:xfrm>
                <a:off x="9169400" y="6364288"/>
                <a:ext cx="344488" cy="346075"/>
              </a:xfrm>
              <a:prstGeom prst="ellipse">
                <a:avLst/>
              </a:prstGeom>
              <a:noFill/>
              <a:ln w="14288"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sz="1600" b="1">
                  <a:solidFill>
                    <a:schemeClr val="bg1"/>
                  </a:solidFill>
                  <a:latin typeface="Roboto Light" panose="02000000000000000000" pitchFamily="2" charset="0"/>
                  <a:ea typeface="Roboto Light" panose="02000000000000000000" pitchFamily="2" charset="0"/>
                </a:endParaRPr>
              </a:p>
            </p:txBody>
          </p:sp>
          <p:sp>
            <p:nvSpPr>
              <p:cNvPr id="40" name="Freeform 315">
                <a:extLst>
                  <a:ext uri="{FF2B5EF4-FFF2-40B4-BE49-F238E27FC236}">
                    <a16:creationId xmlns:a16="http://schemas.microsoft.com/office/drawing/2014/main" id="{4417F282-3951-4EAB-BC7F-3AD33D83BC53}"/>
                  </a:ext>
                </a:extLst>
              </p:cNvPr>
              <p:cNvSpPr>
                <a:spLocks/>
              </p:cNvSpPr>
              <p:nvPr/>
            </p:nvSpPr>
            <p:spPr bwMode="auto">
              <a:xfrm>
                <a:off x="9288463" y="6440488"/>
                <a:ext cx="128588" cy="195263"/>
              </a:xfrm>
              <a:custGeom>
                <a:avLst/>
                <a:gdLst>
                  <a:gd name="T0" fmla="*/ 0 w 81"/>
                  <a:gd name="T1" fmla="*/ 123 h 123"/>
                  <a:gd name="T2" fmla="*/ 81 w 81"/>
                  <a:gd name="T3" fmla="*/ 61 h 123"/>
                  <a:gd name="T4" fmla="*/ 0 w 81"/>
                  <a:gd name="T5" fmla="*/ 0 h 123"/>
                </a:gdLst>
                <a:ahLst/>
                <a:cxnLst>
                  <a:cxn ang="0">
                    <a:pos x="T0" y="T1"/>
                  </a:cxn>
                  <a:cxn ang="0">
                    <a:pos x="T2" y="T3"/>
                  </a:cxn>
                  <a:cxn ang="0">
                    <a:pos x="T4" y="T5"/>
                  </a:cxn>
                </a:cxnLst>
                <a:rect l="0" t="0" r="r" b="b"/>
                <a:pathLst>
                  <a:path w="81" h="123">
                    <a:moveTo>
                      <a:pt x="0" y="123"/>
                    </a:moveTo>
                    <a:lnTo>
                      <a:pt x="81" y="61"/>
                    </a:lnTo>
                    <a:lnTo>
                      <a:pt x="0" y="0"/>
                    </a:lnTo>
                  </a:path>
                </a:pathLst>
              </a:custGeom>
              <a:noFill/>
              <a:ln w="14288"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sz="1600" b="1" dirty="0">
                  <a:solidFill>
                    <a:schemeClr val="bg1"/>
                  </a:solidFill>
                  <a:latin typeface="Roboto Light" panose="02000000000000000000" pitchFamily="2" charset="0"/>
                  <a:ea typeface="Roboto Light" panose="02000000000000000000" pitchFamily="2" charset="0"/>
                </a:endParaRPr>
              </a:p>
            </p:txBody>
          </p:sp>
        </p:grpSp>
      </p:grpSp>
      <p:grpSp>
        <p:nvGrpSpPr>
          <p:cNvPr id="50" name="Group 49">
            <a:extLst>
              <a:ext uri="{FF2B5EF4-FFF2-40B4-BE49-F238E27FC236}">
                <a16:creationId xmlns:a16="http://schemas.microsoft.com/office/drawing/2014/main" id="{30CB8D86-1129-4557-8842-AF0BE32688C5}"/>
              </a:ext>
            </a:extLst>
          </p:cNvPr>
          <p:cNvGrpSpPr/>
          <p:nvPr/>
        </p:nvGrpSpPr>
        <p:grpSpPr>
          <a:xfrm>
            <a:off x="5715799" y="4852772"/>
            <a:ext cx="5391150" cy="2063704"/>
            <a:chOff x="6097942" y="4133517"/>
            <a:chExt cx="5391150" cy="2063704"/>
          </a:xfrm>
        </p:grpSpPr>
        <p:sp>
          <p:nvSpPr>
            <p:cNvPr id="18" name="TextBox 17">
              <a:extLst>
                <a:ext uri="{FF2B5EF4-FFF2-40B4-BE49-F238E27FC236}">
                  <a16:creationId xmlns:a16="http://schemas.microsoft.com/office/drawing/2014/main" id="{88509A87-7351-4172-B284-11A6C2EB2E57}"/>
                </a:ext>
              </a:extLst>
            </p:cNvPr>
            <p:cNvSpPr txBox="1"/>
            <p:nvPr/>
          </p:nvSpPr>
          <p:spPr>
            <a:xfrm>
              <a:off x="7116068" y="4364412"/>
              <a:ext cx="4373024" cy="1832809"/>
            </a:xfrm>
            <a:prstGeom prst="rect">
              <a:avLst/>
            </a:prstGeom>
            <a:noFill/>
          </p:spPr>
          <p:txBody>
            <a:bodyPr wrap="square" lIns="0" tIns="0" rIns="0" bIns="0" rtlCol="0">
              <a:spAutoFit/>
            </a:bodyPr>
            <a:lstStyle/>
            <a:p>
              <a:pPr>
                <a:lnSpc>
                  <a:spcPct val="120000"/>
                </a:lnSpc>
                <a:spcBef>
                  <a:spcPts val="0"/>
                </a:spcBef>
                <a:tabLst>
                  <a:tab pos="457200" algn="l"/>
                </a:tabLst>
              </a:pPr>
              <a:r>
                <a:rPr lang="en-NZ" sz="1200" b="1" dirty="0">
                  <a:solidFill>
                    <a:schemeClr val="bg1"/>
                  </a:solidFill>
                  <a:latin typeface="Roboto Light" panose="02000000000000000000" pitchFamily="2" charset="0"/>
                  <a:ea typeface="Roboto Light" panose="02000000000000000000" pitchFamily="2" charset="0"/>
                  <a:cs typeface="Times New Roman" panose="02020603050405020304" pitchFamily="18" charset="0"/>
                </a:rPr>
                <a:t>All numbers are shown rounded to zero decimal places, hence specified totals are not always exactly equal to the sum of the specified sub-totals. </a:t>
              </a:r>
            </a:p>
            <a:p>
              <a:pPr>
                <a:lnSpc>
                  <a:spcPct val="120000"/>
                </a:lnSpc>
                <a:spcBef>
                  <a:spcPts val="0"/>
                </a:spcBef>
                <a:tabLst>
                  <a:tab pos="457200" algn="l"/>
                </a:tabLst>
              </a:pPr>
              <a:r>
                <a:rPr lang="en-NZ" sz="1200" b="1" dirty="0">
                  <a:solidFill>
                    <a:schemeClr val="bg1"/>
                  </a:solidFill>
                  <a:latin typeface="Roboto Light" panose="02000000000000000000" pitchFamily="2" charset="0"/>
                  <a:ea typeface="Roboto Light" panose="02000000000000000000" pitchFamily="2" charset="0"/>
                  <a:cs typeface="Times New Roman" panose="02020603050405020304" pitchFamily="18" charset="0"/>
                </a:rPr>
                <a:t>The differences are seldom more than 1%.</a:t>
              </a:r>
            </a:p>
            <a:p>
              <a:pPr>
                <a:lnSpc>
                  <a:spcPct val="120000"/>
                </a:lnSpc>
                <a:spcBef>
                  <a:spcPts val="0"/>
                </a:spcBef>
                <a:buFont typeface="Arial" panose="020B0604020202020204" pitchFamily="34" charset="0"/>
                <a:buChar char="•"/>
                <a:tabLst>
                  <a:tab pos="457200" algn="l"/>
                </a:tabLst>
              </a:pPr>
              <a:r>
                <a:rPr lang="en-NZ" sz="1200" b="1" dirty="0">
                  <a:solidFill>
                    <a:schemeClr val="bg1"/>
                  </a:solidFill>
                  <a:latin typeface="Roboto Light" panose="02000000000000000000" pitchFamily="2" charset="0"/>
                  <a:ea typeface="Roboto Light" panose="02000000000000000000" pitchFamily="2" charset="0"/>
                  <a:cs typeface="Times New Roman" panose="02020603050405020304" pitchFamily="18" charset="0"/>
                </a:rPr>
                <a:t>For example, 2.7 + 3.5 = 6.2 would appear: 3 + 4 = 6.</a:t>
              </a:r>
            </a:p>
            <a:p>
              <a:pPr>
                <a:lnSpc>
                  <a:spcPct val="120000"/>
                </a:lnSpc>
                <a:spcBef>
                  <a:spcPts val="600"/>
                </a:spcBef>
                <a:tabLst>
                  <a:tab pos="457200" algn="l"/>
                </a:tabLst>
              </a:pPr>
              <a:r>
                <a:rPr lang="en-NZ" sz="1200" b="1" dirty="0">
                  <a:solidFill>
                    <a:schemeClr val="bg1"/>
                  </a:solidFill>
                  <a:effectLst/>
                  <a:latin typeface="Roboto Light" panose="02000000000000000000" pitchFamily="2" charset="0"/>
                  <a:ea typeface="Roboto Light" panose="02000000000000000000" pitchFamily="2" charset="0"/>
                  <a:cs typeface="Roboto Light" panose="02000000000000000000" pitchFamily="2" charset="0"/>
                </a:rPr>
                <a:t>Note when we refer to ‘down 2%’ ,we are meaning percentage points (the numerical difference between two percentages). </a:t>
              </a:r>
            </a:p>
            <a:p>
              <a:pPr>
                <a:lnSpc>
                  <a:spcPct val="120000"/>
                </a:lnSpc>
                <a:spcBef>
                  <a:spcPts val="0"/>
                </a:spcBef>
                <a:buFont typeface="Arial" panose="020B0604020202020204" pitchFamily="34" charset="0"/>
                <a:buChar char="•"/>
                <a:tabLst>
                  <a:tab pos="457200" algn="l"/>
                </a:tabLst>
              </a:pPr>
              <a:endParaRPr lang="en-NZ" sz="1200" b="1" dirty="0">
                <a:solidFill>
                  <a:schemeClr val="bg1"/>
                </a:solidFill>
                <a:latin typeface="Roboto Light" panose="02000000000000000000" pitchFamily="2" charset="0"/>
                <a:ea typeface="Roboto Light" panose="02000000000000000000" pitchFamily="2" charset="0"/>
                <a:cs typeface="Arial" panose="020B0604020202020204" pitchFamily="34" charset="0"/>
              </a:endParaRPr>
            </a:p>
          </p:txBody>
        </p:sp>
        <p:sp>
          <p:nvSpPr>
            <p:cNvPr id="28" name="Rectangle 27">
              <a:extLst>
                <a:ext uri="{FF2B5EF4-FFF2-40B4-BE49-F238E27FC236}">
                  <a16:creationId xmlns:a16="http://schemas.microsoft.com/office/drawing/2014/main" id="{A9A3A422-4486-4D9F-AFF2-797B7E6B82CD}"/>
                </a:ext>
              </a:extLst>
            </p:cNvPr>
            <p:cNvSpPr/>
            <p:nvPr/>
          </p:nvSpPr>
          <p:spPr>
            <a:xfrm>
              <a:off x="6097942" y="4133517"/>
              <a:ext cx="807864" cy="8078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bg1"/>
                </a:solidFill>
                <a:latin typeface="Roboto Light" panose="02000000000000000000" pitchFamily="2" charset="0"/>
                <a:ea typeface="Roboto Light" panose="02000000000000000000" pitchFamily="2" charset="0"/>
              </a:endParaRPr>
            </a:p>
          </p:txBody>
        </p:sp>
        <p:grpSp>
          <p:nvGrpSpPr>
            <p:cNvPr id="44" name="Group 43">
              <a:extLst>
                <a:ext uri="{FF2B5EF4-FFF2-40B4-BE49-F238E27FC236}">
                  <a16:creationId xmlns:a16="http://schemas.microsoft.com/office/drawing/2014/main" id="{EAEF01E1-DDFD-4FA1-AE5F-59FCBC74E731}"/>
                </a:ext>
              </a:extLst>
            </p:cNvPr>
            <p:cNvGrpSpPr/>
            <p:nvPr/>
          </p:nvGrpSpPr>
          <p:grpSpPr>
            <a:xfrm>
              <a:off x="6329630" y="4364412"/>
              <a:ext cx="344488" cy="346075"/>
              <a:chOff x="9169400" y="6364288"/>
              <a:chExt cx="344488" cy="346075"/>
            </a:xfrm>
          </p:grpSpPr>
          <p:sp>
            <p:nvSpPr>
              <p:cNvPr id="45" name="Oval 314">
                <a:extLst>
                  <a:ext uri="{FF2B5EF4-FFF2-40B4-BE49-F238E27FC236}">
                    <a16:creationId xmlns:a16="http://schemas.microsoft.com/office/drawing/2014/main" id="{C7918C6C-DEEA-4372-851B-6B4D73674049}"/>
                  </a:ext>
                </a:extLst>
              </p:cNvPr>
              <p:cNvSpPr>
                <a:spLocks noChangeArrowheads="1"/>
              </p:cNvSpPr>
              <p:nvPr/>
            </p:nvSpPr>
            <p:spPr bwMode="auto">
              <a:xfrm>
                <a:off x="9169400" y="6364288"/>
                <a:ext cx="344488" cy="346075"/>
              </a:xfrm>
              <a:prstGeom prst="ellipse">
                <a:avLst/>
              </a:pr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sz="1600" b="1">
                  <a:solidFill>
                    <a:schemeClr val="bg1"/>
                  </a:solidFill>
                  <a:latin typeface="Roboto Light" panose="02000000000000000000" pitchFamily="2" charset="0"/>
                  <a:ea typeface="Roboto Light" panose="02000000000000000000" pitchFamily="2" charset="0"/>
                </a:endParaRPr>
              </a:p>
            </p:txBody>
          </p:sp>
          <p:sp>
            <p:nvSpPr>
              <p:cNvPr id="46" name="Freeform 315">
                <a:extLst>
                  <a:ext uri="{FF2B5EF4-FFF2-40B4-BE49-F238E27FC236}">
                    <a16:creationId xmlns:a16="http://schemas.microsoft.com/office/drawing/2014/main" id="{425BE3B3-06D7-4444-8CFE-E1C86690C06D}"/>
                  </a:ext>
                </a:extLst>
              </p:cNvPr>
              <p:cNvSpPr>
                <a:spLocks/>
              </p:cNvSpPr>
              <p:nvPr/>
            </p:nvSpPr>
            <p:spPr bwMode="auto">
              <a:xfrm>
                <a:off x="9288463" y="6440488"/>
                <a:ext cx="128588" cy="195263"/>
              </a:xfrm>
              <a:custGeom>
                <a:avLst/>
                <a:gdLst>
                  <a:gd name="T0" fmla="*/ 0 w 81"/>
                  <a:gd name="T1" fmla="*/ 123 h 123"/>
                  <a:gd name="T2" fmla="*/ 81 w 81"/>
                  <a:gd name="T3" fmla="*/ 61 h 123"/>
                  <a:gd name="T4" fmla="*/ 0 w 81"/>
                  <a:gd name="T5" fmla="*/ 0 h 123"/>
                </a:gdLst>
                <a:ahLst/>
                <a:cxnLst>
                  <a:cxn ang="0">
                    <a:pos x="T0" y="T1"/>
                  </a:cxn>
                  <a:cxn ang="0">
                    <a:pos x="T2" y="T3"/>
                  </a:cxn>
                  <a:cxn ang="0">
                    <a:pos x="T4" y="T5"/>
                  </a:cxn>
                </a:cxnLst>
                <a:rect l="0" t="0" r="r" b="b"/>
                <a:pathLst>
                  <a:path w="81" h="123">
                    <a:moveTo>
                      <a:pt x="0" y="123"/>
                    </a:moveTo>
                    <a:lnTo>
                      <a:pt x="81" y="61"/>
                    </a:lnTo>
                    <a:lnTo>
                      <a:pt x="0" y="0"/>
                    </a:lnTo>
                  </a:path>
                </a:pathLst>
              </a:custGeom>
              <a:noFill/>
              <a:ln w="14288"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sz="1600" b="1">
                  <a:solidFill>
                    <a:schemeClr val="bg1"/>
                  </a:solidFill>
                  <a:latin typeface="Roboto Light" panose="02000000000000000000" pitchFamily="2" charset="0"/>
                  <a:ea typeface="Roboto Light" panose="02000000000000000000" pitchFamily="2" charset="0"/>
                </a:endParaRPr>
              </a:p>
            </p:txBody>
          </p:sp>
        </p:grpSp>
      </p:grpSp>
      <p:pic>
        <p:nvPicPr>
          <p:cNvPr id="6" name="Picture 5" descr="A white text on a black background&#10;&#10;Description automatically generated">
            <a:extLst>
              <a:ext uri="{FF2B5EF4-FFF2-40B4-BE49-F238E27FC236}">
                <a16:creationId xmlns:a16="http://schemas.microsoft.com/office/drawing/2014/main" id="{0EFFA5AA-17C3-1229-3515-A229232200E7}"/>
              </a:ext>
            </a:extLst>
          </p:cNvPr>
          <p:cNvPicPr>
            <a:picLocks noChangeAspect="1"/>
          </p:cNvPicPr>
          <p:nvPr/>
        </p:nvPicPr>
        <p:blipFill>
          <a:blip r:embed="rId3"/>
          <a:stretch>
            <a:fillRect/>
          </a:stretch>
        </p:blipFill>
        <p:spPr>
          <a:xfrm rot="16200000">
            <a:off x="10965200" y="5540744"/>
            <a:ext cx="1960838" cy="431806"/>
          </a:xfrm>
          <a:prstGeom prst="rect">
            <a:avLst/>
          </a:prstGeom>
        </p:spPr>
      </p:pic>
    </p:spTree>
    <p:extLst>
      <p:ext uri="{BB962C8B-B14F-4D97-AF65-F5344CB8AC3E}">
        <p14:creationId xmlns:p14="http://schemas.microsoft.com/office/powerpoint/2010/main" val="42897214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Placeholder 8">
            <a:extLst>
              <a:ext uri="{FF2B5EF4-FFF2-40B4-BE49-F238E27FC236}">
                <a16:creationId xmlns:a16="http://schemas.microsoft.com/office/drawing/2014/main" id="{F4B50BFD-FF1A-87C4-6EFB-F06C51AF494E}"/>
              </a:ext>
            </a:extLst>
          </p:cNvPr>
          <p:cNvGraphicFramePr>
            <a:graphicFrameLocks noGrp="1"/>
          </p:cNvGraphicFramePr>
          <p:nvPr>
            <p:ph type="chart" sz="quarter" idx="15"/>
            <p:extLst>
              <p:ext uri="{D42A27DB-BD31-4B8C-83A1-F6EECF244321}">
                <p14:modId xmlns:p14="http://schemas.microsoft.com/office/powerpoint/2010/main" val="2991331787"/>
              </p:ext>
            </p:extLst>
          </p:nvPr>
        </p:nvGraphicFramePr>
        <p:xfrm>
          <a:off x="808255" y="1779431"/>
          <a:ext cx="8518625" cy="4441696"/>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 Placeholder 8">
            <a:extLst>
              <a:ext uri="{FF2B5EF4-FFF2-40B4-BE49-F238E27FC236}">
                <a16:creationId xmlns:a16="http://schemas.microsoft.com/office/drawing/2014/main" id="{7D37B37D-8DA7-D2A0-A708-E6033DE5B8D9}"/>
              </a:ext>
            </a:extLst>
          </p:cNvPr>
          <p:cNvSpPr>
            <a:spLocks noGrp="1"/>
          </p:cNvSpPr>
          <p:nvPr>
            <p:ph type="body" idx="18"/>
          </p:nvPr>
        </p:nvSpPr>
        <p:spPr>
          <a:xfrm>
            <a:off x="1055262" y="1286479"/>
            <a:ext cx="9956922" cy="579155"/>
          </a:xfrm>
        </p:spPr>
        <p:txBody>
          <a:bodyPr/>
          <a:lstStyle/>
          <a:p>
            <a:r>
              <a:rPr lang="en-US" dirty="0">
                <a:cs typeface="Arial" panose="020B0604020202020204" pitchFamily="34" charset="0"/>
              </a:rPr>
              <a:t>If you were to witness serious wrongdoing at your workplace, would you report it to your employer? (%)</a:t>
            </a:r>
            <a:endParaRPr lang="en-NZ" dirty="0"/>
          </a:p>
        </p:txBody>
      </p:sp>
      <p:sp>
        <p:nvSpPr>
          <p:cNvPr id="10" name="Content Placeholder 9">
            <a:extLst>
              <a:ext uri="{FF2B5EF4-FFF2-40B4-BE49-F238E27FC236}">
                <a16:creationId xmlns:a16="http://schemas.microsoft.com/office/drawing/2014/main" id="{D1DF23D7-4450-AC6B-1D00-C13C53B5AF9C}"/>
              </a:ext>
            </a:extLst>
          </p:cNvPr>
          <p:cNvSpPr>
            <a:spLocks noGrp="1"/>
          </p:cNvSpPr>
          <p:nvPr>
            <p:ph idx="19"/>
          </p:nvPr>
        </p:nvSpPr>
        <p:spPr/>
        <p:txBody>
          <a:bodyPr/>
          <a:lstStyle/>
          <a:p>
            <a:r>
              <a:rPr lang="en-US" dirty="0"/>
              <a:t>Base: Respondents in paid employment (n=654)</a:t>
            </a:r>
            <a:endParaRPr lang="en-NZ" dirty="0"/>
          </a:p>
        </p:txBody>
      </p:sp>
      <p:sp>
        <p:nvSpPr>
          <p:cNvPr id="4" name="Slide Number Placeholder 3">
            <a:extLst>
              <a:ext uri="{FF2B5EF4-FFF2-40B4-BE49-F238E27FC236}">
                <a16:creationId xmlns:a16="http://schemas.microsoft.com/office/drawing/2014/main" id="{FDEB0F42-96C0-FEEB-54FA-3F34D367D4E4}"/>
              </a:ext>
            </a:extLst>
          </p:cNvPr>
          <p:cNvSpPr>
            <a:spLocks noGrp="1"/>
          </p:cNvSpPr>
          <p:nvPr>
            <p:ph type="sldNum" sz="quarter" idx="4"/>
          </p:nvPr>
        </p:nvSpPr>
        <p:spPr/>
        <p:txBody>
          <a:bodyPr/>
          <a:lstStyle/>
          <a:p>
            <a:fld id="{3A98EE3D-8CD1-4C3F-BD1C-C98C9596463C}" type="slidenum">
              <a:rPr lang="en-US" smtClean="0"/>
              <a:t>30</a:t>
            </a:fld>
            <a:endParaRPr lang="en-US" dirty="0"/>
          </a:p>
        </p:txBody>
      </p:sp>
      <p:sp>
        <p:nvSpPr>
          <p:cNvPr id="3" name="Title 6">
            <a:extLst>
              <a:ext uri="{FF2B5EF4-FFF2-40B4-BE49-F238E27FC236}">
                <a16:creationId xmlns:a16="http://schemas.microsoft.com/office/drawing/2014/main" id="{C709F84B-8467-5B2C-C937-8D956DD46D90}"/>
              </a:ext>
            </a:extLst>
          </p:cNvPr>
          <p:cNvSpPr>
            <a:spLocks noGrp="1"/>
          </p:cNvSpPr>
          <p:nvPr/>
        </p:nvSpPr>
        <p:spPr>
          <a:xfrm>
            <a:off x="446534" y="240632"/>
            <a:ext cx="11174379" cy="872168"/>
          </a:xfrm>
          <a:prstGeom prst="rect">
            <a:avLst/>
          </a:prstGeom>
        </p:spPr>
        <p:txBody>
          <a:bodyPr vert="horz" lIns="91440" tIns="45720" rIns="91440" bIns="45720" rtlCol="0" anchor="t">
            <a:noAutofit/>
          </a:bodyPr>
          <a:lstStyle>
            <a:lvl1pPr algn="l" defTabSz="457200" rtl="0" eaLnBrk="1" latinLnBrk="0" hangingPunct="1">
              <a:lnSpc>
                <a:spcPct val="100000"/>
              </a:lnSpc>
              <a:spcBef>
                <a:spcPct val="0"/>
              </a:spcBef>
              <a:buNone/>
              <a:defRPr sz="3200" b="1" kern="1200" cap="all">
                <a:solidFill>
                  <a:schemeClr val="tx1">
                    <a:lumMod val="75000"/>
                    <a:lumOff val="25000"/>
                  </a:schemeClr>
                </a:solidFill>
                <a:latin typeface="Roboto Light" panose="02000000000000000000" pitchFamily="2" charset="0"/>
                <a:ea typeface="Roboto Light" panose="02000000000000000000" pitchFamily="2" charset="0"/>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NZ" sz="1800" cap="none" dirty="0"/>
              <a:t>A solid majority (82%) would report serious wrongdoing to their employer – a slight dip but consistent with the steady trend since 2023.</a:t>
            </a:r>
          </a:p>
        </p:txBody>
      </p:sp>
    </p:spTree>
    <p:extLst>
      <p:ext uri="{BB962C8B-B14F-4D97-AF65-F5344CB8AC3E}">
        <p14:creationId xmlns:p14="http://schemas.microsoft.com/office/powerpoint/2010/main" val="2467357139"/>
      </p:ext>
    </p:extLst>
  </p:cSld>
  <p:clrMapOvr>
    <a:masterClrMapping/>
  </p:clrMapOvr>
  <p:transition spd="slow">
    <p:randomBar dir="ver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Placeholder 13">
            <a:extLst>
              <a:ext uri="{FF2B5EF4-FFF2-40B4-BE49-F238E27FC236}">
                <a16:creationId xmlns:a16="http://schemas.microsoft.com/office/drawing/2014/main" id="{965E9F49-BB54-FACB-5EB5-4F218615D99E}"/>
              </a:ext>
            </a:extLst>
          </p:cNvPr>
          <p:cNvGraphicFramePr>
            <a:graphicFrameLocks noGrp="1"/>
          </p:cNvGraphicFramePr>
          <p:nvPr>
            <p:ph type="chart" sz="quarter" idx="15"/>
            <p:extLst>
              <p:ext uri="{D42A27DB-BD31-4B8C-83A1-F6EECF244321}">
                <p14:modId xmlns:p14="http://schemas.microsoft.com/office/powerpoint/2010/main" val="842918660"/>
              </p:ext>
            </p:extLst>
          </p:nvPr>
        </p:nvGraphicFramePr>
        <p:xfrm>
          <a:off x="0" y="1819276"/>
          <a:ext cx="11858323" cy="5224336"/>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 Placeholder 8">
            <a:extLst>
              <a:ext uri="{FF2B5EF4-FFF2-40B4-BE49-F238E27FC236}">
                <a16:creationId xmlns:a16="http://schemas.microsoft.com/office/drawing/2014/main" id="{7D37B37D-8DA7-D2A0-A708-E6033DE5B8D9}"/>
              </a:ext>
            </a:extLst>
          </p:cNvPr>
          <p:cNvSpPr>
            <a:spLocks noGrp="1"/>
          </p:cNvSpPr>
          <p:nvPr>
            <p:ph type="body" idx="18"/>
          </p:nvPr>
        </p:nvSpPr>
        <p:spPr>
          <a:xfrm>
            <a:off x="1060254" y="1313234"/>
            <a:ext cx="9956922" cy="408921"/>
          </a:xfrm>
        </p:spPr>
        <p:txBody>
          <a:bodyPr/>
          <a:lstStyle/>
          <a:p>
            <a:r>
              <a:rPr lang="en-US" dirty="0">
                <a:cs typeface="Arial" panose="020B0604020202020204" pitchFamily="34" charset="0"/>
              </a:rPr>
              <a:t>What are the main reasons you would not report wrongdoing to your employer? (% coded)</a:t>
            </a:r>
            <a:endParaRPr lang="en-NZ" dirty="0"/>
          </a:p>
        </p:txBody>
      </p:sp>
      <p:sp>
        <p:nvSpPr>
          <p:cNvPr id="10" name="Content Placeholder 9">
            <a:extLst>
              <a:ext uri="{FF2B5EF4-FFF2-40B4-BE49-F238E27FC236}">
                <a16:creationId xmlns:a16="http://schemas.microsoft.com/office/drawing/2014/main" id="{D1DF23D7-4450-AC6B-1D00-C13C53B5AF9C}"/>
              </a:ext>
            </a:extLst>
          </p:cNvPr>
          <p:cNvSpPr>
            <a:spLocks noGrp="1"/>
          </p:cNvSpPr>
          <p:nvPr>
            <p:ph idx="19"/>
          </p:nvPr>
        </p:nvSpPr>
        <p:spPr/>
        <p:txBody>
          <a:bodyPr/>
          <a:lstStyle/>
          <a:p>
            <a:r>
              <a:rPr lang="en-US" dirty="0"/>
              <a:t>Base: Respondents who declared they would not report serious wrongdoing to their employer (n=52)</a:t>
            </a:r>
            <a:endParaRPr lang="en-NZ" dirty="0"/>
          </a:p>
        </p:txBody>
      </p:sp>
      <p:sp>
        <p:nvSpPr>
          <p:cNvPr id="4" name="Slide Number Placeholder 3">
            <a:extLst>
              <a:ext uri="{FF2B5EF4-FFF2-40B4-BE49-F238E27FC236}">
                <a16:creationId xmlns:a16="http://schemas.microsoft.com/office/drawing/2014/main" id="{FDEB0F42-96C0-FEEB-54FA-3F34D367D4E4}"/>
              </a:ext>
            </a:extLst>
          </p:cNvPr>
          <p:cNvSpPr>
            <a:spLocks noGrp="1"/>
          </p:cNvSpPr>
          <p:nvPr>
            <p:ph type="sldNum" sz="quarter" idx="4"/>
          </p:nvPr>
        </p:nvSpPr>
        <p:spPr/>
        <p:txBody>
          <a:bodyPr/>
          <a:lstStyle/>
          <a:p>
            <a:fld id="{3A98EE3D-8CD1-4C3F-BD1C-C98C9596463C}" type="slidenum">
              <a:rPr lang="en-US" smtClean="0"/>
              <a:t>31</a:t>
            </a:fld>
            <a:endParaRPr lang="en-US" dirty="0"/>
          </a:p>
        </p:txBody>
      </p:sp>
      <p:sp>
        <p:nvSpPr>
          <p:cNvPr id="2" name="Title 6">
            <a:extLst>
              <a:ext uri="{FF2B5EF4-FFF2-40B4-BE49-F238E27FC236}">
                <a16:creationId xmlns:a16="http://schemas.microsoft.com/office/drawing/2014/main" id="{C709F84B-8467-5B2C-C937-8D956DD46D90}"/>
              </a:ext>
            </a:extLst>
          </p:cNvPr>
          <p:cNvSpPr>
            <a:spLocks noGrp="1"/>
          </p:cNvSpPr>
          <p:nvPr/>
        </p:nvSpPr>
        <p:spPr>
          <a:xfrm>
            <a:off x="446534" y="233463"/>
            <a:ext cx="11620253" cy="681431"/>
          </a:xfrm>
          <a:prstGeom prst="rect">
            <a:avLst/>
          </a:prstGeom>
        </p:spPr>
        <p:txBody>
          <a:bodyPr vert="horz" lIns="91440" tIns="45720" rIns="91440" bIns="45720" rtlCol="0" anchor="t">
            <a:noAutofit/>
          </a:bodyPr>
          <a:lstStyle>
            <a:lvl1pPr algn="l" defTabSz="457200" rtl="0" eaLnBrk="1" latinLnBrk="0" hangingPunct="1">
              <a:lnSpc>
                <a:spcPct val="100000"/>
              </a:lnSpc>
              <a:spcBef>
                <a:spcPct val="0"/>
              </a:spcBef>
              <a:buNone/>
              <a:defRPr sz="3200" b="1" kern="1200" cap="all">
                <a:solidFill>
                  <a:schemeClr val="tx1">
                    <a:lumMod val="75000"/>
                    <a:lumOff val="25000"/>
                  </a:schemeClr>
                </a:solidFill>
                <a:latin typeface="Roboto Light" panose="02000000000000000000" pitchFamily="2" charset="0"/>
                <a:ea typeface="Roboto Light" panose="02000000000000000000" pitchFamily="2" charset="0"/>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mi-NZ" sz="1800" cap="none" dirty="0"/>
              <a:t>Among those that would not report wrongdoing to their employer, fear was cited as the reason by a record number (38%) – up 13% on 2025, with not wanting to get others in trouble, distrust in their employer, and scepticism that any action would be taken also rising.</a:t>
            </a:r>
            <a:endParaRPr lang="en-NZ" sz="1800" cap="none" dirty="0"/>
          </a:p>
        </p:txBody>
      </p:sp>
    </p:spTree>
    <p:extLst>
      <p:ext uri="{BB962C8B-B14F-4D97-AF65-F5344CB8AC3E}">
        <p14:creationId xmlns:p14="http://schemas.microsoft.com/office/powerpoint/2010/main" val="3502558660"/>
      </p:ext>
    </p:extLst>
  </p:cSld>
  <p:clrMapOvr>
    <a:masterClrMapping/>
  </p:clrMapOvr>
  <p:transition spd="slow">
    <p:randomBar dir="ver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Placeholder 8">
            <a:extLst>
              <a:ext uri="{FF2B5EF4-FFF2-40B4-BE49-F238E27FC236}">
                <a16:creationId xmlns:a16="http://schemas.microsoft.com/office/drawing/2014/main" id="{F4B50BFD-FF1A-87C4-6EFB-F06C51AF494E}"/>
              </a:ext>
            </a:extLst>
          </p:cNvPr>
          <p:cNvGraphicFramePr>
            <a:graphicFrameLocks noGrp="1"/>
          </p:cNvGraphicFramePr>
          <p:nvPr>
            <p:ph type="chart" sz="quarter" idx="15"/>
            <p:extLst>
              <p:ext uri="{D42A27DB-BD31-4B8C-83A1-F6EECF244321}">
                <p14:modId xmlns:p14="http://schemas.microsoft.com/office/powerpoint/2010/main" val="337608145"/>
              </p:ext>
            </p:extLst>
          </p:nvPr>
        </p:nvGraphicFramePr>
        <p:xfrm>
          <a:off x="-272517" y="2039313"/>
          <a:ext cx="8896753" cy="4441696"/>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 Placeholder 8">
            <a:extLst>
              <a:ext uri="{FF2B5EF4-FFF2-40B4-BE49-F238E27FC236}">
                <a16:creationId xmlns:a16="http://schemas.microsoft.com/office/drawing/2014/main" id="{7D37B37D-8DA7-D2A0-A708-E6033DE5B8D9}"/>
              </a:ext>
            </a:extLst>
          </p:cNvPr>
          <p:cNvSpPr>
            <a:spLocks noGrp="1"/>
          </p:cNvSpPr>
          <p:nvPr>
            <p:ph type="body" idx="18"/>
          </p:nvPr>
        </p:nvSpPr>
        <p:spPr>
          <a:xfrm>
            <a:off x="1060254" y="1279189"/>
            <a:ext cx="9956922" cy="579155"/>
          </a:xfrm>
        </p:spPr>
        <p:txBody>
          <a:bodyPr/>
          <a:lstStyle/>
          <a:p>
            <a:r>
              <a:rPr lang="en-US" dirty="0">
                <a:cs typeface="Arial" panose="020B0604020202020204" pitchFamily="34" charset="0"/>
              </a:rPr>
              <a:t>If you were to witness serious wrongdoing at your workplace, would you report it to someone outside of your organisation? (%)</a:t>
            </a:r>
            <a:endParaRPr lang="en-NZ" dirty="0"/>
          </a:p>
        </p:txBody>
      </p:sp>
      <p:sp>
        <p:nvSpPr>
          <p:cNvPr id="10" name="Content Placeholder 9">
            <a:extLst>
              <a:ext uri="{FF2B5EF4-FFF2-40B4-BE49-F238E27FC236}">
                <a16:creationId xmlns:a16="http://schemas.microsoft.com/office/drawing/2014/main" id="{D1DF23D7-4450-AC6B-1D00-C13C53B5AF9C}"/>
              </a:ext>
            </a:extLst>
          </p:cNvPr>
          <p:cNvSpPr>
            <a:spLocks noGrp="1"/>
          </p:cNvSpPr>
          <p:nvPr>
            <p:ph idx="19"/>
          </p:nvPr>
        </p:nvSpPr>
        <p:spPr/>
        <p:txBody>
          <a:bodyPr/>
          <a:lstStyle/>
          <a:p>
            <a:r>
              <a:rPr lang="en-US" dirty="0"/>
              <a:t>Base: Respondents in paid employment (n=654)</a:t>
            </a:r>
            <a:endParaRPr lang="en-NZ" dirty="0"/>
          </a:p>
        </p:txBody>
      </p:sp>
      <p:sp>
        <p:nvSpPr>
          <p:cNvPr id="4" name="Slide Number Placeholder 3">
            <a:extLst>
              <a:ext uri="{FF2B5EF4-FFF2-40B4-BE49-F238E27FC236}">
                <a16:creationId xmlns:a16="http://schemas.microsoft.com/office/drawing/2014/main" id="{FDEB0F42-96C0-FEEB-54FA-3F34D367D4E4}"/>
              </a:ext>
            </a:extLst>
          </p:cNvPr>
          <p:cNvSpPr>
            <a:spLocks noGrp="1"/>
          </p:cNvSpPr>
          <p:nvPr>
            <p:ph type="sldNum" sz="quarter" idx="4"/>
          </p:nvPr>
        </p:nvSpPr>
        <p:spPr/>
        <p:txBody>
          <a:bodyPr/>
          <a:lstStyle/>
          <a:p>
            <a:fld id="{3A98EE3D-8CD1-4C3F-BD1C-C98C9596463C}" type="slidenum">
              <a:rPr lang="en-US" smtClean="0"/>
              <a:t>32</a:t>
            </a:fld>
            <a:endParaRPr lang="en-US" dirty="0"/>
          </a:p>
        </p:txBody>
      </p:sp>
      <p:sp>
        <p:nvSpPr>
          <p:cNvPr id="2" name="Rectangle 1">
            <a:extLst>
              <a:ext uri="{FF2B5EF4-FFF2-40B4-BE49-F238E27FC236}">
                <a16:creationId xmlns:a16="http://schemas.microsoft.com/office/drawing/2014/main" id="{722A460E-51BC-3731-DEF1-C5C6B8B843BE}"/>
              </a:ext>
            </a:extLst>
          </p:cNvPr>
          <p:cNvSpPr/>
          <p:nvPr/>
        </p:nvSpPr>
        <p:spPr>
          <a:xfrm>
            <a:off x="7977723" y="2243184"/>
            <a:ext cx="3684335" cy="23716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spcAft>
                <a:spcPts val="600"/>
              </a:spcAft>
              <a:tabLst>
                <a:tab pos="457200" algn="l"/>
              </a:tabLst>
            </a:pPr>
            <a:r>
              <a:rPr lang="en-NZ" sz="1200" b="1"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Notable group differences</a:t>
            </a:r>
          </a:p>
          <a:p>
            <a:pPr>
              <a:spcBef>
                <a:spcPts val="600"/>
              </a:spcBef>
              <a:spcAft>
                <a:spcPts val="600"/>
              </a:spcAft>
              <a:tabLst>
                <a:tab pos="457200" algn="l"/>
              </a:tabLst>
            </a:pPr>
            <a:r>
              <a:rPr lang="en-NZ" sz="1200" b="1"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Those more likely to report serious wrongdoing to someone outside their organisation:</a:t>
            </a:r>
          </a:p>
          <a:p>
            <a:pPr marL="255587" indent="-171450">
              <a:buFont typeface="Arial" panose="020B0604020202020204" pitchFamily="34" charset="0"/>
              <a:buChar char="•"/>
              <a:tabLst>
                <a:tab pos="457200" algn="l"/>
              </a:tabLst>
            </a:pPr>
            <a:r>
              <a:rPr lang="en-US"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Full time workers (56%) compared to part time workers (43%)</a:t>
            </a:r>
          </a:p>
          <a:p>
            <a:pPr marL="255587" indent="-171450">
              <a:buFont typeface="Arial" panose="020B0604020202020204" pitchFamily="34" charset="0"/>
              <a:buChar char="•"/>
              <a:tabLst>
                <a:tab pos="457200" algn="l"/>
              </a:tabLst>
            </a:pPr>
            <a:endParaRPr lang="en-US"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p>
            <a:pPr marL="285750" indent="-285750">
              <a:spcAft>
                <a:spcPts val="600"/>
              </a:spcAft>
              <a:buFont typeface="Arial" panose="020B0604020202020204" pitchFamily="34" charset="0"/>
              <a:buChar char="•"/>
              <a:tabLst>
                <a:tab pos="457200" algn="l"/>
              </a:tabLst>
            </a:pPr>
            <a:r>
              <a:rPr lang="mi-NZ"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Heard of PDA (66%) compared to those who have not (45%)</a:t>
            </a:r>
          </a:p>
          <a:p>
            <a:pPr marL="285750" indent="-285750">
              <a:spcAft>
                <a:spcPts val="600"/>
              </a:spcAft>
              <a:buFont typeface="Arial" panose="020B0604020202020204" pitchFamily="34" charset="0"/>
              <a:buChar char="•"/>
              <a:tabLst>
                <a:tab pos="457200" algn="l"/>
              </a:tabLst>
            </a:pPr>
            <a:r>
              <a:rPr lang="mi-NZ"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Witnessed serious wrongdoing (64%) compared to those who have not (48%).</a:t>
            </a:r>
            <a:endParaRPr lang="en-NZ"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3" name="Title 6">
            <a:extLst>
              <a:ext uri="{FF2B5EF4-FFF2-40B4-BE49-F238E27FC236}">
                <a16:creationId xmlns:a16="http://schemas.microsoft.com/office/drawing/2014/main" id="{C709F84B-8467-5B2C-C937-8D956DD46D90}"/>
              </a:ext>
            </a:extLst>
          </p:cNvPr>
          <p:cNvSpPr>
            <a:spLocks noGrp="1"/>
          </p:cNvSpPr>
          <p:nvPr/>
        </p:nvSpPr>
        <p:spPr>
          <a:xfrm>
            <a:off x="508810" y="251994"/>
            <a:ext cx="11174379" cy="715485"/>
          </a:xfrm>
          <a:prstGeom prst="rect">
            <a:avLst/>
          </a:prstGeom>
        </p:spPr>
        <p:txBody>
          <a:bodyPr vert="horz" lIns="91440" tIns="45720" rIns="91440" bIns="45720" rtlCol="0" anchor="t">
            <a:noAutofit/>
          </a:bodyPr>
          <a:lstStyle>
            <a:lvl1pPr algn="l" defTabSz="457200" rtl="0" eaLnBrk="1" latinLnBrk="0" hangingPunct="1">
              <a:lnSpc>
                <a:spcPct val="100000"/>
              </a:lnSpc>
              <a:spcBef>
                <a:spcPct val="0"/>
              </a:spcBef>
              <a:buNone/>
              <a:defRPr sz="3200" b="1" kern="1200" cap="all">
                <a:solidFill>
                  <a:schemeClr val="tx1">
                    <a:lumMod val="75000"/>
                    <a:lumOff val="25000"/>
                  </a:schemeClr>
                </a:solidFill>
                <a:latin typeface="Roboto Light" panose="02000000000000000000" pitchFamily="2" charset="0"/>
                <a:ea typeface="Roboto Light" panose="02000000000000000000" pitchFamily="2" charset="0"/>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mi-NZ" sz="1800" cap="none" dirty="0"/>
              <a:t>Nearly half (52%, down 5%) said they would report serious wrongdoing to someone outside their organisation, dropping from the high recorded in 2025.</a:t>
            </a:r>
            <a:endParaRPr lang="en-NZ" sz="1800" cap="none" dirty="0"/>
          </a:p>
        </p:txBody>
      </p:sp>
    </p:spTree>
    <p:extLst>
      <p:ext uri="{BB962C8B-B14F-4D97-AF65-F5344CB8AC3E}">
        <p14:creationId xmlns:p14="http://schemas.microsoft.com/office/powerpoint/2010/main" val="3961928102"/>
      </p:ext>
    </p:extLst>
  </p:cSld>
  <p:clrMapOvr>
    <a:masterClrMapping/>
  </p:clrMapOvr>
  <p:transition spd="slow">
    <p:randomBar dir="ver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Placeholder 13">
            <a:extLst>
              <a:ext uri="{FF2B5EF4-FFF2-40B4-BE49-F238E27FC236}">
                <a16:creationId xmlns:a16="http://schemas.microsoft.com/office/drawing/2014/main" id="{4CF59D16-8E6D-97CF-E35B-54541B58864D}"/>
              </a:ext>
            </a:extLst>
          </p:cNvPr>
          <p:cNvGraphicFramePr>
            <a:graphicFrameLocks noGrp="1"/>
          </p:cNvGraphicFramePr>
          <p:nvPr>
            <p:ph type="chart" sz="quarter" idx="15"/>
            <p:extLst>
              <p:ext uri="{D42A27DB-BD31-4B8C-83A1-F6EECF244321}">
                <p14:modId xmlns:p14="http://schemas.microsoft.com/office/powerpoint/2010/main" val="3647588936"/>
              </p:ext>
            </p:extLst>
          </p:nvPr>
        </p:nvGraphicFramePr>
        <p:xfrm>
          <a:off x="68564" y="1403066"/>
          <a:ext cx="12054871" cy="5204677"/>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 Placeholder 8">
            <a:extLst>
              <a:ext uri="{FF2B5EF4-FFF2-40B4-BE49-F238E27FC236}">
                <a16:creationId xmlns:a16="http://schemas.microsoft.com/office/drawing/2014/main" id="{7D37B37D-8DA7-D2A0-A708-E6033DE5B8D9}"/>
              </a:ext>
            </a:extLst>
          </p:cNvPr>
          <p:cNvSpPr>
            <a:spLocks noGrp="1"/>
          </p:cNvSpPr>
          <p:nvPr>
            <p:ph type="body" idx="18"/>
          </p:nvPr>
        </p:nvSpPr>
        <p:spPr>
          <a:xfrm>
            <a:off x="1060254" y="1269460"/>
            <a:ext cx="9956922" cy="579155"/>
          </a:xfrm>
        </p:spPr>
        <p:txBody>
          <a:bodyPr/>
          <a:lstStyle/>
          <a:p>
            <a:r>
              <a:rPr lang="en-US" dirty="0"/>
              <a:t>What are the main reasons you would not report wrongdoing to someone outside of your organisation?</a:t>
            </a:r>
            <a:r>
              <a:rPr lang="en-US" dirty="0">
                <a:cs typeface="Arial" panose="020B0604020202020204" pitchFamily="34" charset="0"/>
              </a:rPr>
              <a:t> (% coded)</a:t>
            </a:r>
            <a:endParaRPr lang="en-GB" dirty="0"/>
          </a:p>
        </p:txBody>
      </p:sp>
      <p:sp>
        <p:nvSpPr>
          <p:cNvPr id="10" name="Content Placeholder 9">
            <a:extLst>
              <a:ext uri="{FF2B5EF4-FFF2-40B4-BE49-F238E27FC236}">
                <a16:creationId xmlns:a16="http://schemas.microsoft.com/office/drawing/2014/main" id="{D1DF23D7-4450-AC6B-1D00-C13C53B5AF9C}"/>
              </a:ext>
            </a:extLst>
          </p:cNvPr>
          <p:cNvSpPr>
            <a:spLocks noGrp="1"/>
          </p:cNvSpPr>
          <p:nvPr>
            <p:ph idx="19"/>
          </p:nvPr>
        </p:nvSpPr>
        <p:spPr/>
        <p:txBody>
          <a:bodyPr/>
          <a:lstStyle/>
          <a:p>
            <a:r>
              <a:rPr lang="en-US" dirty="0"/>
              <a:t>Base: Respondents who declared they would not report serious wrongdoing to someone outside the organization (n=115)</a:t>
            </a:r>
            <a:endParaRPr lang="en-NZ" dirty="0"/>
          </a:p>
        </p:txBody>
      </p:sp>
      <p:sp>
        <p:nvSpPr>
          <p:cNvPr id="4" name="Slide Number Placeholder 3">
            <a:extLst>
              <a:ext uri="{FF2B5EF4-FFF2-40B4-BE49-F238E27FC236}">
                <a16:creationId xmlns:a16="http://schemas.microsoft.com/office/drawing/2014/main" id="{FDEB0F42-96C0-FEEB-54FA-3F34D367D4E4}"/>
              </a:ext>
            </a:extLst>
          </p:cNvPr>
          <p:cNvSpPr>
            <a:spLocks noGrp="1"/>
          </p:cNvSpPr>
          <p:nvPr>
            <p:ph type="sldNum" sz="quarter" idx="4"/>
          </p:nvPr>
        </p:nvSpPr>
        <p:spPr/>
        <p:txBody>
          <a:bodyPr/>
          <a:lstStyle/>
          <a:p>
            <a:fld id="{3A98EE3D-8CD1-4C3F-BD1C-C98C9596463C}" type="slidenum">
              <a:rPr lang="en-US" smtClean="0"/>
              <a:t>33</a:t>
            </a:fld>
            <a:endParaRPr lang="en-US" dirty="0"/>
          </a:p>
        </p:txBody>
      </p:sp>
      <p:sp>
        <p:nvSpPr>
          <p:cNvPr id="3" name="Title 6">
            <a:extLst>
              <a:ext uri="{FF2B5EF4-FFF2-40B4-BE49-F238E27FC236}">
                <a16:creationId xmlns:a16="http://schemas.microsoft.com/office/drawing/2014/main" id="{2A8E1908-DA23-DDBD-0340-F0F6B0AF5D64}"/>
              </a:ext>
            </a:extLst>
          </p:cNvPr>
          <p:cNvSpPr txBox="1">
            <a:spLocks/>
          </p:cNvSpPr>
          <p:nvPr/>
        </p:nvSpPr>
        <p:spPr>
          <a:xfrm>
            <a:off x="414720" y="172286"/>
            <a:ext cx="11557376" cy="970714"/>
          </a:xfrm>
          <a:prstGeom prst="rect">
            <a:avLst/>
          </a:prstGeom>
        </p:spPr>
        <p:txBody>
          <a:bodyPr vert="horz" lIns="91440" tIns="45720" rIns="91440" bIns="45720" rtlCol="0" anchor="t">
            <a:noAutofit/>
          </a:bodyPr>
          <a:lstStyle>
            <a:defPPr>
              <a:defRPr lang="en-US"/>
            </a:defPPr>
            <a:lvl1pPr marL="0" algn="l" defTabSz="457200" rtl="0" eaLnBrk="1" latinLnBrk="0" hangingPunct="1">
              <a:lnSpc>
                <a:spcPct val="100000"/>
              </a:lnSpc>
              <a:spcBef>
                <a:spcPct val="0"/>
              </a:spcBef>
              <a:buNone/>
              <a:defRPr sz="3200" b="1" kern="1200" cap="all">
                <a:solidFill>
                  <a:schemeClr val="tx1">
                    <a:lumMod val="75000"/>
                    <a:lumOff val="25000"/>
                  </a:schemeClr>
                </a:solidFill>
                <a:latin typeface="Roboto Light" panose="02000000000000000000" pitchFamily="2" charset="0"/>
                <a:ea typeface="Roboto Light" panose="02000000000000000000" pitchFamily="2" charset="0"/>
                <a:cs typeface="+mj-cs"/>
              </a:defRPr>
            </a:lvl1pPr>
            <a:lvl2pPr marL="457200" algn="l" defTabSz="914400" rtl="0" eaLnBrk="1" latinLnBrk="0" hangingPunct="1">
              <a:defRPr sz="1800" kern="1200">
                <a:solidFill>
                  <a:schemeClr val="tx2"/>
                </a:solidFill>
                <a:latin typeface="+mn-lt"/>
                <a:ea typeface="+mn-ea"/>
                <a:cs typeface="+mn-cs"/>
              </a:defRPr>
            </a:lvl2pPr>
            <a:lvl3pPr marL="914400" algn="l" defTabSz="914400" rtl="0" eaLnBrk="1" latinLnBrk="0" hangingPunct="1">
              <a:defRPr sz="1800" kern="1200">
                <a:solidFill>
                  <a:schemeClr val="tx2"/>
                </a:solidFill>
                <a:latin typeface="+mn-lt"/>
                <a:ea typeface="+mn-ea"/>
                <a:cs typeface="+mn-cs"/>
              </a:defRPr>
            </a:lvl3pPr>
            <a:lvl4pPr marL="1371600" algn="l" defTabSz="914400" rtl="0" eaLnBrk="1" latinLnBrk="0" hangingPunct="1">
              <a:defRPr sz="1800" kern="1200">
                <a:solidFill>
                  <a:schemeClr val="tx2"/>
                </a:solidFill>
                <a:latin typeface="+mn-lt"/>
                <a:ea typeface="+mn-ea"/>
                <a:cs typeface="+mn-cs"/>
              </a:defRPr>
            </a:lvl4pPr>
            <a:lvl5pPr marL="1828800" algn="l" defTabSz="914400" rtl="0" eaLnBrk="1" latinLnBrk="0" hangingPunct="1">
              <a:defRPr sz="1800" kern="1200">
                <a:solidFill>
                  <a:schemeClr val="tx2"/>
                </a:solidFill>
                <a:latin typeface="+mn-lt"/>
                <a:ea typeface="+mn-ea"/>
                <a:cs typeface="+mn-cs"/>
              </a:defRPr>
            </a:lvl5pPr>
            <a:lvl6pPr marL="2286000" algn="l" defTabSz="914400" rtl="0" eaLnBrk="1" latinLnBrk="0" hangingPunct="1">
              <a:defRPr sz="1800" kern="1200">
                <a:solidFill>
                  <a:schemeClr val="tx2"/>
                </a:solidFill>
                <a:latin typeface="+mn-lt"/>
                <a:ea typeface="+mn-ea"/>
                <a:cs typeface="+mn-cs"/>
              </a:defRPr>
            </a:lvl6pPr>
            <a:lvl7pPr marL="2743200" algn="l" defTabSz="914400" rtl="0" eaLnBrk="1" latinLnBrk="0" hangingPunct="1">
              <a:defRPr sz="1800" kern="1200">
                <a:solidFill>
                  <a:schemeClr val="tx2"/>
                </a:solidFill>
                <a:latin typeface="+mn-lt"/>
                <a:ea typeface="+mn-ea"/>
                <a:cs typeface="+mn-cs"/>
              </a:defRPr>
            </a:lvl7pPr>
            <a:lvl8pPr marL="3200400" algn="l" defTabSz="914400" rtl="0" eaLnBrk="1" latinLnBrk="0" hangingPunct="1">
              <a:defRPr sz="1800" kern="1200">
                <a:solidFill>
                  <a:schemeClr val="tx2"/>
                </a:solidFill>
                <a:latin typeface="+mn-lt"/>
                <a:ea typeface="+mn-ea"/>
                <a:cs typeface="+mn-cs"/>
              </a:defRPr>
            </a:lvl8pPr>
            <a:lvl9pPr marL="3657600" algn="l" defTabSz="914400" rtl="0" eaLnBrk="1" latinLnBrk="0" hangingPunct="1">
              <a:defRPr sz="1800" kern="1200">
                <a:solidFill>
                  <a:schemeClr val="tx2"/>
                </a:solidFill>
                <a:latin typeface="+mn-lt"/>
                <a:ea typeface="+mn-ea"/>
                <a:cs typeface="+mn-cs"/>
              </a:defRPr>
            </a:lvl9pPr>
          </a:lstStyle>
          <a:p>
            <a:r>
              <a:rPr lang="mi-NZ" sz="1800" cap="none" dirty="0"/>
              <a:t>Among those that would not report wrongdoing outside their organisation, believing it should be handled internally first was the main reason (32%, up 3%), followed by company policy and it not being others’ business (both holding steady). Notably, confidence that their employer would sort it dropped sharply (11%, down 7%).</a:t>
            </a:r>
            <a:endParaRPr lang="en-NZ" sz="1800" cap="none" dirty="0"/>
          </a:p>
        </p:txBody>
      </p:sp>
    </p:spTree>
    <p:extLst>
      <p:ext uri="{BB962C8B-B14F-4D97-AF65-F5344CB8AC3E}">
        <p14:creationId xmlns:p14="http://schemas.microsoft.com/office/powerpoint/2010/main" val="3001368329"/>
      </p:ext>
    </p:extLst>
  </p:cSld>
  <p:clrMapOvr>
    <a:masterClrMapping/>
  </p:clrMapOvr>
  <p:transition spd="slow">
    <p:randomBar dir="ver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Placeholder 8">
            <a:extLst>
              <a:ext uri="{FF2B5EF4-FFF2-40B4-BE49-F238E27FC236}">
                <a16:creationId xmlns:a16="http://schemas.microsoft.com/office/drawing/2014/main" id="{916B0316-F59E-4129-68E7-7C0C8A2FCF1B}"/>
              </a:ext>
            </a:extLst>
          </p:cNvPr>
          <p:cNvGraphicFramePr>
            <a:graphicFrameLocks noGrp="1"/>
          </p:cNvGraphicFramePr>
          <p:nvPr>
            <p:ph type="chart" sz="quarter" idx="15"/>
            <p:extLst>
              <p:ext uri="{D42A27DB-BD31-4B8C-83A1-F6EECF244321}">
                <p14:modId xmlns:p14="http://schemas.microsoft.com/office/powerpoint/2010/main" val="3313054660"/>
              </p:ext>
            </p:extLst>
          </p:nvPr>
        </p:nvGraphicFramePr>
        <p:xfrm>
          <a:off x="-156723" y="2069961"/>
          <a:ext cx="8540327" cy="4441696"/>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 Placeholder 8">
            <a:extLst>
              <a:ext uri="{FF2B5EF4-FFF2-40B4-BE49-F238E27FC236}">
                <a16:creationId xmlns:a16="http://schemas.microsoft.com/office/drawing/2014/main" id="{7D37B37D-8DA7-D2A0-A708-E6033DE5B8D9}"/>
              </a:ext>
            </a:extLst>
          </p:cNvPr>
          <p:cNvSpPr>
            <a:spLocks noGrp="1"/>
          </p:cNvSpPr>
          <p:nvPr>
            <p:ph type="body" idx="18"/>
          </p:nvPr>
        </p:nvSpPr>
        <p:spPr>
          <a:xfrm>
            <a:off x="1117539" y="1290361"/>
            <a:ext cx="9956922" cy="579155"/>
          </a:xfrm>
        </p:spPr>
        <p:txBody>
          <a:bodyPr/>
          <a:lstStyle/>
          <a:p>
            <a:r>
              <a:rPr lang="en-US" dirty="0">
                <a:cs typeface="Arial" panose="020B0604020202020204" pitchFamily="34" charset="0"/>
              </a:rPr>
              <a:t>If you reported the wrongdoing, do you think your job position would be safe? (%)</a:t>
            </a:r>
            <a:endParaRPr lang="en-NZ" dirty="0"/>
          </a:p>
        </p:txBody>
      </p:sp>
      <p:sp>
        <p:nvSpPr>
          <p:cNvPr id="10" name="Content Placeholder 9">
            <a:extLst>
              <a:ext uri="{FF2B5EF4-FFF2-40B4-BE49-F238E27FC236}">
                <a16:creationId xmlns:a16="http://schemas.microsoft.com/office/drawing/2014/main" id="{D1DF23D7-4450-AC6B-1D00-C13C53B5AF9C}"/>
              </a:ext>
            </a:extLst>
          </p:cNvPr>
          <p:cNvSpPr>
            <a:spLocks noGrp="1"/>
          </p:cNvSpPr>
          <p:nvPr>
            <p:ph idx="19"/>
          </p:nvPr>
        </p:nvSpPr>
        <p:spPr/>
        <p:txBody>
          <a:bodyPr/>
          <a:lstStyle/>
          <a:p>
            <a:r>
              <a:rPr lang="en-US" dirty="0"/>
              <a:t>Base: respondents in paid employment (n=654)</a:t>
            </a:r>
            <a:endParaRPr lang="en-NZ" dirty="0"/>
          </a:p>
        </p:txBody>
      </p:sp>
      <p:sp>
        <p:nvSpPr>
          <p:cNvPr id="4" name="Slide Number Placeholder 3">
            <a:extLst>
              <a:ext uri="{FF2B5EF4-FFF2-40B4-BE49-F238E27FC236}">
                <a16:creationId xmlns:a16="http://schemas.microsoft.com/office/drawing/2014/main" id="{FDEB0F42-96C0-FEEB-54FA-3F34D367D4E4}"/>
              </a:ext>
            </a:extLst>
          </p:cNvPr>
          <p:cNvSpPr>
            <a:spLocks noGrp="1"/>
          </p:cNvSpPr>
          <p:nvPr>
            <p:ph type="sldNum" sz="quarter" idx="4"/>
          </p:nvPr>
        </p:nvSpPr>
        <p:spPr/>
        <p:txBody>
          <a:bodyPr/>
          <a:lstStyle/>
          <a:p>
            <a:fld id="{3A98EE3D-8CD1-4C3F-BD1C-C98C9596463C}" type="slidenum">
              <a:rPr lang="en-US" smtClean="0"/>
              <a:t>34</a:t>
            </a:fld>
            <a:endParaRPr lang="en-US" dirty="0"/>
          </a:p>
        </p:txBody>
      </p:sp>
      <p:sp>
        <p:nvSpPr>
          <p:cNvPr id="3" name="Title 6">
            <a:extLst>
              <a:ext uri="{FF2B5EF4-FFF2-40B4-BE49-F238E27FC236}">
                <a16:creationId xmlns:a16="http://schemas.microsoft.com/office/drawing/2014/main" id="{C709F84B-8467-5B2C-C937-8D956DD46D90}"/>
              </a:ext>
            </a:extLst>
          </p:cNvPr>
          <p:cNvSpPr>
            <a:spLocks noGrp="1"/>
          </p:cNvSpPr>
          <p:nvPr/>
        </p:nvSpPr>
        <p:spPr>
          <a:xfrm>
            <a:off x="446534" y="262132"/>
            <a:ext cx="11745466" cy="743574"/>
          </a:xfrm>
          <a:prstGeom prst="rect">
            <a:avLst/>
          </a:prstGeom>
        </p:spPr>
        <p:txBody>
          <a:bodyPr vert="horz" lIns="91440" tIns="45720" rIns="91440" bIns="45720" rtlCol="0" anchor="t">
            <a:noAutofit/>
          </a:bodyPr>
          <a:lstStyle>
            <a:lvl1pPr algn="l" defTabSz="457200" rtl="0" eaLnBrk="1" latinLnBrk="0" hangingPunct="1">
              <a:lnSpc>
                <a:spcPct val="100000"/>
              </a:lnSpc>
              <a:spcBef>
                <a:spcPct val="0"/>
              </a:spcBef>
              <a:buNone/>
              <a:defRPr sz="3200" b="1" kern="1200" cap="all">
                <a:solidFill>
                  <a:schemeClr val="tx1">
                    <a:lumMod val="75000"/>
                    <a:lumOff val="25000"/>
                  </a:schemeClr>
                </a:solidFill>
                <a:latin typeface="Roboto Light" panose="02000000000000000000" pitchFamily="2" charset="0"/>
                <a:ea typeface="Roboto Light" panose="02000000000000000000" pitchFamily="2" charset="0"/>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mi-NZ" sz="1800" cap="none" dirty="0"/>
              <a:t>Fewer than half (44%, down 4%) felt their job would be safe if they reported wrongdoing, with 23% that felt their job was not safe (down 2%). Uncertainty grew to nearly a third (32%, up 5%).</a:t>
            </a:r>
            <a:endParaRPr lang="en-NZ" sz="1800" cap="none" dirty="0"/>
          </a:p>
        </p:txBody>
      </p:sp>
      <p:sp>
        <p:nvSpPr>
          <p:cNvPr id="8" name="Rectangle 7">
            <a:extLst>
              <a:ext uri="{FF2B5EF4-FFF2-40B4-BE49-F238E27FC236}">
                <a16:creationId xmlns:a16="http://schemas.microsoft.com/office/drawing/2014/main" id="{87DA2926-537E-1CDF-DB92-462E6F6AA982}"/>
              </a:ext>
            </a:extLst>
          </p:cNvPr>
          <p:cNvSpPr/>
          <p:nvPr/>
        </p:nvSpPr>
        <p:spPr>
          <a:xfrm>
            <a:off x="7977458" y="1949724"/>
            <a:ext cx="3684335" cy="361791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spcBef>
                <a:spcPts val="600"/>
              </a:spcBef>
              <a:tabLst>
                <a:tab pos="457200" algn="l"/>
              </a:tabLst>
            </a:pPr>
            <a:endParaRPr lang="en-NZ" sz="1200" b="1"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p>
            <a:pPr>
              <a:spcBef>
                <a:spcPts val="600"/>
              </a:spcBef>
              <a:spcAft>
                <a:spcPts val="600"/>
              </a:spcAft>
              <a:tabLst>
                <a:tab pos="457200" algn="l"/>
              </a:tabLst>
            </a:pPr>
            <a:r>
              <a:rPr lang="en-NZ" sz="1200" b="1"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Notable differences</a:t>
            </a:r>
          </a:p>
          <a:p>
            <a:pPr>
              <a:spcBef>
                <a:spcPts val="600"/>
              </a:spcBef>
              <a:tabLst>
                <a:tab pos="457200" algn="l"/>
              </a:tabLst>
            </a:pPr>
            <a:r>
              <a:rPr lang="en-NZ" sz="1200" b="1"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Those more likely to feel safe:</a:t>
            </a:r>
          </a:p>
          <a:p>
            <a:pPr marL="285750" indent="-285750">
              <a:spcBef>
                <a:spcPts val="600"/>
              </a:spcBef>
              <a:buFont typeface="Arial" panose="020B0604020202020204" pitchFamily="34" charset="0"/>
              <a:buChar char="•"/>
              <a:tabLst>
                <a:tab pos="457200" algn="l"/>
              </a:tabLst>
            </a:pPr>
            <a:r>
              <a:rPr lang="en-NZ"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Under 30 (56%)</a:t>
            </a:r>
          </a:p>
          <a:p>
            <a:pPr marL="285750" indent="-285750">
              <a:spcAft>
                <a:spcPts val="600"/>
              </a:spcAft>
              <a:buFont typeface="Arial" panose="020B0604020202020204" pitchFamily="34" charset="0"/>
              <a:buChar char="•"/>
              <a:tabLst>
                <a:tab pos="457200" algn="l"/>
              </a:tabLst>
            </a:pPr>
            <a:r>
              <a:rPr lang="mi-NZ"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Heard of PDA (52%) compared to those who have not (40%).</a:t>
            </a:r>
          </a:p>
          <a:p>
            <a:pPr>
              <a:spcBef>
                <a:spcPts val="600"/>
              </a:spcBef>
              <a:tabLst>
                <a:tab pos="457200" algn="l"/>
              </a:tabLst>
            </a:pPr>
            <a:r>
              <a:rPr lang="en-US" sz="1200" b="1"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Those more likely to be unsure about their job position safety:</a:t>
            </a:r>
          </a:p>
          <a:p>
            <a:pPr marL="285750" indent="-285750">
              <a:spcBef>
                <a:spcPts val="600"/>
              </a:spcBef>
              <a:buFont typeface="Arial" panose="020B0604020202020204" pitchFamily="34" charset="0"/>
              <a:buChar char="•"/>
              <a:tabLst>
                <a:tab pos="457200" algn="l"/>
              </a:tabLst>
            </a:pPr>
            <a:r>
              <a:rPr lang="en-US"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Those aged 60+ (48%)</a:t>
            </a:r>
          </a:p>
          <a:p>
            <a:pPr marL="285750" indent="-285750">
              <a:spcAft>
                <a:spcPts val="600"/>
              </a:spcAft>
              <a:buFont typeface="Arial" panose="020B0604020202020204" pitchFamily="34" charset="0"/>
              <a:buChar char="•"/>
              <a:tabLst>
                <a:tab pos="457200" algn="l"/>
              </a:tabLst>
            </a:pPr>
            <a:r>
              <a:rPr lang="mi-NZ"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Have not witnessed serious wrongdoing (38%) compared to those who have (19%).</a:t>
            </a:r>
          </a:p>
          <a:p>
            <a:pPr>
              <a:spcBef>
                <a:spcPts val="600"/>
              </a:spcBef>
              <a:spcAft>
                <a:spcPts val="600"/>
              </a:spcAft>
              <a:tabLst>
                <a:tab pos="457200" algn="l"/>
              </a:tabLst>
            </a:pPr>
            <a:r>
              <a:rPr lang="en-US" sz="1200" b="1"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Those more likely to not feel their  job position would be safe:</a:t>
            </a:r>
          </a:p>
          <a:p>
            <a:pPr>
              <a:spcAft>
                <a:spcPts val="600"/>
              </a:spcAft>
              <a:tabLst>
                <a:tab pos="457200" algn="l"/>
              </a:tabLst>
            </a:pPr>
            <a:r>
              <a:rPr lang="mi-NZ"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Have witnessed serious wrongdoing (32%) compared to those who have not (20%).</a:t>
            </a:r>
          </a:p>
          <a:p>
            <a:pPr>
              <a:spcAft>
                <a:spcPts val="600"/>
              </a:spcAft>
              <a:tabLst>
                <a:tab pos="457200" algn="l"/>
              </a:tabLst>
            </a:pPr>
            <a:endParaRPr lang="en-NZ"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p:txBody>
      </p:sp>
    </p:spTree>
    <p:extLst>
      <p:ext uri="{BB962C8B-B14F-4D97-AF65-F5344CB8AC3E}">
        <p14:creationId xmlns:p14="http://schemas.microsoft.com/office/powerpoint/2010/main" val="131980506"/>
      </p:ext>
    </p:extLst>
  </p:cSld>
  <p:clrMapOvr>
    <a:masterClrMapping/>
  </p:clrMapOvr>
  <p:transition spd="slow">
    <p:randomBar dir="ver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Placeholder 13">
            <a:extLst>
              <a:ext uri="{FF2B5EF4-FFF2-40B4-BE49-F238E27FC236}">
                <a16:creationId xmlns:a16="http://schemas.microsoft.com/office/drawing/2014/main" id="{2094274B-F8BA-8172-0B63-8AA7AADC35AD}"/>
              </a:ext>
            </a:extLst>
          </p:cNvPr>
          <p:cNvGraphicFramePr>
            <a:graphicFrameLocks noGrp="1"/>
          </p:cNvGraphicFramePr>
          <p:nvPr>
            <p:ph type="chart" sz="quarter" idx="15"/>
            <p:extLst>
              <p:ext uri="{D42A27DB-BD31-4B8C-83A1-F6EECF244321}">
                <p14:modId xmlns:p14="http://schemas.microsoft.com/office/powerpoint/2010/main" val="3419586259"/>
              </p:ext>
            </p:extLst>
          </p:nvPr>
        </p:nvGraphicFramePr>
        <p:xfrm>
          <a:off x="1174824" y="1501541"/>
          <a:ext cx="9268587" cy="4899257"/>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 Placeholder 8">
            <a:extLst>
              <a:ext uri="{FF2B5EF4-FFF2-40B4-BE49-F238E27FC236}">
                <a16:creationId xmlns:a16="http://schemas.microsoft.com/office/drawing/2014/main" id="{7D37B37D-8DA7-D2A0-A708-E6033DE5B8D9}"/>
              </a:ext>
            </a:extLst>
          </p:cNvPr>
          <p:cNvSpPr>
            <a:spLocks noGrp="1"/>
          </p:cNvSpPr>
          <p:nvPr>
            <p:ph type="body" idx="18"/>
          </p:nvPr>
        </p:nvSpPr>
        <p:spPr/>
        <p:txBody>
          <a:bodyPr/>
          <a:lstStyle/>
          <a:p>
            <a:endParaRPr lang="en-US" dirty="0">
              <a:cs typeface="Arial" panose="020B0604020202020204" pitchFamily="34" charset="0"/>
            </a:endParaRPr>
          </a:p>
          <a:p>
            <a:r>
              <a:rPr lang="en-US" dirty="0">
                <a:cs typeface="Arial" panose="020B0604020202020204" pitchFamily="34" charset="0"/>
              </a:rPr>
              <a:t>What are the main reasons you would not feel safe when making a protected disclosure? (%)</a:t>
            </a:r>
            <a:endParaRPr lang="en-NZ" dirty="0"/>
          </a:p>
        </p:txBody>
      </p:sp>
      <p:sp>
        <p:nvSpPr>
          <p:cNvPr id="10" name="Content Placeholder 9">
            <a:extLst>
              <a:ext uri="{FF2B5EF4-FFF2-40B4-BE49-F238E27FC236}">
                <a16:creationId xmlns:a16="http://schemas.microsoft.com/office/drawing/2014/main" id="{D1DF23D7-4450-AC6B-1D00-C13C53B5AF9C}"/>
              </a:ext>
            </a:extLst>
          </p:cNvPr>
          <p:cNvSpPr>
            <a:spLocks noGrp="1"/>
          </p:cNvSpPr>
          <p:nvPr>
            <p:ph idx="19"/>
          </p:nvPr>
        </p:nvSpPr>
        <p:spPr/>
        <p:txBody>
          <a:bodyPr/>
          <a:lstStyle/>
          <a:p>
            <a:r>
              <a:rPr lang="en-US" dirty="0"/>
              <a:t>Base: Respondents who did not feel their job would be safe (n=154)</a:t>
            </a:r>
            <a:endParaRPr lang="en-NZ" dirty="0"/>
          </a:p>
        </p:txBody>
      </p:sp>
      <p:sp>
        <p:nvSpPr>
          <p:cNvPr id="4" name="Slide Number Placeholder 3">
            <a:extLst>
              <a:ext uri="{FF2B5EF4-FFF2-40B4-BE49-F238E27FC236}">
                <a16:creationId xmlns:a16="http://schemas.microsoft.com/office/drawing/2014/main" id="{FDEB0F42-96C0-FEEB-54FA-3F34D367D4E4}"/>
              </a:ext>
            </a:extLst>
          </p:cNvPr>
          <p:cNvSpPr>
            <a:spLocks noGrp="1"/>
          </p:cNvSpPr>
          <p:nvPr>
            <p:ph type="sldNum" sz="quarter" idx="4"/>
          </p:nvPr>
        </p:nvSpPr>
        <p:spPr/>
        <p:txBody>
          <a:bodyPr/>
          <a:lstStyle/>
          <a:p>
            <a:fld id="{3A98EE3D-8CD1-4C3F-BD1C-C98C9596463C}" type="slidenum">
              <a:rPr lang="en-US" smtClean="0"/>
              <a:t>35</a:t>
            </a:fld>
            <a:endParaRPr lang="en-US" dirty="0"/>
          </a:p>
        </p:txBody>
      </p:sp>
      <p:sp>
        <p:nvSpPr>
          <p:cNvPr id="2" name="Title 6">
            <a:extLst>
              <a:ext uri="{FF2B5EF4-FFF2-40B4-BE49-F238E27FC236}">
                <a16:creationId xmlns:a16="http://schemas.microsoft.com/office/drawing/2014/main" id="{C709F84B-8467-5B2C-C937-8D956DD46D90}"/>
              </a:ext>
            </a:extLst>
          </p:cNvPr>
          <p:cNvSpPr>
            <a:spLocks noGrp="1"/>
          </p:cNvSpPr>
          <p:nvPr/>
        </p:nvSpPr>
        <p:spPr>
          <a:xfrm>
            <a:off x="446534" y="172286"/>
            <a:ext cx="11450291" cy="811237"/>
          </a:xfrm>
          <a:prstGeom prst="rect">
            <a:avLst/>
          </a:prstGeom>
        </p:spPr>
        <p:txBody>
          <a:bodyPr vert="horz" lIns="91440" tIns="45720" rIns="91440" bIns="45720" rtlCol="0" anchor="t">
            <a:noAutofit/>
          </a:bodyPr>
          <a:lstStyle>
            <a:lvl1pPr algn="l" defTabSz="457200" rtl="0" eaLnBrk="1" latinLnBrk="0" hangingPunct="1">
              <a:lnSpc>
                <a:spcPct val="100000"/>
              </a:lnSpc>
              <a:spcBef>
                <a:spcPct val="0"/>
              </a:spcBef>
              <a:buNone/>
              <a:defRPr sz="3200" b="1" kern="1200" cap="all">
                <a:solidFill>
                  <a:schemeClr val="tx1">
                    <a:lumMod val="75000"/>
                    <a:lumOff val="25000"/>
                  </a:schemeClr>
                </a:solidFill>
                <a:latin typeface="Roboto Light" panose="02000000000000000000" pitchFamily="2" charset="0"/>
                <a:ea typeface="Roboto Light" panose="02000000000000000000" pitchFamily="2" charset="0"/>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NZ" sz="1800" cap="none" dirty="0"/>
              <a:t>The main two reasons for not feeling safe when making a protected disclosure were fear of losing their job (55%, down 6%) and other forms of retaliation (45%, up 1%). Confidentiality concerns have shown a small but steady rise since 2024 (34%, up 2%). </a:t>
            </a:r>
          </a:p>
        </p:txBody>
      </p:sp>
    </p:spTree>
    <p:extLst>
      <p:ext uri="{BB962C8B-B14F-4D97-AF65-F5344CB8AC3E}">
        <p14:creationId xmlns:p14="http://schemas.microsoft.com/office/powerpoint/2010/main" val="1674201724"/>
      </p:ext>
    </p:extLst>
  </p:cSld>
  <p:clrMapOvr>
    <a:masterClrMapping/>
  </p:clrMapOvr>
  <p:transition spd="slow">
    <p:randomBar dir="ver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D37B37D-8DA7-D2A0-A708-E6033DE5B8D9}"/>
              </a:ext>
            </a:extLst>
          </p:cNvPr>
          <p:cNvSpPr>
            <a:spLocks noGrp="1"/>
          </p:cNvSpPr>
          <p:nvPr>
            <p:ph type="body" idx="18"/>
          </p:nvPr>
        </p:nvSpPr>
        <p:spPr/>
        <p:txBody>
          <a:bodyPr/>
          <a:lstStyle/>
          <a:p>
            <a:endParaRPr lang="en-US" dirty="0">
              <a:cs typeface="Arial" panose="020B0604020202020204" pitchFamily="34" charset="0"/>
            </a:endParaRPr>
          </a:p>
          <a:p>
            <a:r>
              <a:rPr lang="en-US" dirty="0">
                <a:cs typeface="Arial" panose="020B0604020202020204" pitchFamily="34" charset="0"/>
              </a:rPr>
              <a:t>What would help you feel safer reporting serious wrongdoing? (% coded)</a:t>
            </a:r>
            <a:endParaRPr lang="en-NZ" dirty="0"/>
          </a:p>
        </p:txBody>
      </p:sp>
      <p:sp>
        <p:nvSpPr>
          <p:cNvPr id="10" name="Content Placeholder 9">
            <a:extLst>
              <a:ext uri="{FF2B5EF4-FFF2-40B4-BE49-F238E27FC236}">
                <a16:creationId xmlns:a16="http://schemas.microsoft.com/office/drawing/2014/main" id="{D1DF23D7-4450-AC6B-1D00-C13C53B5AF9C}"/>
              </a:ext>
            </a:extLst>
          </p:cNvPr>
          <p:cNvSpPr>
            <a:spLocks noGrp="1"/>
          </p:cNvSpPr>
          <p:nvPr>
            <p:ph idx="19"/>
          </p:nvPr>
        </p:nvSpPr>
        <p:spPr/>
        <p:txBody>
          <a:bodyPr/>
          <a:lstStyle/>
          <a:p>
            <a:r>
              <a:rPr lang="en-US" dirty="0"/>
              <a:t>Base: Respondents who did not feel their job would be safe (n=154)</a:t>
            </a:r>
            <a:endParaRPr lang="en-NZ" dirty="0"/>
          </a:p>
        </p:txBody>
      </p:sp>
      <p:sp>
        <p:nvSpPr>
          <p:cNvPr id="4" name="Slide Number Placeholder 3">
            <a:extLst>
              <a:ext uri="{FF2B5EF4-FFF2-40B4-BE49-F238E27FC236}">
                <a16:creationId xmlns:a16="http://schemas.microsoft.com/office/drawing/2014/main" id="{FDEB0F42-96C0-FEEB-54FA-3F34D367D4E4}"/>
              </a:ext>
            </a:extLst>
          </p:cNvPr>
          <p:cNvSpPr>
            <a:spLocks noGrp="1"/>
          </p:cNvSpPr>
          <p:nvPr>
            <p:ph type="sldNum" sz="quarter" idx="4"/>
          </p:nvPr>
        </p:nvSpPr>
        <p:spPr/>
        <p:txBody>
          <a:bodyPr/>
          <a:lstStyle/>
          <a:p>
            <a:fld id="{3A98EE3D-8CD1-4C3F-BD1C-C98C9596463C}" type="slidenum">
              <a:rPr lang="en-US" smtClean="0"/>
              <a:t>36</a:t>
            </a:fld>
            <a:endParaRPr lang="en-US" dirty="0"/>
          </a:p>
        </p:txBody>
      </p:sp>
      <p:graphicFrame>
        <p:nvGraphicFramePr>
          <p:cNvPr id="5" name="Table 4">
            <a:extLst>
              <a:ext uri="{FF2B5EF4-FFF2-40B4-BE49-F238E27FC236}">
                <a16:creationId xmlns:a16="http://schemas.microsoft.com/office/drawing/2014/main" id="{570694F6-3E55-AD99-467D-123494160FC0}"/>
              </a:ext>
            </a:extLst>
          </p:cNvPr>
          <p:cNvGraphicFramePr>
            <a:graphicFrameLocks noGrp="1"/>
          </p:cNvGraphicFramePr>
          <p:nvPr>
            <p:extLst>
              <p:ext uri="{D42A27DB-BD31-4B8C-83A1-F6EECF244321}">
                <p14:modId xmlns:p14="http://schemas.microsoft.com/office/powerpoint/2010/main" val="1312704165"/>
              </p:ext>
            </p:extLst>
          </p:nvPr>
        </p:nvGraphicFramePr>
        <p:xfrm>
          <a:off x="609322" y="1964928"/>
          <a:ext cx="10858786" cy="3945255"/>
        </p:xfrm>
        <a:graphic>
          <a:graphicData uri="http://schemas.openxmlformats.org/drawingml/2006/table">
            <a:tbl>
              <a:tblPr bandRow="1">
                <a:tableStyleId>{5C22544A-7EE6-4342-B048-85BDC9FD1C3A}</a:tableStyleId>
              </a:tblPr>
              <a:tblGrid>
                <a:gridCol w="7868902">
                  <a:extLst>
                    <a:ext uri="{9D8B030D-6E8A-4147-A177-3AD203B41FA5}">
                      <a16:colId xmlns:a16="http://schemas.microsoft.com/office/drawing/2014/main" val="1289426961"/>
                    </a:ext>
                  </a:extLst>
                </a:gridCol>
                <a:gridCol w="996628">
                  <a:extLst>
                    <a:ext uri="{9D8B030D-6E8A-4147-A177-3AD203B41FA5}">
                      <a16:colId xmlns:a16="http://schemas.microsoft.com/office/drawing/2014/main" val="1268669851"/>
                    </a:ext>
                  </a:extLst>
                </a:gridCol>
                <a:gridCol w="996628">
                  <a:extLst>
                    <a:ext uri="{9D8B030D-6E8A-4147-A177-3AD203B41FA5}">
                      <a16:colId xmlns:a16="http://schemas.microsoft.com/office/drawing/2014/main" val="2832395573"/>
                    </a:ext>
                  </a:extLst>
                </a:gridCol>
                <a:gridCol w="996628">
                  <a:extLst>
                    <a:ext uri="{9D8B030D-6E8A-4147-A177-3AD203B41FA5}">
                      <a16:colId xmlns:a16="http://schemas.microsoft.com/office/drawing/2014/main" val="1987576049"/>
                    </a:ext>
                  </a:extLst>
                </a:gridCol>
              </a:tblGrid>
              <a:tr h="190500">
                <a:tc>
                  <a:txBody>
                    <a:bodyPr/>
                    <a:lstStyle/>
                    <a:p>
                      <a:pPr algn="l" fontAlgn="b"/>
                      <a:r>
                        <a:rPr lang="en-NZ" sz="1400" u="none" strike="noStrike" dirty="0">
                          <a:effectLst/>
                          <a:latin typeface="Roboto Light" panose="02000000000000000000" pitchFamily="2" charset="0"/>
                          <a:ea typeface="Roboto Light" panose="02000000000000000000" pitchFamily="2" charset="0"/>
                        </a:rPr>
                        <a:t> </a:t>
                      </a:r>
                      <a:endParaRPr lang="en-NZ" sz="1400" b="0" i="0" u="none" strike="noStrike" dirty="0">
                        <a:solidFill>
                          <a:srgbClr val="000000"/>
                        </a:solidFill>
                        <a:effectLst/>
                        <a:latin typeface="Roboto Light" panose="02000000000000000000" pitchFamily="2" charset="0"/>
                        <a:ea typeface="Roboto Light" panose="02000000000000000000" pitchFamily="2" charset="0"/>
                      </a:endParaRPr>
                    </a:p>
                  </a:txBody>
                  <a:tcPr marL="9525" marR="9525" marT="9525" marB="0" anchor="b"/>
                </a:tc>
                <a:tc>
                  <a:txBody>
                    <a:bodyPr/>
                    <a:lstStyle/>
                    <a:p>
                      <a:pPr algn="ctr" fontAlgn="b"/>
                      <a:r>
                        <a:rPr lang="en-NZ" sz="1200" b="0" u="none" strike="noStrike" dirty="0">
                          <a:effectLst/>
                          <a:latin typeface="Roboto Light" panose="02000000000000000000" pitchFamily="2" charset="0"/>
                          <a:ea typeface="Roboto Light" panose="02000000000000000000" pitchFamily="2" charset="0"/>
                        </a:rPr>
                        <a:t>May -24</a:t>
                      </a:r>
                    </a:p>
                    <a:p>
                      <a:pPr algn="ctr" fontAlgn="b"/>
                      <a:r>
                        <a:rPr lang="en-NZ" sz="1200" b="0" u="none" strike="noStrike" dirty="0">
                          <a:effectLst/>
                          <a:latin typeface="Roboto Light" panose="02000000000000000000" pitchFamily="2" charset="0"/>
                          <a:ea typeface="Roboto Light" panose="02000000000000000000" pitchFamily="2" charset="0"/>
                        </a:rPr>
                        <a:t>%</a:t>
                      </a:r>
                      <a:endParaRPr lang="en-NZ" sz="1200" b="0" i="0" u="none" strike="noStrike" dirty="0">
                        <a:solidFill>
                          <a:srgbClr val="000000"/>
                        </a:solidFill>
                        <a:effectLst/>
                        <a:latin typeface="Roboto Light" panose="02000000000000000000" pitchFamily="2" charset="0"/>
                        <a:ea typeface="Roboto Light" panose="02000000000000000000" pitchFamily="2" charset="0"/>
                      </a:endParaRPr>
                    </a:p>
                  </a:txBody>
                  <a:tcPr marL="9525" marR="9525" marT="9525" marB="0" anchor="b"/>
                </a:tc>
                <a:tc>
                  <a:txBody>
                    <a:bodyPr/>
                    <a:lstStyle/>
                    <a:p>
                      <a:pPr marL="0" algn="ctr" defTabSz="457200" rtl="0" eaLnBrk="1" fontAlgn="b" latinLnBrk="0" hangingPunct="1"/>
                      <a:r>
                        <a:rPr lang="en-NZ" sz="1200" b="0" u="none" strike="noStrike" kern="1200" dirty="0">
                          <a:solidFill>
                            <a:schemeClr val="dk1"/>
                          </a:solidFill>
                          <a:effectLst/>
                          <a:latin typeface="Roboto Light" panose="02000000000000000000" pitchFamily="2" charset="0"/>
                          <a:ea typeface="Roboto Light" panose="02000000000000000000" pitchFamily="2" charset="0"/>
                          <a:cs typeface="+mn-cs"/>
                        </a:rPr>
                        <a:t>May -25</a:t>
                      </a:r>
                    </a:p>
                    <a:p>
                      <a:pPr marL="0" algn="ctr" defTabSz="457200" rtl="0" eaLnBrk="1" fontAlgn="b" latinLnBrk="0" hangingPunct="1"/>
                      <a:r>
                        <a:rPr lang="en-NZ" sz="1200" b="0" u="none" strike="noStrike" kern="1200" dirty="0">
                          <a:solidFill>
                            <a:schemeClr val="dk1"/>
                          </a:solidFill>
                          <a:effectLst/>
                          <a:latin typeface="Roboto Light" panose="02000000000000000000" pitchFamily="2" charset="0"/>
                          <a:ea typeface="Roboto Light" panose="02000000000000000000" pitchFamily="2" charset="0"/>
                          <a:cs typeface="+mn-cs"/>
                        </a:rPr>
                        <a:t>%</a:t>
                      </a:r>
                    </a:p>
                  </a:txBody>
                  <a:tcPr marL="9525" marR="9525" marT="9525" marB="0" anchor="b"/>
                </a:tc>
                <a:tc>
                  <a:txBody>
                    <a:bodyPr/>
                    <a:lstStyle/>
                    <a:p>
                      <a:pPr marL="0" algn="ctr" defTabSz="457200" rtl="0" eaLnBrk="1" fontAlgn="b" latinLnBrk="0" hangingPunct="1"/>
                      <a:r>
                        <a:rPr lang="en-NZ" sz="1200" b="1" u="none" strike="noStrike" kern="1200" dirty="0">
                          <a:solidFill>
                            <a:schemeClr val="dk1"/>
                          </a:solidFill>
                          <a:effectLst/>
                          <a:latin typeface="Roboto Light" panose="02000000000000000000" pitchFamily="2" charset="0"/>
                          <a:ea typeface="Roboto Light" panose="02000000000000000000" pitchFamily="2" charset="0"/>
                          <a:cs typeface="+mn-cs"/>
                        </a:rPr>
                        <a:t>Apr-26</a:t>
                      </a:r>
                      <a:br>
                        <a:rPr lang="en-NZ" sz="1200" b="1" u="none" strike="noStrike" kern="1200" dirty="0">
                          <a:solidFill>
                            <a:schemeClr val="dk1"/>
                          </a:solidFill>
                          <a:effectLst/>
                          <a:latin typeface="Roboto Light" panose="02000000000000000000" pitchFamily="2" charset="0"/>
                          <a:ea typeface="Roboto Light" panose="02000000000000000000" pitchFamily="2" charset="0"/>
                          <a:cs typeface="+mn-cs"/>
                        </a:rPr>
                      </a:br>
                      <a:r>
                        <a:rPr lang="en-NZ" sz="1200" b="1" u="none" strike="noStrike" kern="1200" dirty="0">
                          <a:solidFill>
                            <a:schemeClr val="dk1"/>
                          </a:solidFill>
                          <a:effectLst/>
                          <a:latin typeface="Roboto Light" panose="02000000000000000000" pitchFamily="2" charset="0"/>
                          <a:ea typeface="Roboto Light" panose="02000000000000000000" pitchFamily="2" charset="0"/>
                          <a:cs typeface="+mn-cs"/>
                        </a:rPr>
                        <a:t>%</a:t>
                      </a:r>
                    </a:p>
                  </a:txBody>
                  <a:tcPr marL="9525" marR="9525" marT="9525" marB="0" anchor="b"/>
                </a:tc>
                <a:extLst>
                  <a:ext uri="{0D108BD9-81ED-4DB2-BD59-A6C34878D82A}">
                    <a16:rowId xmlns:a16="http://schemas.microsoft.com/office/drawing/2014/main" val="3349293830"/>
                  </a:ext>
                </a:extLst>
              </a:tr>
              <a:tr h="190500">
                <a:tc>
                  <a:txBody>
                    <a:bodyPr/>
                    <a:lstStyle/>
                    <a:p>
                      <a:pPr algn="l" rtl="0" fontAlgn="b"/>
                      <a:r>
                        <a:rPr lang="en-US" sz="1200" b="1" i="0" u="none" strike="noStrike" dirty="0">
                          <a:solidFill>
                            <a:srgbClr val="000000"/>
                          </a:solidFill>
                          <a:effectLst/>
                          <a:latin typeface="Roboto Light" panose="02000000000000000000" pitchFamily="2" charset="0"/>
                          <a:ea typeface="Roboto Light" panose="02000000000000000000" pitchFamily="2" charset="0"/>
                        </a:rPr>
                        <a:t>Anonymity and Confidentiality: </a:t>
                      </a:r>
                      <a:r>
                        <a:rPr lang="en-US" sz="1200" b="0" i="0" u="none" strike="noStrike" dirty="0">
                          <a:solidFill>
                            <a:srgbClr val="000000"/>
                          </a:solidFill>
                          <a:effectLst/>
                          <a:latin typeface="Roboto Light" panose="02000000000000000000" pitchFamily="2" charset="0"/>
                          <a:ea typeface="Roboto Light" panose="02000000000000000000" pitchFamily="2" charset="0"/>
                        </a:rPr>
                        <a:t>The importance of anonymity and confidentiality in the reporting process. This includes guarantees of non-disclosure, anonymous reporting channels, and strict confidentiality assurances.</a:t>
                      </a:r>
                      <a:endParaRPr lang="en-US" sz="1200" b="1" i="0" u="none" strike="noStrike" dirty="0">
                        <a:solidFill>
                          <a:srgbClr val="000000"/>
                        </a:solidFill>
                        <a:effectLst/>
                        <a:latin typeface="Roboto Light" panose="02000000000000000000" pitchFamily="2" charset="0"/>
                        <a:ea typeface="Roboto Light" panose="02000000000000000000" pitchFamily="2" charset="0"/>
                      </a:endParaRPr>
                    </a:p>
                  </a:txBody>
                  <a:tcPr marL="9525" marR="9525" marT="9525" marB="0" anchor="b"/>
                </a:tc>
                <a:tc>
                  <a:txBody>
                    <a:bodyPr/>
                    <a:lstStyle/>
                    <a:p>
                      <a:pPr algn="ctr" rtl="0" fontAlgn="b"/>
                      <a:r>
                        <a:rPr lang="en-NZ" sz="1200" b="0" i="0" u="none" strike="noStrike" dirty="0">
                          <a:solidFill>
                            <a:srgbClr val="000000"/>
                          </a:solidFill>
                          <a:effectLst/>
                          <a:latin typeface="Roboto Light" panose="02000000000000000000" pitchFamily="2" charset="0"/>
                          <a:ea typeface="Roboto Light" panose="02000000000000000000" pitchFamily="2" charset="0"/>
                        </a:rPr>
                        <a:t>39</a:t>
                      </a:r>
                    </a:p>
                  </a:txBody>
                  <a:tcPr marL="9525" marR="9525" marT="9525" marB="0" anchor="ctr"/>
                </a:tc>
                <a:tc>
                  <a:txBody>
                    <a:bodyPr/>
                    <a:lstStyle/>
                    <a:p>
                      <a:pPr marL="0" algn="ctr" defTabSz="457200" rtl="0" eaLnBrk="1" fontAlgn="b" latinLnBrk="0" hangingPunct="1"/>
                      <a:r>
                        <a:rPr lang="en-NZ" sz="1200" b="0" u="none" strike="noStrike" kern="1200" dirty="0">
                          <a:solidFill>
                            <a:schemeClr val="dk1"/>
                          </a:solidFill>
                          <a:effectLst/>
                          <a:latin typeface="Roboto Light" panose="02000000000000000000" pitchFamily="2" charset="0"/>
                          <a:ea typeface="Roboto Light" panose="02000000000000000000" pitchFamily="2" charset="0"/>
                          <a:cs typeface="+mn-cs"/>
                        </a:rPr>
                        <a:t>49</a:t>
                      </a:r>
                    </a:p>
                  </a:txBody>
                  <a:tcPr marL="9525" marR="9525" marT="9525" marB="0" anchor="ctr"/>
                </a:tc>
                <a:tc>
                  <a:txBody>
                    <a:bodyPr/>
                    <a:lstStyle/>
                    <a:p>
                      <a:pPr marL="0" algn="ctr" defTabSz="457200" rtl="0" eaLnBrk="1" fontAlgn="b" latinLnBrk="0" hangingPunct="1"/>
                      <a:r>
                        <a:rPr lang="en-NZ" sz="1200" b="1" u="none" strike="noStrike" kern="1200" dirty="0">
                          <a:solidFill>
                            <a:schemeClr val="dk1"/>
                          </a:solidFill>
                          <a:effectLst/>
                          <a:latin typeface="Roboto Light" panose="02000000000000000000" pitchFamily="2" charset="0"/>
                          <a:ea typeface="Roboto Light" panose="02000000000000000000" pitchFamily="2" charset="0"/>
                          <a:cs typeface="+mn-cs"/>
                        </a:rPr>
                        <a:t>29</a:t>
                      </a:r>
                    </a:p>
                  </a:txBody>
                  <a:tcPr marL="9525" marR="9525" marT="9525" marB="0" anchor="ctr"/>
                </a:tc>
                <a:extLst>
                  <a:ext uri="{0D108BD9-81ED-4DB2-BD59-A6C34878D82A}">
                    <a16:rowId xmlns:a16="http://schemas.microsoft.com/office/drawing/2014/main" val="2213894219"/>
                  </a:ext>
                </a:extLst>
              </a:tr>
              <a:tr h="190500">
                <a:tc>
                  <a:txBody>
                    <a:bodyPr/>
                    <a:lstStyle/>
                    <a:p>
                      <a:pPr algn="l" rtl="0" fontAlgn="b"/>
                      <a:r>
                        <a:rPr lang="en-US" sz="1200" b="1" i="0" u="none" strike="noStrike" dirty="0">
                          <a:solidFill>
                            <a:srgbClr val="000000"/>
                          </a:solidFill>
                          <a:effectLst/>
                          <a:latin typeface="Roboto Light" panose="02000000000000000000" pitchFamily="2" charset="0"/>
                          <a:ea typeface="Roboto Light" panose="02000000000000000000" pitchFamily="2" charset="0"/>
                        </a:rPr>
                        <a:t>Legal and Job Security: </a:t>
                      </a:r>
                      <a:r>
                        <a:rPr lang="en-US" sz="1200" b="0" i="0" u="none" strike="noStrike" dirty="0">
                          <a:solidFill>
                            <a:srgbClr val="000000"/>
                          </a:solidFill>
                          <a:effectLst/>
                          <a:latin typeface="Roboto Light" panose="02000000000000000000" pitchFamily="2" charset="0"/>
                          <a:ea typeface="Roboto Light" panose="02000000000000000000" pitchFamily="2" charset="0"/>
                        </a:rPr>
                        <a:t>Need for legal protection and job security guarantees. This includes written assurances from employers, legal support, and legislation that protects whistleblowers from retaliation.</a:t>
                      </a:r>
                      <a:endParaRPr lang="en-US" sz="1200" b="1" i="0" u="none" strike="noStrike" dirty="0">
                        <a:solidFill>
                          <a:srgbClr val="000000"/>
                        </a:solidFill>
                        <a:effectLst/>
                        <a:latin typeface="Roboto Light" panose="02000000000000000000" pitchFamily="2" charset="0"/>
                        <a:ea typeface="Roboto Light" panose="02000000000000000000" pitchFamily="2" charset="0"/>
                      </a:endParaRPr>
                    </a:p>
                  </a:txBody>
                  <a:tcPr marL="9525" marR="9525" marT="9525" marB="0" anchor="b"/>
                </a:tc>
                <a:tc>
                  <a:txBody>
                    <a:bodyPr/>
                    <a:lstStyle/>
                    <a:p>
                      <a:pPr algn="ctr" rtl="0" fontAlgn="b"/>
                      <a:r>
                        <a:rPr lang="en-NZ" sz="1200" b="0" i="0" u="none" strike="noStrike" dirty="0">
                          <a:solidFill>
                            <a:srgbClr val="000000"/>
                          </a:solidFill>
                          <a:effectLst/>
                          <a:latin typeface="Roboto Light" panose="02000000000000000000" pitchFamily="2" charset="0"/>
                          <a:ea typeface="Roboto Light" panose="02000000000000000000" pitchFamily="2" charset="0"/>
                        </a:rPr>
                        <a:t>14</a:t>
                      </a:r>
                    </a:p>
                  </a:txBody>
                  <a:tcPr marL="9525" marR="9525" marT="9525" marB="0" anchor="ctr"/>
                </a:tc>
                <a:tc>
                  <a:txBody>
                    <a:bodyPr/>
                    <a:lstStyle/>
                    <a:p>
                      <a:pPr marL="0" algn="ctr" defTabSz="457200" rtl="0" eaLnBrk="1" fontAlgn="b" latinLnBrk="0" hangingPunct="1"/>
                      <a:r>
                        <a:rPr lang="en-NZ" sz="1200" b="0" u="none" strike="noStrike" kern="1200" dirty="0">
                          <a:solidFill>
                            <a:schemeClr val="dk1"/>
                          </a:solidFill>
                          <a:effectLst/>
                          <a:latin typeface="Roboto Light" panose="02000000000000000000" pitchFamily="2" charset="0"/>
                          <a:ea typeface="Roboto Light" panose="02000000000000000000" pitchFamily="2" charset="0"/>
                          <a:cs typeface="+mn-cs"/>
                        </a:rPr>
                        <a:t>15</a:t>
                      </a:r>
                    </a:p>
                  </a:txBody>
                  <a:tcPr marL="9525" marR="9525" marT="9525" marB="0" anchor="ctr"/>
                </a:tc>
                <a:tc>
                  <a:txBody>
                    <a:bodyPr/>
                    <a:lstStyle/>
                    <a:p>
                      <a:pPr marL="0" algn="ctr" defTabSz="457200" rtl="0" eaLnBrk="1" fontAlgn="b" latinLnBrk="0" hangingPunct="1"/>
                      <a:r>
                        <a:rPr lang="en-NZ" sz="1200" b="1" u="none" strike="noStrike" kern="1200" dirty="0">
                          <a:solidFill>
                            <a:schemeClr val="dk1"/>
                          </a:solidFill>
                          <a:effectLst/>
                          <a:latin typeface="Roboto Light" panose="02000000000000000000" pitchFamily="2" charset="0"/>
                          <a:ea typeface="Roboto Light" panose="02000000000000000000" pitchFamily="2" charset="0"/>
                          <a:cs typeface="+mn-cs"/>
                        </a:rPr>
                        <a:t>24</a:t>
                      </a:r>
                    </a:p>
                  </a:txBody>
                  <a:tcPr marL="9525" marR="9525" marT="9525" marB="0" anchor="ctr"/>
                </a:tc>
                <a:extLst>
                  <a:ext uri="{0D108BD9-81ED-4DB2-BD59-A6C34878D82A}">
                    <a16:rowId xmlns:a16="http://schemas.microsoft.com/office/drawing/2014/main" val="1191114109"/>
                  </a:ext>
                </a:extLst>
              </a:tr>
              <a:tr h="190500">
                <a:tc>
                  <a:txBody>
                    <a:bodyPr/>
                    <a:lstStyle/>
                    <a:p>
                      <a:pPr algn="l" rtl="0" fontAlgn="b"/>
                      <a:r>
                        <a:rPr lang="en-US" sz="1200" b="1" i="0" u="none" strike="noStrike" dirty="0">
                          <a:solidFill>
                            <a:srgbClr val="000000"/>
                          </a:solidFill>
                          <a:effectLst/>
                          <a:latin typeface="Roboto Light" panose="02000000000000000000" pitchFamily="2" charset="0"/>
                          <a:ea typeface="Roboto Light" panose="02000000000000000000" pitchFamily="2" charset="0"/>
                        </a:rPr>
                        <a:t>Ambivalence and Skepticism: </a:t>
                      </a:r>
                      <a:r>
                        <a:rPr lang="en-US" sz="1200" b="0" i="0" u="none" strike="noStrike" dirty="0">
                          <a:solidFill>
                            <a:srgbClr val="000000"/>
                          </a:solidFill>
                          <a:effectLst/>
                          <a:latin typeface="Roboto Light" panose="02000000000000000000" pitchFamily="2" charset="0"/>
                          <a:ea typeface="Roboto Light" panose="02000000000000000000" pitchFamily="2" charset="0"/>
                        </a:rPr>
                        <a:t>Uncertainty or skepticism about the effectiveness of any measures, expressing a lack of trust in the system altogether.</a:t>
                      </a:r>
                      <a:endParaRPr lang="en-US" sz="1200" b="1" i="0" u="none" strike="noStrike" dirty="0">
                        <a:solidFill>
                          <a:srgbClr val="000000"/>
                        </a:solidFill>
                        <a:effectLst/>
                        <a:latin typeface="Roboto Light" panose="02000000000000000000" pitchFamily="2" charset="0"/>
                        <a:ea typeface="Roboto Light" panose="02000000000000000000" pitchFamily="2" charset="0"/>
                      </a:endParaRPr>
                    </a:p>
                  </a:txBody>
                  <a:tcPr marL="9525" marR="9525" marT="9525" marB="0" anchor="b"/>
                </a:tc>
                <a:tc>
                  <a:txBody>
                    <a:bodyPr/>
                    <a:lstStyle/>
                    <a:p>
                      <a:pPr algn="ctr" rtl="0" fontAlgn="b"/>
                      <a:r>
                        <a:rPr lang="en-NZ" sz="1200" b="0" i="0" u="none" strike="noStrike" dirty="0">
                          <a:solidFill>
                            <a:srgbClr val="000000"/>
                          </a:solidFill>
                          <a:effectLst/>
                          <a:latin typeface="Roboto Light" panose="02000000000000000000" pitchFamily="2" charset="0"/>
                          <a:ea typeface="Roboto Light" panose="02000000000000000000" pitchFamily="2" charset="0"/>
                        </a:rPr>
                        <a:t>8</a:t>
                      </a:r>
                    </a:p>
                  </a:txBody>
                  <a:tcPr marL="9525" marR="9525" marT="9525" marB="0" anchor="ctr"/>
                </a:tc>
                <a:tc>
                  <a:txBody>
                    <a:bodyPr/>
                    <a:lstStyle/>
                    <a:p>
                      <a:pPr marL="0" algn="ctr" defTabSz="457200" rtl="0" eaLnBrk="1" fontAlgn="b" latinLnBrk="0" hangingPunct="1"/>
                      <a:r>
                        <a:rPr lang="en-NZ" sz="1200" b="0" u="none" strike="noStrike" kern="1200" dirty="0">
                          <a:solidFill>
                            <a:schemeClr val="dk1"/>
                          </a:solidFill>
                          <a:effectLst/>
                          <a:latin typeface="Roboto Light" panose="02000000000000000000" pitchFamily="2" charset="0"/>
                          <a:ea typeface="Roboto Light" panose="02000000000000000000" pitchFamily="2" charset="0"/>
                          <a:cs typeface="+mn-cs"/>
                        </a:rPr>
                        <a:t>8</a:t>
                      </a:r>
                    </a:p>
                  </a:txBody>
                  <a:tcPr marL="9525" marR="9525" marT="9525" marB="0" anchor="ctr"/>
                </a:tc>
                <a:tc>
                  <a:txBody>
                    <a:bodyPr/>
                    <a:lstStyle/>
                    <a:p>
                      <a:pPr marL="0" algn="ctr" defTabSz="457200" rtl="0" eaLnBrk="1" fontAlgn="b" latinLnBrk="0" hangingPunct="1"/>
                      <a:r>
                        <a:rPr lang="en-NZ" sz="1200" b="1" u="none" strike="noStrike" kern="1200" dirty="0">
                          <a:solidFill>
                            <a:schemeClr val="dk1"/>
                          </a:solidFill>
                          <a:effectLst/>
                          <a:latin typeface="Roboto Light" panose="02000000000000000000" pitchFamily="2" charset="0"/>
                          <a:ea typeface="Roboto Light" panose="02000000000000000000" pitchFamily="2" charset="0"/>
                          <a:cs typeface="+mn-cs"/>
                        </a:rPr>
                        <a:t>13</a:t>
                      </a:r>
                    </a:p>
                  </a:txBody>
                  <a:tcPr marL="9525" marR="9525" marT="9525" marB="0" anchor="ctr"/>
                </a:tc>
                <a:extLst>
                  <a:ext uri="{0D108BD9-81ED-4DB2-BD59-A6C34878D82A}">
                    <a16:rowId xmlns:a16="http://schemas.microsoft.com/office/drawing/2014/main" val="485029401"/>
                  </a:ext>
                </a:extLst>
              </a:tr>
              <a:tr h="190500">
                <a:tc>
                  <a:txBody>
                    <a:bodyPr/>
                    <a:lstStyle/>
                    <a:p>
                      <a:pPr algn="l" rtl="0" fontAlgn="b"/>
                      <a:r>
                        <a:rPr lang="en-US" sz="1200" b="1" i="0" u="none" strike="noStrike" dirty="0">
                          <a:solidFill>
                            <a:srgbClr val="000000"/>
                          </a:solidFill>
                          <a:effectLst/>
                          <a:latin typeface="Roboto Light" panose="02000000000000000000" pitchFamily="2" charset="0"/>
                          <a:ea typeface="Roboto Light" panose="02000000000000000000" pitchFamily="2" charset="0"/>
                        </a:rPr>
                        <a:t>Trust and Integrity in the Process: </a:t>
                      </a:r>
                      <a:r>
                        <a:rPr lang="en-US" sz="1200" b="0" i="0" u="none" strike="noStrike" dirty="0">
                          <a:solidFill>
                            <a:srgbClr val="000000"/>
                          </a:solidFill>
                          <a:effectLst/>
                          <a:latin typeface="Roboto Light" panose="02000000000000000000" pitchFamily="2" charset="0"/>
                          <a:ea typeface="Roboto Light" panose="02000000000000000000" pitchFamily="2" charset="0"/>
                        </a:rPr>
                        <a:t>A need for trust in the individuals or systems handling their reports. This includes the ability to report to impartial and trustworthy authorities, and the integrity of the organization in managing the reporting process.</a:t>
                      </a:r>
                      <a:endParaRPr lang="en-US" sz="1200" b="1" i="0" u="none" strike="noStrike" dirty="0">
                        <a:solidFill>
                          <a:srgbClr val="000000"/>
                        </a:solidFill>
                        <a:effectLst/>
                        <a:latin typeface="Roboto Light" panose="02000000000000000000" pitchFamily="2" charset="0"/>
                        <a:ea typeface="Roboto Light" panose="02000000000000000000" pitchFamily="2" charset="0"/>
                      </a:endParaRPr>
                    </a:p>
                  </a:txBody>
                  <a:tcPr marL="9525" marR="9525" marT="9525" marB="0" anchor="b"/>
                </a:tc>
                <a:tc>
                  <a:txBody>
                    <a:bodyPr/>
                    <a:lstStyle/>
                    <a:p>
                      <a:pPr algn="ctr" rtl="0" fontAlgn="b"/>
                      <a:r>
                        <a:rPr lang="en-NZ" sz="1200" b="0" i="0" u="none" strike="noStrike" dirty="0">
                          <a:solidFill>
                            <a:srgbClr val="000000"/>
                          </a:solidFill>
                          <a:effectLst/>
                          <a:latin typeface="Roboto Light" panose="02000000000000000000" pitchFamily="2" charset="0"/>
                          <a:ea typeface="Roboto Light" panose="02000000000000000000" pitchFamily="2" charset="0"/>
                        </a:rPr>
                        <a:t>11</a:t>
                      </a:r>
                    </a:p>
                  </a:txBody>
                  <a:tcPr marL="9525" marR="9525" marT="9525" marB="0" anchor="ctr"/>
                </a:tc>
                <a:tc>
                  <a:txBody>
                    <a:bodyPr/>
                    <a:lstStyle/>
                    <a:p>
                      <a:pPr marL="0" algn="ctr" defTabSz="457200" rtl="0" eaLnBrk="1" fontAlgn="b" latinLnBrk="0" hangingPunct="1"/>
                      <a:r>
                        <a:rPr lang="en-NZ" sz="1200" b="0" u="none" strike="noStrike" kern="1200" dirty="0">
                          <a:solidFill>
                            <a:schemeClr val="dk1"/>
                          </a:solidFill>
                          <a:effectLst/>
                          <a:latin typeface="Roboto Light" panose="02000000000000000000" pitchFamily="2" charset="0"/>
                          <a:ea typeface="Roboto Light" panose="02000000000000000000" pitchFamily="2" charset="0"/>
                          <a:cs typeface="+mn-cs"/>
                        </a:rPr>
                        <a:t>2</a:t>
                      </a:r>
                    </a:p>
                  </a:txBody>
                  <a:tcPr marL="9525" marR="9525" marT="9525" marB="0" anchor="ctr"/>
                </a:tc>
                <a:tc>
                  <a:txBody>
                    <a:bodyPr/>
                    <a:lstStyle/>
                    <a:p>
                      <a:pPr marL="0" algn="ctr" defTabSz="457200" rtl="0" eaLnBrk="1" fontAlgn="b" latinLnBrk="0" hangingPunct="1"/>
                      <a:r>
                        <a:rPr lang="en-NZ" sz="1200" b="1" u="none" strike="noStrike" kern="1200" dirty="0">
                          <a:solidFill>
                            <a:schemeClr val="dk1"/>
                          </a:solidFill>
                          <a:effectLst/>
                          <a:latin typeface="Roboto Light" panose="02000000000000000000" pitchFamily="2" charset="0"/>
                          <a:ea typeface="Roboto Light" panose="02000000000000000000" pitchFamily="2" charset="0"/>
                          <a:cs typeface="+mn-cs"/>
                        </a:rPr>
                        <a:t>5</a:t>
                      </a:r>
                    </a:p>
                  </a:txBody>
                  <a:tcPr marL="9525" marR="9525" marT="9525" marB="0" anchor="ctr"/>
                </a:tc>
                <a:extLst>
                  <a:ext uri="{0D108BD9-81ED-4DB2-BD59-A6C34878D82A}">
                    <a16:rowId xmlns:a16="http://schemas.microsoft.com/office/drawing/2014/main" val="2258937565"/>
                  </a:ext>
                </a:extLst>
              </a:tr>
              <a:tr h="190500">
                <a:tc>
                  <a:txBody>
                    <a:bodyPr/>
                    <a:lstStyle/>
                    <a:p>
                      <a:pPr algn="l" rtl="0" fontAlgn="b"/>
                      <a:r>
                        <a:rPr lang="en-US" sz="1200" b="1" i="0" u="none" strike="noStrike" dirty="0">
                          <a:solidFill>
                            <a:srgbClr val="000000"/>
                          </a:solidFill>
                          <a:effectLst/>
                          <a:latin typeface="Roboto Light" panose="02000000000000000000" pitchFamily="2" charset="0"/>
                          <a:ea typeface="Roboto Light" panose="02000000000000000000" pitchFamily="2" charset="0"/>
                        </a:rPr>
                        <a:t>Support and Information: </a:t>
                      </a:r>
                      <a:r>
                        <a:rPr lang="en-US" sz="1200" b="0" i="0" u="none" strike="noStrike" dirty="0">
                          <a:solidFill>
                            <a:srgbClr val="000000"/>
                          </a:solidFill>
                          <a:effectLst/>
                          <a:latin typeface="Roboto Light" panose="02000000000000000000" pitchFamily="2" charset="0"/>
                          <a:ea typeface="Roboto Light" panose="02000000000000000000" pitchFamily="2" charset="0"/>
                        </a:rPr>
                        <a:t>Access to clear information about the reporting process and protections in place, as well as support from management and legal advisors.</a:t>
                      </a:r>
                      <a:endParaRPr lang="en-US" sz="1200" b="1" i="0" u="none" strike="noStrike" dirty="0">
                        <a:solidFill>
                          <a:srgbClr val="000000"/>
                        </a:solidFill>
                        <a:effectLst/>
                        <a:latin typeface="Roboto Light" panose="02000000000000000000" pitchFamily="2" charset="0"/>
                        <a:ea typeface="Roboto Light" panose="02000000000000000000" pitchFamily="2" charset="0"/>
                      </a:endParaRPr>
                    </a:p>
                  </a:txBody>
                  <a:tcPr marL="9525" marR="9525" marT="9525" marB="0" anchor="b"/>
                </a:tc>
                <a:tc>
                  <a:txBody>
                    <a:bodyPr/>
                    <a:lstStyle/>
                    <a:p>
                      <a:pPr algn="ctr" rtl="0" fontAlgn="b"/>
                      <a:r>
                        <a:rPr lang="en-NZ" sz="1200" b="0" i="0" u="none" strike="noStrike" dirty="0">
                          <a:solidFill>
                            <a:srgbClr val="000000"/>
                          </a:solidFill>
                          <a:effectLst/>
                          <a:latin typeface="Roboto Light" panose="02000000000000000000" pitchFamily="2" charset="0"/>
                          <a:ea typeface="Roboto Light" panose="02000000000000000000" pitchFamily="2" charset="0"/>
                        </a:rPr>
                        <a:t>8</a:t>
                      </a:r>
                    </a:p>
                  </a:txBody>
                  <a:tcPr marL="9525" marR="9525" marT="9525" marB="0" anchor="ctr"/>
                </a:tc>
                <a:tc>
                  <a:txBody>
                    <a:bodyPr/>
                    <a:lstStyle/>
                    <a:p>
                      <a:pPr marL="0" algn="ctr" defTabSz="457200" rtl="0" eaLnBrk="1" fontAlgn="b" latinLnBrk="0" hangingPunct="1"/>
                      <a:r>
                        <a:rPr lang="en-NZ" sz="1200" b="0" u="none" strike="noStrike" kern="1200" dirty="0">
                          <a:solidFill>
                            <a:schemeClr val="dk1"/>
                          </a:solidFill>
                          <a:effectLst/>
                          <a:latin typeface="Roboto Light" panose="02000000000000000000" pitchFamily="2" charset="0"/>
                          <a:ea typeface="Roboto Light" panose="02000000000000000000" pitchFamily="2" charset="0"/>
                          <a:cs typeface="+mn-cs"/>
                        </a:rPr>
                        <a:t>6</a:t>
                      </a:r>
                    </a:p>
                  </a:txBody>
                  <a:tcPr marL="9525" marR="9525" marT="9525" marB="0" anchor="ctr"/>
                </a:tc>
                <a:tc>
                  <a:txBody>
                    <a:bodyPr/>
                    <a:lstStyle/>
                    <a:p>
                      <a:pPr marL="0" algn="ctr" defTabSz="457200" rtl="0" eaLnBrk="1" fontAlgn="b" latinLnBrk="0" hangingPunct="1"/>
                      <a:r>
                        <a:rPr lang="en-NZ" sz="1200" b="1" u="none" strike="noStrike" kern="1200" dirty="0">
                          <a:solidFill>
                            <a:schemeClr val="dk1"/>
                          </a:solidFill>
                          <a:effectLst/>
                          <a:latin typeface="Roboto Light" panose="02000000000000000000" pitchFamily="2" charset="0"/>
                          <a:ea typeface="Roboto Light" panose="02000000000000000000" pitchFamily="2" charset="0"/>
                          <a:cs typeface="+mn-cs"/>
                        </a:rPr>
                        <a:t>4</a:t>
                      </a:r>
                    </a:p>
                  </a:txBody>
                  <a:tcPr marL="9525" marR="9525" marT="9525" marB="0" anchor="ctr"/>
                </a:tc>
                <a:extLst>
                  <a:ext uri="{0D108BD9-81ED-4DB2-BD59-A6C34878D82A}">
                    <a16:rowId xmlns:a16="http://schemas.microsoft.com/office/drawing/2014/main" val="1461810879"/>
                  </a:ext>
                </a:extLst>
              </a:tr>
              <a:tr h="190500">
                <a:tc>
                  <a:txBody>
                    <a:bodyPr/>
                    <a:lstStyle/>
                    <a:p>
                      <a:pPr algn="l" rtl="0" fontAlgn="b"/>
                      <a:r>
                        <a:rPr lang="en-US" sz="1200" b="1" i="0" u="none" strike="noStrike" dirty="0">
                          <a:solidFill>
                            <a:srgbClr val="000000"/>
                          </a:solidFill>
                          <a:effectLst/>
                          <a:latin typeface="Roboto Light" panose="02000000000000000000" pitchFamily="2" charset="0"/>
                          <a:ea typeface="Roboto Light" panose="02000000000000000000" pitchFamily="2" charset="0"/>
                        </a:rPr>
                        <a:t>Cultural Factors: </a:t>
                      </a:r>
                      <a:r>
                        <a:rPr lang="en-US" sz="1200" b="0" i="0" u="none" strike="noStrike" dirty="0">
                          <a:solidFill>
                            <a:srgbClr val="000000"/>
                          </a:solidFill>
                          <a:effectLst/>
                          <a:latin typeface="Roboto Light" panose="02000000000000000000" pitchFamily="2" charset="0"/>
                          <a:ea typeface="Roboto Light" panose="02000000000000000000" pitchFamily="2" charset="0"/>
                        </a:rPr>
                        <a:t>Encouraging a workplace culture that supports openness and honesty and discourages punitive actions against whistleblowers.</a:t>
                      </a:r>
                      <a:endParaRPr lang="en-US" sz="1200" b="1" i="0" u="none" strike="noStrike" dirty="0">
                        <a:solidFill>
                          <a:srgbClr val="000000"/>
                        </a:solidFill>
                        <a:effectLst/>
                        <a:latin typeface="Roboto Light" panose="02000000000000000000" pitchFamily="2" charset="0"/>
                        <a:ea typeface="Roboto Light" panose="02000000000000000000" pitchFamily="2" charset="0"/>
                      </a:endParaRPr>
                    </a:p>
                  </a:txBody>
                  <a:tcPr marL="9525" marR="9525" marT="9525" marB="0" anchor="b"/>
                </a:tc>
                <a:tc>
                  <a:txBody>
                    <a:bodyPr/>
                    <a:lstStyle/>
                    <a:p>
                      <a:pPr algn="ctr" rtl="0" fontAlgn="b"/>
                      <a:r>
                        <a:rPr lang="en-NZ" sz="1200" b="0" i="0" u="none" strike="noStrike" dirty="0">
                          <a:solidFill>
                            <a:srgbClr val="000000"/>
                          </a:solidFill>
                          <a:effectLst/>
                          <a:latin typeface="Roboto Light" panose="02000000000000000000" pitchFamily="2" charset="0"/>
                          <a:ea typeface="Roboto Light" panose="02000000000000000000" pitchFamily="2" charset="0"/>
                        </a:rPr>
                        <a:t>1</a:t>
                      </a:r>
                    </a:p>
                  </a:txBody>
                  <a:tcPr marL="9525" marR="9525" marT="9525" marB="0" anchor="ctr"/>
                </a:tc>
                <a:tc>
                  <a:txBody>
                    <a:bodyPr/>
                    <a:lstStyle/>
                    <a:p>
                      <a:pPr marL="0" algn="ctr" defTabSz="457200" rtl="0" eaLnBrk="1" fontAlgn="b" latinLnBrk="0" hangingPunct="1"/>
                      <a:r>
                        <a:rPr lang="en-NZ" sz="1200" b="0" u="none" strike="noStrike" kern="1200" dirty="0">
                          <a:solidFill>
                            <a:schemeClr val="dk1"/>
                          </a:solidFill>
                          <a:effectLst/>
                          <a:latin typeface="Roboto Light" panose="02000000000000000000" pitchFamily="2" charset="0"/>
                          <a:ea typeface="Roboto Light" panose="02000000000000000000" pitchFamily="2" charset="0"/>
                          <a:cs typeface="+mn-cs"/>
                        </a:rPr>
                        <a:t>2</a:t>
                      </a:r>
                    </a:p>
                  </a:txBody>
                  <a:tcPr marL="9525" marR="9525" marT="9525" marB="0" anchor="ctr"/>
                </a:tc>
                <a:tc>
                  <a:txBody>
                    <a:bodyPr/>
                    <a:lstStyle/>
                    <a:p>
                      <a:pPr marL="0" algn="ctr" defTabSz="457200" rtl="0" eaLnBrk="1" fontAlgn="b" latinLnBrk="0" hangingPunct="1"/>
                      <a:r>
                        <a:rPr lang="en-NZ" sz="1200" b="1" u="none" strike="noStrike" kern="1200" dirty="0">
                          <a:solidFill>
                            <a:schemeClr val="dk1"/>
                          </a:solidFill>
                          <a:effectLst/>
                          <a:latin typeface="Roboto Light" panose="02000000000000000000" pitchFamily="2" charset="0"/>
                          <a:ea typeface="Roboto Light" panose="02000000000000000000" pitchFamily="2" charset="0"/>
                          <a:cs typeface="+mn-cs"/>
                        </a:rPr>
                        <a:t>3</a:t>
                      </a:r>
                    </a:p>
                  </a:txBody>
                  <a:tcPr marL="9525" marR="9525" marT="9525" marB="0" anchor="ctr"/>
                </a:tc>
                <a:extLst>
                  <a:ext uri="{0D108BD9-81ED-4DB2-BD59-A6C34878D82A}">
                    <a16:rowId xmlns:a16="http://schemas.microsoft.com/office/drawing/2014/main" val="914081908"/>
                  </a:ext>
                </a:extLst>
              </a:tr>
              <a:tr h="190500">
                <a:tc>
                  <a:txBody>
                    <a:bodyPr/>
                    <a:lstStyle/>
                    <a:p>
                      <a:pPr algn="l" rtl="0" fontAlgn="b"/>
                      <a:r>
                        <a:rPr lang="en-US" sz="1200" b="1" i="0" u="none" strike="noStrike" dirty="0">
                          <a:solidFill>
                            <a:srgbClr val="000000"/>
                          </a:solidFill>
                          <a:effectLst/>
                          <a:latin typeface="Roboto Light" panose="02000000000000000000" pitchFamily="2" charset="0"/>
                          <a:ea typeface="Roboto Light" panose="02000000000000000000" pitchFamily="2" charset="0"/>
                        </a:rPr>
                        <a:t>External and Independent Reporting Options: </a:t>
                      </a:r>
                      <a:r>
                        <a:rPr lang="en-US" sz="1200" b="0" i="0" u="none" strike="noStrike" dirty="0">
                          <a:solidFill>
                            <a:srgbClr val="000000"/>
                          </a:solidFill>
                          <a:effectLst/>
                          <a:latin typeface="Roboto Light" panose="02000000000000000000" pitchFamily="2" charset="0"/>
                          <a:ea typeface="Roboto Light" panose="02000000000000000000" pitchFamily="2" charset="0"/>
                        </a:rPr>
                        <a:t>Reporting to external or independent agencies rather than internal channels to avoid biases and potential conflicts of interest.</a:t>
                      </a:r>
                      <a:endParaRPr lang="en-US" sz="1200" b="1" i="0" u="none" strike="noStrike" dirty="0">
                        <a:solidFill>
                          <a:srgbClr val="000000"/>
                        </a:solidFill>
                        <a:effectLst/>
                        <a:latin typeface="Roboto Light" panose="02000000000000000000" pitchFamily="2" charset="0"/>
                        <a:ea typeface="Roboto Light" panose="02000000000000000000" pitchFamily="2" charset="0"/>
                      </a:endParaRPr>
                    </a:p>
                  </a:txBody>
                  <a:tcPr marL="9525" marR="9525" marT="9525" marB="0" anchor="b"/>
                </a:tc>
                <a:tc>
                  <a:txBody>
                    <a:bodyPr/>
                    <a:lstStyle/>
                    <a:p>
                      <a:pPr algn="ctr" rtl="0" fontAlgn="b"/>
                      <a:r>
                        <a:rPr lang="en-NZ" sz="1200" b="0" i="0" u="none" strike="noStrike" dirty="0">
                          <a:solidFill>
                            <a:srgbClr val="000000"/>
                          </a:solidFill>
                          <a:effectLst/>
                          <a:latin typeface="Roboto Light" panose="02000000000000000000" pitchFamily="2" charset="0"/>
                          <a:ea typeface="Roboto Light" panose="02000000000000000000" pitchFamily="2" charset="0"/>
                        </a:rPr>
                        <a:t>4</a:t>
                      </a:r>
                    </a:p>
                  </a:txBody>
                  <a:tcPr marL="9525" marR="9525" marT="9525" marB="0" anchor="ctr"/>
                </a:tc>
                <a:tc>
                  <a:txBody>
                    <a:bodyPr/>
                    <a:lstStyle/>
                    <a:p>
                      <a:pPr marL="0" algn="ctr" defTabSz="457200" rtl="0" eaLnBrk="1" fontAlgn="b" latinLnBrk="0" hangingPunct="1"/>
                      <a:r>
                        <a:rPr lang="en-NZ" sz="1200" b="0" u="none" strike="noStrike" kern="1200" dirty="0">
                          <a:solidFill>
                            <a:schemeClr val="dk1"/>
                          </a:solidFill>
                          <a:effectLst/>
                          <a:latin typeface="Roboto Light" panose="02000000000000000000" pitchFamily="2" charset="0"/>
                          <a:ea typeface="Roboto Light" panose="02000000000000000000" pitchFamily="2" charset="0"/>
                          <a:cs typeface="+mn-cs"/>
                        </a:rPr>
                        <a:t>6</a:t>
                      </a:r>
                    </a:p>
                  </a:txBody>
                  <a:tcPr marL="9525" marR="9525" marT="9525" marB="0" anchor="ctr"/>
                </a:tc>
                <a:tc>
                  <a:txBody>
                    <a:bodyPr/>
                    <a:lstStyle/>
                    <a:p>
                      <a:pPr marL="0" algn="ctr" defTabSz="457200" rtl="0" eaLnBrk="1" fontAlgn="b" latinLnBrk="0" hangingPunct="1"/>
                      <a:r>
                        <a:rPr lang="en-NZ" sz="1200" b="1" u="none" strike="noStrike" kern="1200" dirty="0">
                          <a:solidFill>
                            <a:schemeClr val="dk1"/>
                          </a:solidFill>
                          <a:effectLst/>
                          <a:latin typeface="Roboto Light" panose="02000000000000000000" pitchFamily="2" charset="0"/>
                          <a:ea typeface="Roboto Light" panose="02000000000000000000" pitchFamily="2" charset="0"/>
                          <a:cs typeface="+mn-cs"/>
                        </a:rPr>
                        <a:t>2</a:t>
                      </a:r>
                    </a:p>
                  </a:txBody>
                  <a:tcPr marL="9525" marR="9525" marT="9525" marB="0" anchor="ctr"/>
                </a:tc>
                <a:extLst>
                  <a:ext uri="{0D108BD9-81ED-4DB2-BD59-A6C34878D82A}">
                    <a16:rowId xmlns:a16="http://schemas.microsoft.com/office/drawing/2014/main" val="3980371074"/>
                  </a:ext>
                </a:extLst>
              </a:tr>
              <a:tr h="190500">
                <a:tc>
                  <a:txBody>
                    <a:bodyPr/>
                    <a:lstStyle/>
                    <a:p>
                      <a:pPr algn="l" rtl="0" fontAlgn="b"/>
                      <a:r>
                        <a:rPr lang="en-US" sz="1200" b="1" i="0" u="none" strike="noStrike" dirty="0">
                          <a:solidFill>
                            <a:srgbClr val="000000"/>
                          </a:solidFill>
                          <a:effectLst/>
                          <a:latin typeface="Roboto Light" panose="02000000000000000000" pitchFamily="2" charset="0"/>
                          <a:ea typeface="Roboto Light" panose="02000000000000000000" pitchFamily="2" charset="0"/>
                        </a:rPr>
                        <a:t>Penalties for Retaliation: </a:t>
                      </a:r>
                      <a:r>
                        <a:rPr lang="en-US" sz="1200" b="0" i="0" u="none" strike="noStrike" dirty="0">
                          <a:solidFill>
                            <a:srgbClr val="000000"/>
                          </a:solidFill>
                          <a:effectLst/>
                          <a:latin typeface="Roboto Light" panose="02000000000000000000" pitchFamily="2" charset="0"/>
                          <a:ea typeface="Roboto Light" panose="02000000000000000000" pitchFamily="2" charset="0"/>
                        </a:rPr>
                        <a:t>High penalty clauses for those who retaliate could deter such actions and make employees feel safer when reporting.</a:t>
                      </a:r>
                      <a:endParaRPr lang="en-US" sz="1200" b="1" i="0" u="none" strike="noStrike" dirty="0">
                        <a:solidFill>
                          <a:srgbClr val="000000"/>
                        </a:solidFill>
                        <a:effectLst/>
                        <a:latin typeface="Roboto Light" panose="02000000000000000000" pitchFamily="2" charset="0"/>
                        <a:ea typeface="Roboto Light" panose="02000000000000000000" pitchFamily="2" charset="0"/>
                      </a:endParaRPr>
                    </a:p>
                  </a:txBody>
                  <a:tcPr marL="9525" marR="9525" marT="9525" marB="0" anchor="b"/>
                </a:tc>
                <a:tc>
                  <a:txBody>
                    <a:bodyPr/>
                    <a:lstStyle/>
                    <a:p>
                      <a:pPr algn="ctr" rtl="0" fontAlgn="b"/>
                      <a:r>
                        <a:rPr lang="en-NZ" sz="1200" b="0" i="0" u="none" strike="noStrike" dirty="0">
                          <a:solidFill>
                            <a:srgbClr val="000000"/>
                          </a:solidFill>
                          <a:effectLst/>
                          <a:latin typeface="Roboto Light" panose="02000000000000000000" pitchFamily="2" charset="0"/>
                          <a:ea typeface="Roboto Light" panose="02000000000000000000" pitchFamily="2" charset="0"/>
                        </a:rPr>
                        <a:t>1</a:t>
                      </a:r>
                    </a:p>
                  </a:txBody>
                  <a:tcPr marL="9525" marR="9525" marT="9525" marB="0" anchor="ctr"/>
                </a:tc>
                <a:tc>
                  <a:txBody>
                    <a:bodyPr/>
                    <a:lstStyle/>
                    <a:p>
                      <a:pPr marL="0" algn="ctr" defTabSz="457200" rtl="0" eaLnBrk="1" fontAlgn="b" latinLnBrk="0" hangingPunct="1"/>
                      <a:r>
                        <a:rPr lang="en-NZ" sz="1200" b="0" u="none" strike="noStrike" kern="1200" dirty="0">
                          <a:solidFill>
                            <a:schemeClr val="dk1"/>
                          </a:solidFill>
                          <a:effectLst/>
                          <a:latin typeface="Roboto Light" panose="02000000000000000000" pitchFamily="2" charset="0"/>
                          <a:ea typeface="Roboto Light" panose="02000000000000000000" pitchFamily="2" charset="0"/>
                          <a:cs typeface="+mn-cs"/>
                        </a:rPr>
                        <a:t>-</a:t>
                      </a:r>
                    </a:p>
                  </a:txBody>
                  <a:tcPr marL="9525" marR="9525" marT="9525" marB="0" anchor="ctr"/>
                </a:tc>
                <a:tc>
                  <a:txBody>
                    <a:bodyPr/>
                    <a:lstStyle/>
                    <a:p>
                      <a:pPr marL="0" algn="ctr" defTabSz="457200" rtl="0" eaLnBrk="1" fontAlgn="b" latinLnBrk="0" hangingPunct="1"/>
                      <a:r>
                        <a:rPr lang="en-NZ" sz="1200" b="1" u="none" strike="noStrike" kern="1200" dirty="0">
                          <a:solidFill>
                            <a:schemeClr val="dk1"/>
                          </a:solidFill>
                          <a:effectLst/>
                          <a:latin typeface="Roboto Light" panose="02000000000000000000" pitchFamily="2" charset="0"/>
                          <a:ea typeface="Roboto Light" panose="02000000000000000000" pitchFamily="2" charset="0"/>
                          <a:cs typeface="+mn-cs"/>
                        </a:rPr>
                        <a:t>1</a:t>
                      </a:r>
                    </a:p>
                  </a:txBody>
                  <a:tcPr marL="9525" marR="9525" marT="9525" marB="0" anchor="ctr"/>
                </a:tc>
                <a:extLst>
                  <a:ext uri="{0D108BD9-81ED-4DB2-BD59-A6C34878D82A}">
                    <a16:rowId xmlns:a16="http://schemas.microsoft.com/office/drawing/2014/main" val="2455701635"/>
                  </a:ext>
                </a:extLst>
              </a:tr>
              <a:tr h="190500">
                <a:tc>
                  <a:txBody>
                    <a:bodyPr/>
                    <a:lstStyle/>
                    <a:p>
                      <a:pPr algn="l" fontAlgn="b"/>
                      <a:r>
                        <a:rPr lang="en-NZ" sz="1200" b="1" u="none" strike="noStrike" dirty="0">
                          <a:effectLst/>
                          <a:latin typeface="Roboto Light" panose="02000000000000000000" pitchFamily="2" charset="0"/>
                          <a:ea typeface="Roboto Light" panose="02000000000000000000" pitchFamily="2" charset="0"/>
                        </a:rPr>
                        <a:t>Other</a:t>
                      </a:r>
                      <a:endParaRPr lang="en-NZ" sz="1200" b="1" i="0" u="none" strike="noStrike" dirty="0">
                        <a:solidFill>
                          <a:srgbClr val="000000"/>
                        </a:solidFill>
                        <a:effectLst/>
                        <a:latin typeface="Roboto Light" panose="02000000000000000000" pitchFamily="2" charset="0"/>
                        <a:ea typeface="Roboto Light" panose="02000000000000000000" pitchFamily="2" charset="0"/>
                      </a:endParaRPr>
                    </a:p>
                  </a:txBody>
                  <a:tcPr marL="9525" marR="9525" marT="9525" marB="0" anchor="b"/>
                </a:tc>
                <a:tc>
                  <a:txBody>
                    <a:bodyPr/>
                    <a:lstStyle/>
                    <a:p>
                      <a:pPr algn="ctr" fontAlgn="b"/>
                      <a:r>
                        <a:rPr lang="en-NZ" sz="1200" b="0" u="none" strike="noStrike" dirty="0">
                          <a:effectLst/>
                          <a:latin typeface="Roboto Light" panose="02000000000000000000" pitchFamily="2" charset="0"/>
                          <a:ea typeface="Roboto Light" panose="02000000000000000000" pitchFamily="2" charset="0"/>
                        </a:rPr>
                        <a:t>2</a:t>
                      </a:r>
                      <a:endParaRPr lang="en-NZ" sz="1200" b="0" i="0" u="none" strike="noStrike" dirty="0">
                        <a:solidFill>
                          <a:srgbClr val="000000"/>
                        </a:solidFill>
                        <a:effectLst/>
                        <a:latin typeface="Roboto Light" panose="02000000000000000000" pitchFamily="2" charset="0"/>
                        <a:ea typeface="Roboto Light" panose="02000000000000000000" pitchFamily="2" charset="0"/>
                      </a:endParaRPr>
                    </a:p>
                  </a:txBody>
                  <a:tcPr marL="9525" marR="9525" marT="9525" marB="0" anchor="ctr"/>
                </a:tc>
                <a:tc>
                  <a:txBody>
                    <a:bodyPr/>
                    <a:lstStyle/>
                    <a:p>
                      <a:pPr marL="0" algn="ctr" defTabSz="457200" rtl="0" eaLnBrk="1" fontAlgn="b" latinLnBrk="0" hangingPunct="1"/>
                      <a:r>
                        <a:rPr lang="en-NZ" sz="1200" b="0" u="none" strike="noStrike" kern="1200" dirty="0">
                          <a:solidFill>
                            <a:schemeClr val="dk1"/>
                          </a:solidFill>
                          <a:effectLst/>
                          <a:latin typeface="Roboto Light" panose="02000000000000000000" pitchFamily="2" charset="0"/>
                          <a:ea typeface="Roboto Light" panose="02000000000000000000" pitchFamily="2" charset="0"/>
                          <a:cs typeface="+mn-cs"/>
                        </a:rPr>
                        <a:t>2</a:t>
                      </a:r>
                    </a:p>
                  </a:txBody>
                  <a:tcPr marL="9525" marR="9525" marT="9525" marB="0" anchor="ctr"/>
                </a:tc>
                <a:tc>
                  <a:txBody>
                    <a:bodyPr/>
                    <a:lstStyle/>
                    <a:p>
                      <a:pPr marL="0" algn="ctr" defTabSz="457200" rtl="0" eaLnBrk="1" fontAlgn="b" latinLnBrk="0" hangingPunct="1"/>
                      <a:r>
                        <a:rPr lang="en-NZ" sz="1200" b="1" u="none" strike="noStrike" kern="1200" dirty="0">
                          <a:solidFill>
                            <a:schemeClr val="dk1"/>
                          </a:solidFill>
                          <a:effectLst/>
                          <a:latin typeface="Roboto Light" panose="02000000000000000000" pitchFamily="2" charset="0"/>
                          <a:ea typeface="Roboto Light" panose="02000000000000000000" pitchFamily="2" charset="0"/>
                          <a:cs typeface="+mn-cs"/>
                        </a:rPr>
                        <a:t>3</a:t>
                      </a:r>
                    </a:p>
                  </a:txBody>
                  <a:tcPr marL="9525" marR="9525" marT="9525" marB="0" anchor="ctr"/>
                </a:tc>
                <a:extLst>
                  <a:ext uri="{0D108BD9-81ED-4DB2-BD59-A6C34878D82A}">
                    <a16:rowId xmlns:a16="http://schemas.microsoft.com/office/drawing/2014/main" val="3278706581"/>
                  </a:ext>
                </a:extLst>
              </a:tr>
              <a:tr h="190500">
                <a:tc>
                  <a:txBody>
                    <a:bodyPr/>
                    <a:lstStyle/>
                    <a:p>
                      <a:pPr algn="l" fontAlgn="b"/>
                      <a:r>
                        <a:rPr lang="en-NZ" sz="1200" b="1" u="none" strike="noStrike" dirty="0">
                          <a:effectLst/>
                          <a:latin typeface="Roboto Light" panose="02000000000000000000" pitchFamily="2" charset="0"/>
                          <a:ea typeface="Roboto Light" panose="02000000000000000000" pitchFamily="2" charset="0"/>
                        </a:rPr>
                        <a:t>Unsure</a:t>
                      </a:r>
                      <a:endParaRPr lang="en-NZ" sz="1200" b="1" i="0" u="none" strike="noStrike" dirty="0">
                        <a:solidFill>
                          <a:srgbClr val="000000"/>
                        </a:solidFill>
                        <a:effectLst/>
                        <a:latin typeface="Roboto Light" panose="02000000000000000000" pitchFamily="2" charset="0"/>
                        <a:ea typeface="Roboto Light" panose="02000000000000000000" pitchFamily="2" charset="0"/>
                      </a:endParaRPr>
                    </a:p>
                  </a:txBody>
                  <a:tcPr marL="9525" marR="9525" marT="9525" marB="0" anchor="b"/>
                </a:tc>
                <a:tc>
                  <a:txBody>
                    <a:bodyPr/>
                    <a:lstStyle/>
                    <a:p>
                      <a:pPr algn="ctr" fontAlgn="b"/>
                      <a:r>
                        <a:rPr lang="en-NZ" sz="1200" b="0" u="none" strike="noStrike" dirty="0">
                          <a:effectLst/>
                          <a:latin typeface="Roboto Light" panose="02000000000000000000" pitchFamily="2" charset="0"/>
                          <a:ea typeface="Roboto Light" panose="02000000000000000000" pitchFamily="2" charset="0"/>
                        </a:rPr>
                        <a:t>11</a:t>
                      </a:r>
                      <a:endParaRPr lang="en-NZ" sz="1200" b="0" i="0" u="none" strike="noStrike" dirty="0">
                        <a:solidFill>
                          <a:srgbClr val="000000"/>
                        </a:solidFill>
                        <a:effectLst/>
                        <a:latin typeface="Roboto Light" panose="02000000000000000000" pitchFamily="2" charset="0"/>
                        <a:ea typeface="Roboto Light" panose="02000000000000000000" pitchFamily="2" charset="0"/>
                      </a:endParaRPr>
                    </a:p>
                  </a:txBody>
                  <a:tcPr marL="9525" marR="9525" marT="9525" marB="0" anchor="ctr"/>
                </a:tc>
                <a:tc>
                  <a:txBody>
                    <a:bodyPr/>
                    <a:lstStyle/>
                    <a:p>
                      <a:pPr marL="0" algn="ctr" defTabSz="457200" rtl="0" eaLnBrk="1" fontAlgn="b" latinLnBrk="0" hangingPunct="1"/>
                      <a:r>
                        <a:rPr lang="en-NZ" sz="1200" b="0" u="none" strike="noStrike" kern="1200" dirty="0">
                          <a:solidFill>
                            <a:schemeClr val="dk1"/>
                          </a:solidFill>
                          <a:effectLst/>
                          <a:latin typeface="Roboto Light" panose="02000000000000000000" pitchFamily="2" charset="0"/>
                          <a:ea typeface="Roboto Light" panose="02000000000000000000" pitchFamily="2" charset="0"/>
                          <a:cs typeface="+mn-cs"/>
                        </a:rPr>
                        <a:t>11</a:t>
                      </a:r>
                    </a:p>
                  </a:txBody>
                  <a:tcPr marL="9525" marR="9525" marT="9525" marB="0" anchor="ctr"/>
                </a:tc>
                <a:tc>
                  <a:txBody>
                    <a:bodyPr/>
                    <a:lstStyle/>
                    <a:p>
                      <a:pPr marL="0" algn="ctr" defTabSz="457200" rtl="0" eaLnBrk="1" fontAlgn="b" latinLnBrk="0" hangingPunct="1"/>
                      <a:r>
                        <a:rPr lang="en-NZ" sz="1200" b="1" u="none" strike="noStrike" kern="1200" dirty="0">
                          <a:solidFill>
                            <a:schemeClr val="dk1"/>
                          </a:solidFill>
                          <a:effectLst/>
                          <a:latin typeface="Roboto Light" panose="02000000000000000000" pitchFamily="2" charset="0"/>
                          <a:ea typeface="Roboto Light" panose="02000000000000000000" pitchFamily="2" charset="0"/>
                          <a:cs typeface="+mn-cs"/>
                        </a:rPr>
                        <a:t>16</a:t>
                      </a:r>
                    </a:p>
                  </a:txBody>
                  <a:tcPr marL="9525" marR="9525" marT="9525" marB="0" anchor="ctr"/>
                </a:tc>
                <a:extLst>
                  <a:ext uri="{0D108BD9-81ED-4DB2-BD59-A6C34878D82A}">
                    <a16:rowId xmlns:a16="http://schemas.microsoft.com/office/drawing/2014/main" val="754206037"/>
                  </a:ext>
                </a:extLst>
              </a:tr>
            </a:tbl>
          </a:graphicData>
        </a:graphic>
      </p:graphicFrame>
      <p:sp>
        <p:nvSpPr>
          <p:cNvPr id="2" name="Title 6">
            <a:extLst>
              <a:ext uri="{FF2B5EF4-FFF2-40B4-BE49-F238E27FC236}">
                <a16:creationId xmlns:a16="http://schemas.microsoft.com/office/drawing/2014/main" id="{C709F84B-8467-5B2C-C937-8D956DD46D90}"/>
              </a:ext>
            </a:extLst>
          </p:cNvPr>
          <p:cNvSpPr>
            <a:spLocks noGrp="1"/>
          </p:cNvSpPr>
          <p:nvPr/>
        </p:nvSpPr>
        <p:spPr>
          <a:xfrm>
            <a:off x="414720" y="250257"/>
            <a:ext cx="11568733" cy="840112"/>
          </a:xfrm>
          <a:prstGeom prst="rect">
            <a:avLst/>
          </a:prstGeom>
        </p:spPr>
        <p:txBody>
          <a:bodyPr vert="horz" lIns="91440" tIns="45720" rIns="91440" bIns="45720" rtlCol="0" anchor="t">
            <a:noAutofit/>
          </a:bodyPr>
          <a:lstStyle>
            <a:lvl1pPr algn="l" defTabSz="457200" rtl="0" eaLnBrk="1" latinLnBrk="0" hangingPunct="1">
              <a:lnSpc>
                <a:spcPct val="100000"/>
              </a:lnSpc>
              <a:spcBef>
                <a:spcPct val="0"/>
              </a:spcBef>
              <a:buNone/>
              <a:defRPr sz="3200" b="1" kern="1200" cap="all">
                <a:solidFill>
                  <a:schemeClr val="tx1">
                    <a:lumMod val="75000"/>
                    <a:lumOff val="25000"/>
                  </a:schemeClr>
                </a:solidFill>
                <a:latin typeface="Roboto Light" panose="02000000000000000000" pitchFamily="2" charset="0"/>
                <a:ea typeface="Roboto Light" panose="02000000000000000000" pitchFamily="2" charset="0"/>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NZ" sz="1800" cap="none" dirty="0"/>
              <a:t>Among those who feared for their job security if they reported wrongdoing, anonymity and confidentiality remained the key support for safer reporting (29%, but down 20%). Legal and job security protections rose in importance (24%, up 9%) – however, scepticism that any measures would make a difference also grew (13%, up 5%). </a:t>
            </a:r>
          </a:p>
        </p:txBody>
      </p:sp>
    </p:spTree>
    <p:extLst>
      <p:ext uri="{BB962C8B-B14F-4D97-AF65-F5344CB8AC3E}">
        <p14:creationId xmlns:p14="http://schemas.microsoft.com/office/powerpoint/2010/main" val="1076295609"/>
      </p:ext>
    </p:extLst>
  </p:cSld>
  <p:clrMapOvr>
    <a:masterClrMapping/>
  </p:clrMapOvr>
  <p:transition spd="slow">
    <p:randomBar dir="ver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Placeholder 8">
            <a:extLst>
              <a:ext uri="{FF2B5EF4-FFF2-40B4-BE49-F238E27FC236}">
                <a16:creationId xmlns:a16="http://schemas.microsoft.com/office/drawing/2014/main" id="{D793B1DF-6231-86D8-F178-323C32400C48}"/>
              </a:ext>
            </a:extLst>
          </p:cNvPr>
          <p:cNvGraphicFramePr>
            <a:graphicFrameLocks noGrp="1"/>
          </p:cNvGraphicFramePr>
          <p:nvPr>
            <p:ph type="chart" sz="quarter" idx="15"/>
            <p:extLst>
              <p:ext uri="{D42A27DB-BD31-4B8C-83A1-F6EECF244321}">
                <p14:modId xmlns:p14="http://schemas.microsoft.com/office/powerpoint/2010/main" val="85066146"/>
              </p:ext>
            </p:extLst>
          </p:nvPr>
        </p:nvGraphicFramePr>
        <p:xfrm>
          <a:off x="-211755" y="1878893"/>
          <a:ext cx="8422104" cy="4441696"/>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 Placeholder 8">
            <a:extLst>
              <a:ext uri="{FF2B5EF4-FFF2-40B4-BE49-F238E27FC236}">
                <a16:creationId xmlns:a16="http://schemas.microsoft.com/office/drawing/2014/main" id="{7D37B37D-8DA7-D2A0-A708-E6033DE5B8D9}"/>
              </a:ext>
            </a:extLst>
          </p:cNvPr>
          <p:cNvSpPr>
            <a:spLocks noGrp="1"/>
          </p:cNvSpPr>
          <p:nvPr>
            <p:ph type="body" idx="18"/>
          </p:nvPr>
        </p:nvSpPr>
        <p:spPr>
          <a:xfrm>
            <a:off x="1117538" y="1299736"/>
            <a:ext cx="9956922" cy="579155"/>
          </a:xfrm>
        </p:spPr>
        <p:txBody>
          <a:bodyPr/>
          <a:lstStyle/>
          <a:p>
            <a:r>
              <a:rPr lang="en-US" dirty="0">
                <a:cs typeface="Arial" panose="020B0604020202020204" pitchFamily="34" charset="0"/>
              </a:rPr>
              <a:t>If you reported the wrongdoing, do you think your confidentiality would be guaranteed? (%)</a:t>
            </a:r>
            <a:endParaRPr lang="en-NZ" dirty="0"/>
          </a:p>
        </p:txBody>
      </p:sp>
      <p:sp>
        <p:nvSpPr>
          <p:cNvPr id="10" name="Content Placeholder 9">
            <a:extLst>
              <a:ext uri="{FF2B5EF4-FFF2-40B4-BE49-F238E27FC236}">
                <a16:creationId xmlns:a16="http://schemas.microsoft.com/office/drawing/2014/main" id="{D1DF23D7-4450-AC6B-1D00-C13C53B5AF9C}"/>
              </a:ext>
            </a:extLst>
          </p:cNvPr>
          <p:cNvSpPr>
            <a:spLocks noGrp="1"/>
          </p:cNvSpPr>
          <p:nvPr>
            <p:ph idx="19"/>
          </p:nvPr>
        </p:nvSpPr>
        <p:spPr/>
        <p:txBody>
          <a:bodyPr/>
          <a:lstStyle/>
          <a:p>
            <a:r>
              <a:rPr lang="en-US" dirty="0"/>
              <a:t>Base: Respondents in paid employment (n=654)</a:t>
            </a:r>
            <a:endParaRPr lang="en-NZ" dirty="0"/>
          </a:p>
        </p:txBody>
      </p:sp>
      <p:sp>
        <p:nvSpPr>
          <p:cNvPr id="4" name="Slide Number Placeholder 3">
            <a:extLst>
              <a:ext uri="{FF2B5EF4-FFF2-40B4-BE49-F238E27FC236}">
                <a16:creationId xmlns:a16="http://schemas.microsoft.com/office/drawing/2014/main" id="{FDEB0F42-96C0-FEEB-54FA-3F34D367D4E4}"/>
              </a:ext>
            </a:extLst>
          </p:cNvPr>
          <p:cNvSpPr>
            <a:spLocks noGrp="1"/>
          </p:cNvSpPr>
          <p:nvPr>
            <p:ph type="sldNum" sz="quarter" idx="4"/>
          </p:nvPr>
        </p:nvSpPr>
        <p:spPr/>
        <p:txBody>
          <a:bodyPr/>
          <a:lstStyle/>
          <a:p>
            <a:fld id="{3A98EE3D-8CD1-4C3F-BD1C-C98C9596463C}" type="slidenum">
              <a:rPr lang="en-US" smtClean="0"/>
              <a:t>37</a:t>
            </a:fld>
            <a:endParaRPr lang="en-US" dirty="0"/>
          </a:p>
        </p:txBody>
      </p:sp>
      <p:sp>
        <p:nvSpPr>
          <p:cNvPr id="2" name="Title 6">
            <a:extLst>
              <a:ext uri="{FF2B5EF4-FFF2-40B4-BE49-F238E27FC236}">
                <a16:creationId xmlns:a16="http://schemas.microsoft.com/office/drawing/2014/main" id="{C709F84B-8467-5B2C-C937-8D956DD46D90}"/>
              </a:ext>
            </a:extLst>
          </p:cNvPr>
          <p:cNvSpPr>
            <a:spLocks noGrp="1"/>
          </p:cNvSpPr>
          <p:nvPr/>
        </p:nvSpPr>
        <p:spPr>
          <a:xfrm>
            <a:off x="508809" y="291829"/>
            <a:ext cx="11174379" cy="744383"/>
          </a:xfrm>
          <a:prstGeom prst="rect">
            <a:avLst/>
          </a:prstGeom>
        </p:spPr>
        <p:txBody>
          <a:bodyPr vert="horz" lIns="91440" tIns="45720" rIns="91440" bIns="45720" rtlCol="0" anchor="t">
            <a:noAutofit/>
          </a:bodyPr>
          <a:lstStyle>
            <a:lvl1pPr algn="l" defTabSz="457200" rtl="0" eaLnBrk="1" latinLnBrk="0" hangingPunct="1">
              <a:lnSpc>
                <a:spcPct val="100000"/>
              </a:lnSpc>
              <a:spcBef>
                <a:spcPct val="0"/>
              </a:spcBef>
              <a:buNone/>
              <a:defRPr sz="3200" b="1" kern="1200" cap="all">
                <a:solidFill>
                  <a:schemeClr val="tx1">
                    <a:lumMod val="75000"/>
                    <a:lumOff val="25000"/>
                  </a:schemeClr>
                </a:solidFill>
                <a:latin typeface="Roboto Light" panose="02000000000000000000" pitchFamily="2" charset="0"/>
                <a:ea typeface="Roboto Light" panose="02000000000000000000" pitchFamily="2" charset="0"/>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800" cap="none" dirty="0"/>
              <a:t>Just under half (44%) believed their confidentiality would be guaranteed if they reported wrongdoing - broadly steady (down 1%), but 26% don't believe it (down 4%) and three in ten remain unsure (up 5%).</a:t>
            </a:r>
            <a:endParaRPr lang="en-NZ" sz="1800" cap="none" dirty="0"/>
          </a:p>
        </p:txBody>
      </p:sp>
      <p:sp>
        <p:nvSpPr>
          <p:cNvPr id="6" name="Rectangle 5">
            <a:extLst>
              <a:ext uri="{FF2B5EF4-FFF2-40B4-BE49-F238E27FC236}">
                <a16:creationId xmlns:a16="http://schemas.microsoft.com/office/drawing/2014/main" id="{40C27244-DEEA-3F1B-35AF-FBC592572EC4}"/>
              </a:ext>
            </a:extLst>
          </p:cNvPr>
          <p:cNvSpPr/>
          <p:nvPr/>
        </p:nvSpPr>
        <p:spPr>
          <a:xfrm>
            <a:off x="7915146" y="1878891"/>
            <a:ext cx="3684335" cy="386852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spcBef>
                <a:spcPts val="600"/>
              </a:spcBef>
              <a:spcAft>
                <a:spcPts val="600"/>
              </a:spcAft>
              <a:tabLst>
                <a:tab pos="457200" algn="l"/>
              </a:tabLst>
            </a:pPr>
            <a:r>
              <a:rPr lang="en-NZ" sz="1200" b="1"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Notable group differences</a:t>
            </a:r>
          </a:p>
          <a:p>
            <a:pPr>
              <a:spcBef>
                <a:spcPts val="600"/>
              </a:spcBef>
              <a:spcAft>
                <a:spcPts val="600"/>
              </a:spcAft>
              <a:tabLst>
                <a:tab pos="457200" algn="l"/>
              </a:tabLst>
            </a:pPr>
            <a:r>
              <a:rPr lang="en-NZ" sz="1200" b="1"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More likely to say confidentiality guaranteed</a:t>
            </a:r>
            <a:r>
              <a:rPr lang="en-NZ"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a:t>
            </a:r>
          </a:p>
          <a:p>
            <a:pPr marL="285750" indent="-285750">
              <a:buFont typeface="Arial" panose="020B0604020202020204" pitchFamily="34" charset="0"/>
              <a:buChar char="•"/>
              <a:tabLst>
                <a:tab pos="457200" algn="l"/>
              </a:tabLst>
            </a:pPr>
            <a:r>
              <a:rPr lang="en-NZ"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Under 30s (54%) compared to 45-59 years (36%) and 60+ (32%)</a:t>
            </a:r>
          </a:p>
          <a:p>
            <a:pPr marL="285750" indent="-285750">
              <a:spcBef>
                <a:spcPts val="600"/>
              </a:spcBef>
              <a:buFont typeface="Arial" panose="020B0604020202020204" pitchFamily="34" charset="0"/>
              <a:buChar char="•"/>
              <a:tabLst>
                <a:tab pos="457200" algn="l"/>
              </a:tabLst>
            </a:pPr>
            <a:r>
              <a:rPr lang="en-NZ"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Have dependent children (52%) compared to those without dependent children (39%)</a:t>
            </a:r>
          </a:p>
          <a:p>
            <a:pPr marL="285750" indent="-285750">
              <a:spcBef>
                <a:spcPts val="600"/>
              </a:spcBef>
              <a:buFont typeface="Arial" panose="020B0604020202020204" pitchFamily="34" charset="0"/>
              <a:buChar char="•"/>
              <a:tabLst>
                <a:tab pos="457200" algn="l"/>
              </a:tabLst>
            </a:pPr>
            <a:r>
              <a:rPr lang="en-NZ"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Renters (51%) compared to homeowners without a mortgage (30%)</a:t>
            </a:r>
          </a:p>
          <a:p>
            <a:pPr marL="285750" indent="-285750">
              <a:spcBef>
                <a:spcPts val="600"/>
              </a:spcBef>
              <a:spcAft>
                <a:spcPts val="600"/>
              </a:spcAft>
              <a:buFont typeface="Arial" panose="020B0604020202020204" pitchFamily="34" charset="0"/>
              <a:buChar char="•"/>
              <a:tabLst>
                <a:tab pos="457200" algn="l"/>
              </a:tabLst>
            </a:pPr>
            <a:r>
              <a:rPr lang="mi-NZ"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Heard of PDA (58%) compared to those who have not (37%).</a:t>
            </a:r>
          </a:p>
          <a:p>
            <a:pPr>
              <a:spcBef>
                <a:spcPts val="600"/>
              </a:spcBef>
              <a:tabLst>
                <a:tab pos="457200" algn="l"/>
              </a:tabLst>
            </a:pPr>
            <a:r>
              <a:rPr lang="en-NZ" sz="1200" b="1"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More likely to be unsure</a:t>
            </a:r>
            <a:r>
              <a:rPr lang="en-NZ"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a:t>
            </a:r>
          </a:p>
          <a:p>
            <a:pPr marL="285750" indent="-285750">
              <a:spcBef>
                <a:spcPts val="600"/>
              </a:spcBef>
              <a:buFont typeface="Arial" panose="020B0604020202020204" pitchFamily="34" charset="0"/>
              <a:buChar char="•"/>
              <a:tabLst>
                <a:tab pos="457200" algn="l"/>
              </a:tabLst>
            </a:pPr>
            <a:r>
              <a:rPr lang="en-US"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Part-time workers (39%) compared to full-time workers (27%)</a:t>
            </a:r>
          </a:p>
          <a:p>
            <a:pPr marL="285750" indent="-285750">
              <a:spcBef>
                <a:spcPts val="600"/>
              </a:spcBef>
              <a:spcAft>
                <a:spcPts val="600"/>
              </a:spcAft>
              <a:buFont typeface="Arial" panose="020B0604020202020204" pitchFamily="34" charset="0"/>
              <a:buChar char="•"/>
              <a:tabLst>
                <a:tab pos="457200" algn="l"/>
              </a:tabLst>
            </a:pPr>
            <a:r>
              <a:rPr lang="mi-NZ"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Have not witnessed serious wrongdoing (34%) compared to those who have  (21%).</a:t>
            </a:r>
            <a:endParaRPr lang="en-NZ"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p:txBody>
      </p:sp>
    </p:spTree>
    <p:extLst>
      <p:ext uri="{BB962C8B-B14F-4D97-AF65-F5344CB8AC3E}">
        <p14:creationId xmlns:p14="http://schemas.microsoft.com/office/powerpoint/2010/main" val="600449478"/>
      </p:ext>
    </p:extLst>
  </p:cSld>
  <p:clrMapOvr>
    <a:masterClrMapping/>
  </p:clrMapOvr>
  <p:transition spd="slow">
    <p:randomBar dir="ver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158EDC-F0AA-5CA6-0AB0-58294149339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Rectangle 6">
            <a:extLst>
              <a:ext uri="{FF2B5EF4-FFF2-40B4-BE49-F238E27FC236}">
                <a16:creationId xmlns:a16="http://schemas.microsoft.com/office/drawing/2014/main" id="{2D276FB6-B3E3-4E73-907C-6077F16B47A3}"/>
              </a:ext>
            </a:extLst>
          </p:cNvPr>
          <p:cNvSpPr/>
          <p:nvPr/>
        </p:nvSpPr>
        <p:spPr>
          <a:xfrm>
            <a:off x="10492966" y="90535"/>
            <a:ext cx="1502876" cy="6096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bg1"/>
              </a:solidFill>
            </a:endParaRPr>
          </a:p>
        </p:txBody>
      </p:sp>
      <p:sp>
        <p:nvSpPr>
          <p:cNvPr id="8" name="Rectangle 7">
            <a:extLst>
              <a:ext uri="{FF2B5EF4-FFF2-40B4-BE49-F238E27FC236}">
                <a16:creationId xmlns:a16="http://schemas.microsoft.com/office/drawing/2014/main" id="{3270945A-6815-A7A2-B22F-8568E36EC533}"/>
              </a:ext>
            </a:extLst>
          </p:cNvPr>
          <p:cNvSpPr/>
          <p:nvPr/>
        </p:nvSpPr>
        <p:spPr>
          <a:xfrm>
            <a:off x="6820678" y="0"/>
            <a:ext cx="5371322" cy="6858000"/>
          </a:xfrm>
          <a:prstGeom prst="rect">
            <a:avLst/>
          </a:prstGeom>
          <a:solidFill>
            <a:srgbClr val="222268">
              <a:alpha val="80000"/>
            </a:srgbClr>
          </a:solidFill>
          <a:ln>
            <a:noFill/>
          </a:ln>
          <a:effectLst>
            <a:innerShdw dist="127000">
              <a:schemeClr val="tx2"/>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4400" rIns="360000" bIns="14400" numCol="1" spcCol="0" rtlCol="0" fromWordArt="0" anchor="ctr" anchorCtr="0" forceAA="0" compatLnSpc="1">
            <a:prstTxWarp prst="textNoShape">
              <a:avLst/>
            </a:prstTxWarp>
            <a:noAutofit/>
          </a:bodyPr>
          <a:lstStyle/>
          <a:p>
            <a:pPr algn="r">
              <a:lnSpc>
                <a:spcPct val="90000"/>
              </a:lnSpc>
              <a:spcBef>
                <a:spcPts val="1000"/>
              </a:spcBef>
            </a:pPr>
            <a:r>
              <a:rPr lang="en-AU" sz="2400" b="1" kern="1200" dirty="0">
                <a:solidFill>
                  <a:srgbClr val="FFFFFF"/>
                </a:solidFill>
                <a:effectLst/>
                <a:latin typeface="Roboto Light" panose="02000000000000000000" pitchFamily="2" charset="0"/>
                <a:ea typeface="+mn-ea"/>
                <a:cs typeface="+mn-cs"/>
              </a:rPr>
              <a:t> </a:t>
            </a:r>
            <a:endParaRPr lang="en-NZ" sz="1200" dirty="0">
              <a:effectLst/>
              <a:latin typeface="Times New Roman" panose="02020603050405020304" pitchFamily="18" charset="0"/>
              <a:ea typeface="Times New Roman" panose="02020603050405020304" pitchFamily="18" charset="0"/>
              <a:cs typeface="Arial" panose="020B0604020202020204" pitchFamily="34" charset="0"/>
            </a:endParaRPr>
          </a:p>
          <a:p>
            <a:pPr algn="r">
              <a:lnSpc>
                <a:spcPct val="90000"/>
              </a:lnSpc>
              <a:spcBef>
                <a:spcPts val="1000"/>
              </a:spcBef>
            </a:pPr>
            <a:endParaRPr lang="en-AU" sz="2400" b="1" kern="1200" dirty="0">
              <a:solidFill>
                <a:srgbClr val="FFFFFF"/>
              </a:solidFill>
              <a:effectLst/>
              <a:latin typeface="Roboto Light" panose="02000000000000000000" pitchFamily="2" charset="0"/>
              <a:ea typeface="+mn-ea"/>
              <a:cs typeface="+mn-cs"/>
            </a:endParaRPr>
          </a:p>
          <a:p>
            <a:pPr algn="r">
              <a:lnSpc>
                <a:spcPct val="90000"/>
              </a:lnSpc>
              <a:spcBef>
                <a:spcPts val="1000"/>
              </a:spcBef>
            </a:pPr>
            <a:r>
              <a:rPr lang="en-AU" sz="2400" b="1" kern="1200" dirty="0">
                <a:solidFill>
                  <a:srgbClr val="FFFFFF"/>
                </a:solidFill>
                <a:effectLst/>
                <a:latin typeface="Roboto Light" panose="02000000000000000000" pitchFamily="2" charset="0"/>
                <a:ea typeface="+mn-ea"/>
                <a:cs typeface="+mn-cs"/>
              </a:rPr>
              <a:t> </a:t>
            </a:r>
            <a:endParaRPr lang="en-NZ" sz="1200" dirty="0">
              <a:effectLst/>
              <a:latin typeface="Times New Roman" panose="02020603050405020304" pitchFamily="18" charset="0"/>
              <a:ea typeface="Times New Roman" panose="02020603050405020304" pitchFamily="18" charset="0"/>
              <a:cs typeface="Arial" panose="020B0604020202020204" pitchFamily="34" charset="0"/>
            </a:endParaRPr>
          </a:p>
          <a:p>
            <a:pPr algn="r">
              <a:lnSpc>
                <a:spcPct val="90000"/>
              </a:lnSpc>
              <a:spcBef>
                <a:spcPts val="1000"/>
              </a:spcBef>
            </a:pPr>
            <a:r>
              <a:rPr lang="en-AU" sz="2400" b="1" kern="1200" dirty="0">
                <a:solidFill>
                  <a:srgbClr val="FFFFFF"/>
                </a:solidFill>
                <a:effectLst/>
                <a:latin typeface="Roboto Light" panose="02000000000000000000" pitchFamily="2" charset="0"/>
                <a:ea typeface="+mn-ea"/>
                <a:cs typeface="+mn-cs"/>
              </a:rPr>
              <a:t> </a:t>
            </a:r>
            <a:endParaRPr lang="en-NZ" sz="1200" dirty="0">
              <a:effectLst/>
              <a:latin typeface="Times New Roman" panose="02020603050405020304" pitchFamily="18" charset="0"/>
              <a:ea typeface="Times New Roman" panose="02020603050405020304" pitchFamily="18" charset="0"/>
              <a:cs typeface="Arial" panose="020B0604020202020204" pitchFamily="34" charset="0"/>
            </a:endParaRPr>
          </a:p>
          <a:p>
            <a:pPr algn="r">
              <a:lnSpc>
                <a:spcPct val="90000"/>
              </a:lnSpc>
              <a:spcBef>
                <a:spcPts val="1000"/>
              </a:spcBef>
            </a:pPr>
            <a:endParaRPr lang="en-NZ" sz="2000" b="1" kern="1200" dirty="0">
              <a:solidFill>
                <a:srgbClr val="FFFFFF"/>
              </a:solidFill>
              <a:effectLst/>
              <a:latin typeface="Roboto Light" panose="02000000000000000000" pitchFamily="2" charset="0"/>
              <a:ea typeface="Roboto Light" panose="02000000000000000000" pitchFamily="2" charset="0"/>
              <a:cs typeface="Roboto Light" panose="02000000000000000000" pitchFamily="2" charset="0"/>
            </a:endParaRPr>
          </a:p>
          <a:p>
            <a:pPr algn="r">
              <a:lnSpc>
                <a:spcPct val="90000"/>
              </a:lnSpc>
              <a:spcBef>
                <a:spcPts val="1000"/>
              </a:spcBef>
            </a:pPr>
            <a:endParaRPr lang="en-NZ" sz="2000" b="1" dirty="0">
              <a:solidFill>
                <a:srgbClr val="FFFFFF"/>
              </a:solidFill>
              <a:latin typeface="Roboto Light" panose="02000000000000000000" pitchFamily="2" charset="0"/>
              <a:ea typeface="Roboto Light" panose="02000000000000000000" pitchFamily="2" charset="0"/>
              <a:cs typeface="Roboto Light" panose="02000000000000000000" pitchFamily="2" charset="0"/>
            </a:endParaRPr>
          </a:p>
          <a:p>
            <a:pPr algn="r">
              <a:lnSpc>
                <a:spcPct val="90000"/>
              </a:lnSpc>
              <a:spcBef>
                <a:spcPts val="1000"/>
              </a:spcBef>
            </a:pPr>
            <a:endParaRPr lang="en-NZ" sz="2000" b="1" kern="1200" dirty="0">
              <a:solidFill>
                <a:srgbClr val="FFFFFF"/>
              </a:solidFill>
              <a:effectLst/>
              <a:latin typeface="Roboto Light" panose="02000000000000000000" pitchFamily="2" charset="0"/>
              <a:ea typeface="Roboto Light" panose="02000000000000000000" pitchFamily="2" charset="0"/>
              <a:cs typeface="Roboto Light" panose="02000000000000000000" pitchFamily="2" charset="0"/>
            </a:endParaRPr>
          </a:p>
          <a:p>
            <a:pPr algn="r">
              <a:lnSpc>
                <a:spcPct val="90000"/>
              </a:lnSpc>
              <a:spcBef>
                <a:spcPts val="1000"/>
              </a:spcBef>
            </a:pPr>
            <a:endParaRPr lang="en-NZ" sz="2000" b="1" dirty="0">
              <a:solidFill>
                <a:srgbClr val="FFFFFF"/>
              </a:solidFill>
              <a:latin typeface="Roboto Light" panose="02000000000000000000" pitchFamily="2" charset="0"/>
              <a:ea typeface="Roboto Light" panose="02000000000000000000" pitchFamily="2" charset="0"/>
              <a:cs typeface="Roboto Light" panose="02000000000000000000" pitchFamily="2" charset="0"/>
            </a:endParaRPr>
          </a:p>
          <a:p>
            <a:pPr algn="r">
              <a:lnSpc>
                <a:spcPct val="90000"/>
              </a:lnSpc>
              <a:spcBef>
                <a:spcPts val="1000"/>
              </a:spcBef>
            </a:pPr>
            <a:endParaRPr lang="en-NZ" sz="2000" b="1" kern="1200" dirty="0">
              <a:solidFill>
                <a:srgbClr val="FFFFFF"/>
              </a:solidFill>
              <a:effectLst/>
              <a:latin typeface="Roboto Light" panose="02000000000000000000" pitchFamily="2" charset="0"/>
              <a:ea typeface="Roboto Light" panose="02000000000000000000" pitchFamily="2" charset="0"/>
              <a:cs typeface="Roboto Light" panose="02000000000000000000" pitchFamily="2" charset="0"/>
            </a:endParaRPr>
          </a:p>
          <a:p>
            <a:pPr algn="r">
              <a:lnSpc>
                <a:spcPct val="90000"/>
              </a:lnSpc>
              <a:spcBef>
                <a:spcPts val="1000"/>
              </a:spcBef>
            </a:pPr>
            <a:endParaRPr lang="en-NZ" sz="2000" b="1" dirty="0">
              <a:solidFill>
                <a:srgbClr val="FFFFFF"/>
              </a:solidFill>
              <a:latin typeface="Roboto Light" panose="02000000000000000000" pitchFamily="2" charset="0"/>
              <a:ea typeface="Roboto Light" panose="02000000000000000000" pitchFamily="2" charset="0"/>
              <a:cs typeface="Roboto Light" panose="02000000000000000000" pitchFamily="2" charset="0"/>
            </a:endParaRPr>
          </a:p>
          <a:p>
            <a:pPr algn="r">
              <a:lnSpc>
                <a:spcPct val="90000"/>
              </a:lnSpc>
              <a:spcBef>
                <a:spcPts val="1000"/>
              </a:spcBef>
            </a:pPr>
            <a:endParaRPr lang="en-NZ" sz="2000" b="1" kern="1200" dirty="0">
              <a:solidFill>
                <a:srgbClr val="FFFFFF"/>
              </a:solidFill>
              <a:effectLst/>
              <a:latin typeface="Roboto Light" panose="02000000000000000000" pitchFamily="2" charset="0"/>
              <a:ea typeface="Roboto Light" panose="02000000000000000000" pitchFamily="2" charset="0"/>
              <a:cs typeface="Roboto Light" panose="02000000000000000000" pitchFamily="2" charset="0"/>
            </a:endParaRPr>
          </a:p>
          <a:p>
            <a:pPr algn="r">
              <a:lnSpc>
                <a:spcPct val="90000"/>
              </a:lnSpc>
              <a:spcBef>
                <a:spcPts val="1000"/>
              </a:spcBef>
            </a:pPr>
            <a:r>
              <a:rPr lang="en-NZ" sz="2000" b="1" kern="1200" dirty="0">
                <a:solidFill>
                  <a:srgbClr val="FFFFFF"/>
                </a:solidFill>
                <a:effectLst/>
                <a:latin typeface="Roboto Light" panose="02000000000000000000" pitchFamily="2" charset="0"/>
                <a:ea typeface="Roboto Light" panose="02000000000000000000" pitchFamily="2" charset="0"/>
                <a:cs typeface="Roboto Light" panose="02000000000000000000" pitchFamily="2" charset="0"/>
              </a:rPr>
              <a:t>www.akresearch.co.nz</a:t>
            </a:r>
            <a:endParaRPr lang="en-NZ" sz="2000" dirty="0">
              <a:effectLst/>
              <a:latin typeface="Roboto Light" panose="02000000000000000000" pitchFamily="2" charset="0"/>
              <a:ea typeface="Roboto Light" panose="02000000000000000000" pitchFamily="2" charset="0"/>
              <a:cs typeface="Roboto Light" panose="02000000000000000000" pitchFamily="2" charset="0"/>
            </a:endParaRPr>
          </a:p>
          <a:p>
            <a:pPr marL="648335" algn="r">
              <a:spcBef>
                <a:spcPts val="600"/>
              </a:spcBef>
              <a:spcAft>
                <a:spcPts val="600"/>
              </a:spcAft>
            </a:pPr>
            <a:r>
              <a:rPr lang="en-NZ" sz="2000" dirty="0">
                <a:effectLst/>
                <a:latin typeface="Arial" panose="020B0604020202020204" pitchFamily="34" charset="0"/>
                <a:ea typeface="Arial Narrow" panose="020B0606020202030204" pitchFamily="34" charset="0"/>
                <a:cs typeface="Iskoola Pota" panose="020B0502040204020203" pitchFamily="34" charset="0"/>
              </a:rPr>
              <a:t> </a:t>
            </a:r>
            <a:endParaRPr lang="en-NZ" sz="4000" dirty="0">
              <a:effectLst/>
              <a:latin typeface="Arial" panose="020B0604020202020204" pitchFamily="34" charset="0"/>
              <a:ea typeface="Arial Narrow" panose="020B0606020202030204" pitchFamily="34" charset="0"/>
              <a:cs typeface="Iskoola Pota" panose="020B0502040204020203" pitchFamily="34" charset="0"/>
            </a:endParaRPr>
          </a:p>
        </p:txBody>
      </p:sp>
      <p:pic>
        <p:nvPicPr>
          <p:cNvPr id="9" name="Picture 8" descr="Text&#10;&#10;Description automatically generated">
            <a:extLst>
              <a:ext uri="{FF2B5EF4-FFF2-40B4-BE49-F238E27FC236}">
                <a16:creationId xmlns:a16="http://schemas.microsoft.com/office/drawing/2014/main" id="{4EC9F75A-1052-F2B5-7A45-CBB137EFF6B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64417" y="6083618"/>
            <a:ext cx="2345690" cy="516255"/>
          </a:xfrm>
          <a:prstGeom prst="rect">
            <a:avLst/>
          </a:prstGeom>
          <a:noFill/>
          <a:ln>
            <a:noFill/>
          </a:ln>
        </p:spPr>
      </p:pic>
    </p:spTree>
    <p:extLst>
      <p:ext uri="{BB962C8B-B14F-4D97-AF65-F5344CB8AC3E}">
        <p14:creationId xmlns:p14="http://schemas.microsoft.com/office/powerpoint/2010/main" val="15786496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14319A-19D6-1073-EF5E-86B93DB2B436}"/>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A0BA0033-9FCB-77F4-B1F4-49207869C3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64621"/>
            <a:ext cx="12192000" cy="817981"/>
          </a:xfrm>
          <a:prstGeom prst="rect">
            <a:avLst/>
          </a:prstGeom>
        </p:spPr>
      </p:pic>
      <p:sp>
        <p:nvSpPr>
          <p:cNvPr id="2" name="Title 1">
            <a:extLst>
              <a:ext uri="{FF2B5EF4-FFF2-40B4-BE49-F238E27FC236}">
                <a16:creationId xmlns:a16="http://schemas.microsoft.com/office/drawing/2014/main" id="{1900F544-2C24-BD57-D349-2F4A6D79391D}"/>
              </a:ext>
            </a:extLst>
          </p:cNvPr>
          <p:cNvSpPr>
            <a:spLocks noGrp="1"/>
          </p:cNvSpPr>
          <p:nvPr>
            <p:ph type="title" idx="4294967295"/>
          </p:nvPr>
        </p:nvSpPr>
        <p:spPr>
          <a:xfrm>
            <a:off x="0" y="166688"/>
            <a:ext cx="2851150" cy="498475"/>
          </a:xfrm>
        </p:spPr>
        <p:txBody>
          <a:bodyPr>
            <a:noAutofit/>
          </a:bodyPr>
          <a:lstStyle/>
          <a:p>
            <a:r>
              <a:rPr lang="en-ID" sz="2800" b="1" cap="none" dirty="0">
                <a:latin typeface="Roboto Light" panose="02000000000000000000" pitchFamily="2" charset="0"/>
                <a:ea typeface="Roboto Light" panose="02000000000000000000" pitchFamily="2" charset="0"/>
              </a:rPr>
              <a:t>Key findings</a:t>
            </a:r>
          </a:p>
        </p:txBody>
      </p:sp>
      <p:grpSp>
        <p:nvGrpSpPr>
          <p:cNvPr id="89" name="Group 88">
            <a:extLst>
              <a:ext uri="{FF2B5EF4-FFF2-40B4-BE49-F238E27FC236}">
                <a16:creationId xmlns:a16="http://schemas.microsoft.com/office/drawing/2014/main" id="{2E1A16EF-E42B-9687-C862-DFB3FC4BD8D7}"/>
              </a:ext>
            </a:extLst>
          </p:cNvPr>
          <p:cNvGrpSpPr/>
          <p:nvPr/>
        </p:nvGrpSpPr>
        <p:grpSpPr>
          <a:xfrm>
            <a:off x="1937900" y="992148"/>
            <a:ext cx="2402282" cy="1176057"/>
            <a:chOff x="195701" y="3110565"/>
            <a:chExt cx="2529580" cy="1300732"/>
          </a:xfrm>
        </p:grpSpPr>
        <p:sp>
          <p:nvSpPr>
            <p:cNvPr id="10" name="TextBox 9">
              <a:extLst>
                <a:ext uri="{FF2B5EF4-FFF2-40B4-BE49-F238E27FC236}">
                  <a16:creationId xmlns:a16="http://schemas.microsoft.com/office/drawing/2014/main" id="{32EA2966-2F7D-4479-A5C0-E38C8D40E8F8}"/>
                </a:ext>
              </a:extLst>
            </p:cNvPr>
            <p:cNvSpPr txBox="1"/>
            <p:nvPr/>
          </p:nvSpPr>
          <p:spPr>
            <a:xfrm>
              <a:off x="195701" y="3957424"/>
              <a:ext cx="2529580" cy="453873"/>
            </a:xfrm>
            <a:prstGeom prst="rect">
              <a:avLst/>
            </a:prstGeom>
            <a:noFill/>
          </p:spPr>
          <p:txBody>
            <a:bodyPr wrap="square" lIns="0" tIns="0" rIns="0" bIns="0" rtlCol="0">
              <a:spAutoFit/>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Roboto Light" panose="02000000000000000000" pitchFamily="2" charset="0"/>
                  <a:ea typeface="Roboto Light" panose="02000000000000000000" pitchFamily="2" charset="0"/>
                  <a:cs typeface="+mn-cs"/>
                </a:rPr>
                <a:t>Awareness and knowledge</a:t>
              </a:r>
            </a:p>
            <a:p>
              <a:pPr marL="0" marR="0" lvl="0" indent="0" algn="ctr" defTabSz="914400" rtl="0" eaLnBrk="1" fontAlgn="auto" latinLnBrk="0" hangingPunct="1">
                <a:lnSpc>
                  <a:spcPts val="16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Roboto Light" panose="02000000000000000000" pitchFamily="2" charset="0"/>
                  <a:ea typeface="Roboto Light" panose="02000000000000000000" pitchFamily="2" charset="0"/>
                  <a:cs typeface="+mn-cs"/>
                </a:rPr>
                <a:t>of the PDA</a:t>
              </a:r>
            </a:p>
          </p:txBody>
        </p:sp>
        <p:grpSp>
          <p:nvGrpSpPr>
            <p:cNvPr id="42" name="Group 41">
              <a:extLst>
                <a:ext uri="{FF2B5EF4-FFF2-40B4-BE49-F238E27FC236}">
                  <a16:creationId xmlns:a16="http://schemas.microsoft.com/office/drawing/2014/main" id="{AD412642-C2A1-E716-ADB2-C723AB3A5BD8}"/>
                </a:ext>
              </a:extLst>
            </p:cNvPr>
            <p:cNvGrpSpPr/>
            <p:nvPr/>
          </p:nvGrpSpPr>
          <p:grpSpPr>
            <a:xfrm>
              <a:off x="1087963" y="3110565"/>
              <a:ext cx="720983" cy="764205"/>
              <a:chOff x="-2274008" y="1976313"/>
              <a:chExt cx="720983" cy="764205"/>
            </a:xfrm>
          </p:grpSpPr>
          <p:sp>
            <p:nvSpPr>
              <p:cNvPr id="38" name="Rectangle 37">
                <a:extLst>
                  <a:ext uri="{FF2B5EF4-FFF2-40B4-BE49-F238E27FC236}">
                    <a16:creationId xmlns:a16="http://schemas.microsoft.com/office/drawing/2014/main" id="{F1FAA5D4-89E7-C800-9EC7-59853CC00442}"/>
                  </a:ext>
                </a:extLst>
              </p:cNvPr>
              <p:cNvSpPr/>
              <p:nvPr/>
            </p:nvSpPr>
            <p:spPr>
              <a:xfrm>
                <a:off x="-2274008" y="1976313"/>
                <a:ext cx="720983" cy="764205"/>
              </a:xfrm>
              <a:prstGeom prst="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Light" panose="02000000000000000000" pitchFamily="2" charset="0"/>
                  <a:ea typeface="Roboto Light" panose="02000000000000000000" pitchFamily="2" charset="0"/>
                </a:endParaRPr>
              </a:p>
            </p:txBody>
          </p:sp>
          <p:grpSp>
            <p:nvGrpSpPr>
              <p:cNvPr id="39" name="Group 38">
                <a:extLst>
                  <a:ext uri="{FF2B5EF4-FFF2-40B4-BE49-F238E27FC236}">
                    <a16:creationId xmlns:a16="http://schemas.microsoft.com/office/drawing/2014/main" id="{F419BA76-17B3-A65A-F0BA-D4CB8785A09C}"/>
                  </a:ext>
                </a:extLst>
              </p:cNvPr>
              <p:cNvGrpSpPr/>
              <p:nvPr/>
            </p:nvGrpSpPr>
            <p:grpSpPr>
              <a:xfrm rot="5400000">
                <a:off x="-2084968" y="2175259"/>
                <a:ext cx="344488" cy="346075"/>
                <a:chOff x="9169406" y="5977783"/>
                <a:chExt cx="344488" cy="346075"/>
              </a:xfrm>
            </p:grpSpPr>
            <p:sp>
              <p:nvSpPr>
                <p:cNvPr id="40" name="Oval 314">
                  <a:extLst>
                    <a:ext uri="{FF2B5EF4-FFF2-40B4-BE49-F238E27FC236}">
                      <a16:creationId xmlns:a16="http://schemas.microsoft.com/office/drawing/2014/main" id="{0DA3978C-6B1B-FBC0-D01B-64F3D22666AF}"/>
                    </a:ext>
                  </a:extLst>
                </p:cNvPr>
                <p:cNvSpPr>
                  <a:spLocks noChangeArrowheads="1"/>
                </p:cNvSpPr>
                <p:nvPr/>
              </p:nvSpPr>
              <p:spPr bwMode="auto">
                <a:xfrm>
                  <a:off x="9169406" y="5977783"/>
                  <a:ext cx="344488" cy="346075"/>
                </a:xfrm>
                <a:prstGeom prst="ellipse">
                  <a:avLst/>
                </a:pr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latin typeface="Roboto Light" panose="02000000000000000000" pitchFamily="2" charset="0"/>
                    <a:ea typeface="Roboto Light" panose="02000000000000000000" pitchFamily="2" charset="0"/>
                  </a:endParaRPr>
                </a:p>
              </p:txBody>
            </p:sp>
            <p:sp>
              <p:nvSpPr>
                <p:cNvPr id="41" name="Freeform 315">
                  <a:extLst>
                    <a:ext uri="{FF2B5EF4-FFF2-40B4-BE49-F238E27FC236}">
                      <a16:creationId xmlns:a16="http://schemas.microsoft.com/office/drawing/2014/main" id="{8EFD3D02-2BDB-1AAF-5058-1AF11EA47C3E}"/>
                    </a:ext>
                  </a:extLst>
                </p:cNvPr>
                <p:cNvSpPr>
                  <a:spLocks/>
                </p:cNvSpPr>
                <p:nvPr/>
              </p:nvSpPr>
              <p:spPr bwMode="auto">
                <a:xfrm>
                  <a:off x="9288471" y="6053981"/>
                  <a:ext cx="128588" cy="195263"/>
                </a:xfrm>
                <a:custGeom>
                  <a:avLst/>
                  <a:gdLst>
                    <a:gd name="T0" fmla="*/ 0 w 81"/>
                    <a:gd name="T1" fmla="*/ 123 h 123"/>
                    <a:gd name="T2" fmla="*/ 81 w 81"/>
                    <a:gd name="T3" fmla="*/ 61 h 123"/>
                    <a:gd name="T4" fmla="*/ 0 w 81"/>
                    <a:gd name="T5" fmla="*/ 0 h 123"/>
                  </a:gdLst>
                  <a:ahLst/>
                  <a:cxnLst>
                    <a:cxn ang="0">
                      <a:pos x="T0" y="T1"/>
                    </a:cxn>
                    <a:cxn ang="0">
                      <a:pos x="T2" y="T3"/>
                    </a:cxn>
                    <a:cxn ang="0">
                      <a:pos x="T4" y="T5"/>
                    </a:cxn>
                  </a:cxnLst>
                  <a:rect l="0" t="0" r="r" b="b"/>
                  <a:pathLst>
                    <a:path w="81" h="123">
                      <a:moveTo>
                        <a:pt x="0" y="123"/>
                      </a:moveTo>
                      <a:lnTo>
                        <a:pt x="81" y="61"/>
                      </a:lnTo>
                      <a:lnTo>
                        <a:pt x="0" y="0"/>
                      </a:lnTo>
                    </a:path>
                  </a:pathLst>
                </a:cu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latin typeface="Roboto Light" panose="02000000000000000000" pitchFamily="2" charset="0"/>
                    <a:ea typeface="Roboto Light" panose="02000000000000000000" pitchFamily="2" charset="0"/>
                  </a:endParaRPr>
                </a:p>
              </p:txBody>
            </p:sp>
          </p:grpSp>
        </p:grpSp>
      </p:grpSp>
      <p:sp>
        <p:nvSpPr>
          <p:cNvPr id="4" name="TextBox 3">
            <a:extLst>
              <a:ext uri="{FF2B5EF4-FFF2-40B4-BE49-F238E27FC236}">
                <a16:creationId xmlns:a16="http://schemas.microsoft.com/office/drawing/2014/main" id="{73E2A650-6212-C610-3E3D-2D038512B449}"/>
              </a:ext>
            </a:extLst>
          </p:cNvPr>
          <p:cNvSpPr txBox="1"/>
          <p:nvPr/>
        </p:nvSpPr>
        <p:spPr>
          <a:xfrm>
            <a:off x="725500" y="2271592"/>
            <a:ext cx="4828995" cy="2985433"/>
          </a:xfrm>
          <a:prstGeom prst="rect">
            <a:avLst/>
          </a:prstGeom>
          <a:noFill/>
          <a:ln>
            <a:noFill/>
          </a:ln>
        </p:spPr>
        <p:txBody>
          <a:bodyPr wrap="square" lIns="91440" tIns="45720" rIns="91440" bIns="45720" anchor="t">
            <a:spAutoFit/>
          </a:bodyPr>
          <a:lstStyle/>
          <a:p>
            <a:pPr marL="171450" indent="-171450">
              <a:spcBef>
                <a:spcPts val="600"/>
              </a:spcBef>
              <a:buFont typeface="Arial" panose="020B0604020202020204" pitchFamily="34" charset="0"/>
              <a:buChar char="•"/>
            </a:pPr>
            <a:r>
              <a:rPr lang="en-US" sz="1200" dirty="0">
                <a:solidFill>
                  <a:srgbClr val="000000"/>
                </a:solidFill>
                <a:latin typeface="Roboto Light" panose="02000000000000000000" pitchFamily="2" charset="0"/>
                <a:ea typeface="Roboto Light" panose="02000000000000000000" pitchFamily="2" charset="0"/>
              </a:rPr>
              <a:t>Awareness of the PDA fell this year to three in ten (30%, down 6%), though it remains higher than in 2024 and preceding years.</a:t>
            </a:r>
          </a:p>
          <a:p>
            <a:pPr marL="171450" indent="-171450">
              <a:spcBef>
                <a:spcPts val="600"/>
              </a:spcBef>
              <a:buFont typeface="Arial" panose="020B0604020202020204" pitchFamily="34" charset="0"/>
              <a:buChar char="•"/>
            </a:pPr>
            <a:r>
              <a:rPr lang="en-US" sz="1200" dirty="0">
                <a:solidFill>
                  <a:srgbClr val="000000"/>
                </a:solidFill>
                <a:latin typeface="Roboto Light" panose="02000000000000000000" pitchFamily="2" charset="0"/>
                <a:ea typeface="Roboto Light" panose="02000000000000000000" pitchFamily="2" charset="0"/>
              </a:rPr>
              <a:t>Knowledge of the Act (among those aware, n=298) also fell, with just over a third (37%, down 15%) claiming solid knowledge — breaking the upward trend of the previous three years.</a:t>
            </a:r>
          </a:p>
          <a:p>
            <a:pPr marL="171450" indent="-171450">
              <a:spcBef>
                <a:spcPts val="600"/>
              </a:spcBef>
              <a:buFont typeface="Arial" panose="020B0604020202020204" pitchFamily="34" charset="0"/>
              <a:buChar char="•"/>
            </a:pPr>
            <a:r>
              <a:rPr lang="en-US" sz="1200" dirty="0">
                <a:solidFill>
                  <a:srgbClr val="000000"/>
                </a:solidFill>
                <a:latin typeface="Roboto Light" panose="02000000000000000000" pitchFamily="2" charset="0"/>
                <a:ea typeface="Roboto Light" panose="02000000000000000000" pitchFamily="2" charset="0"/>
              </a:rPr>
              <a:t>Three quarters of those aware of the Act (76%, down 5%) were aware the Act covers both government and private </a:t>
            </a:r>
            <a:r>
              <a:rPr lang="en-US" sz="1200" dirty="0" err="1">
                <a:solidFill>
                  <a:srgbClr val="000000"/>
                </a:solidFill>
                <a:latin typeface="Roboto Light" panose="02000000000000000000" pitchFamily="2" charset="0"/>
                <a:ea typeface="Roboto Light" panose="02000000000000000000" pitchFamily="2" charset="0"/>
              </a:rPr>
              <a:t>organisations</a:t>
            </a:r>
            <a:r>
              <a:rPr lang="en-US" sz="1200" dirty="0">
                <a:solidFill>
                  <a:srgbClr val="000000"/>
                </a:solidFill>
                <a:latin typeface="Roboto Light" panose="02000000000000000000" pitchFamily="2" charset="0"/>
                <a:ea typeface="Roboto Light" panose="02000000000000000000" pitchFamily="2" charset="0"/>
              </a:rPr>
              <a:t> - lower than 2025 but still higher than 2023 and 2024.</a:t>
            </a:r>
          </a:p>
          <a:p>
            <a:pPr marL="171450" indent="-171450">
              <a:spcBef>
                <a:spcPts val="600"/>
              </a:spcBef>
              <a:buFont typeface="Arial" panose="020B0604020202020204" pitchFamily="34" charset="0"/>
              <a:buChar char="•"/>
            </a:pPr>
            <a:r>
              <a:rPr lang="en-US" sz="1200" dirty="0">
                <a:solidFill>
                  <a:srgbClr val="000000"/>
                </a:solidFill>
                <a:latin typeface="Roboto Light" panose="02000000000000000000" pitchFamily="2" charset="0"/>
                <a:ea typeface="Roboto Light" panose="02000000000000000000" pitchFamily="2" charset="0"/>
              </a:rPr>
              <a:t>Online searching remained the main source of PDA information (82%, up 4%), with contacting the Ombudsman continuing its steady rise (27%, up 1%).</a:t>
            </a:r>
          </a:p>
          <a:p>
            <a:pPr marL="171450" indent="-171450">
              <a:spcBef>
                <a:spcPts val="600"/>
              </a:spcBef>
              <a:buFont typeface="Arial" panose="020B0604020202020204" pitchFamily="34" charset="0"/>
              <a:buChar char="•"/>
            </a:pPr>
            <a:r>
              <a:rPr lang="en-US" sz="1200" dirty="0">
                <a:solidFill>
                  <a:srgbClr val="000000"/>
                </a:solidFill>
                <a:latin typeface="Roboto Light" panose="02000000000000000000" pitchFamily="2" charset="0"/>
                <a:ea typeface="Roboto Light" panose="02000000000000000000" pitchFamily="2" charset="0"/>
              </a:rPr>
              <a:t>Awareness of the Ombudsman’s role of providing confidential advice about reporting serious wrongdoing remained broadly steady at just over a third (35%, down 2%).</a:t>
            </a:r>
          </a:p>
        </p:txBody>
      </p:sp>
      <p:grpSp>
        <p:nvGrpSpPr>
          <p:cNvPr id="16" name="Group 15">
            <a:extLst>
              <a:ext uri="{FF2B5EF4-FFF2-40B4-BE49-F238E27FC236}">
                <a16:creationId xmlns:a16="http://schemas.microsoft.com/office/drawing/2014/main" id="{C3E4DA7B-1490-59E8-195A-33FC79B0AF19}"/>
              </a:ext>
            </a:extLst>
          </p:cNvPr>
          <p:cNvGrpSpPr/>
          <p:nvPr/>
        </p:nvGrpSpPr>
        <p:grpSpPr>
          <a:xfrm>
            <a:off x="7722311" y="990539"/>
            <a:ext cx="2712419" cy="1365808"/>
            <a:chOff x="53358" y="3110565"/>
            <a:chExt cx="2856152" cy="1510600"/>
          </a:xfrm>
        </p:grpSpPr>
        <p:sp>
          <p:nvSpPr>
            <p:cNvPr id="17" name="TextBox 16">
              <a:extLst>
                <a:ext uri="{FF2B5EF4-FFF2-40B4-BE49-F238E27FC236}">
                  <a16:creationId xmlns:a16="http://schemas.microsoft.com/office/drawing/2014/main" id="{33BBC73F-4609-17BD-4447-A3848242CF5A}"/>
                </a:ext>
              </a:extLst>
            </p:cNvPr>
            <p:cNvSpPr txBox="1"/>
            <p:nvPr/>
          </p:nvSpPr>
          <p:spPr>
            <a:xfrm>
              <a:off x="53358" y="3940356"/>
              <a:ext cx="2856152" cy="680809"/>
            </a:xfrm>
            <a:prstGeom prst="rect">
              <a:avLst/>
            </a:prstGeom>
            <a:noFill/>
          </p:spPr>
          <p:txBody>
            <a:bodyPr wrap="square" lIns="0" tIns="0" rIns="0" bIns="0" rtlCol="0">
              <a:spAutoFit/>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Roboto Light" panose="02000000000000000000" pitchFamily="2" charset="0"/>
                  <a:ea typeface="Roboto Light" panose="02000000000000000000" pitchFamily="2" charset="0"/>
                  <a:cs typeface="+mn-cs"/>
                </a:rPr>
                <a:t>Reporting serious wrongdoing</a:t>
              </a:r>
            </a:p>
            <a:p>
              <a:pPr marL="0" marR="0" lvl="0" indent="0" algn="ctr" defTabSz="914400" rtl="0" eaLnBrk="1" fontAlgn="auto" latinLnBrk="0" hangingPunct="1">
                <a:lnSpc>
                  <a:spcPts val="16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Roboto Light" panose="02000000000000000000" pitchFamily="2" charset="0"/>
                  <a:ea typeface="Roboto Light" panose="02000000000000000000" pitchFamily="2" charset="0"/>
                  <a:cs typeface="+mn-cs"/>
                </a:rPr>
                <a:t> - ALL</a:t>
              </a:r>
            </a:p>
            <a:p>
              <a:pPr marL="0" marR="0" lvl="0" indent="0" algn="ctr" defTabSz="914400" rtl="0" eaLnBrk="1" fontAlgn="auto" latinLnBrk="0" hangingPunct="1">
                <a:lnSpc>
                  <a:spcPts val="1600"/>
                </a:lnSpc>
                <a:spcBef>
                  <a:spcPts val="0"/>
                </a:spcBef>
                <a:spcAft>
                  <a:spcPts val="0"/>
                </a:spcAft>
                <a:buClrTx/>
                <a:buSzTx/>
                <a:buFontTx/>
                <a:buNone/>
                <a:tabLst/>
                <a:defRPr/>
              </a:pPr>
              <a:endParaRPr kumimoji="0" lang="en-US" sz="1600" b="1" i="0" u="none" strike="noStrike" kern="1200" cap="none" spc="0" normalizeH="0" baseline="0" noProof="0" dirty="0">
                <a:ln>
                  <a:noFill/>
                </a:ln>
                <a:effectLst/>
                <a:uLnTx/>
                <a:uFillTx/>
                <a:latin typeface="Roboto Light" panose="02000000000000000000" pitchFamily="2" charset="0"/>
                <a:ea typeface="Roboto Light" panose="02000000000000000000" pitchFamily="2" charset="0"/>
                <a:cs typeface="+mn-cs"/>
              </a:endParaRPr>
            </a:p>
          </p:txBody>
        </p:sp>
        <p:grpSp>
          <p:nvGrpSpPr>
            <p:cNvPr id="18" name="Group 17">
              <a:extLst>
                <a:ext uri="{FF2B5EF4-FFF2-40B4-BE49-F238E27FC236}">
                  <a16:creationId xmlns:a16="http://schemas.microsoft.com/office/drawing/2014/main" id="{22D907EE-0191-0614-5718-9033A46C1B43}"/>
                </a:ext>
              </a:extLst>
            </p:cNvPr>
            <p:cNvGrpSpPr/>
            <p:nvPr/>
          </p:nvGrpSpPr>
          <p:grpSpPr>
            <a:xfrm>
              <a:off x="1087963" y="3110565"/>
              <a:ext cx="720983" cy="764205"/>
              <a:chOff x="-2274008" y="1976313"/>
              <a:chExt cx="720983" cy="764205"/>
            </a:xfrm>
          </p:grpSpPr>
          <p:sp>
            <p:nvSpPr>
              <p:cNvPr id="19" name="Rectangle 18">
                <a:extLst>
                  <a:ext uri="{FF2B5EF4-FFF2-40B4-BE49-F238E27FC236}">
                    <a16:creationId xmlns:a16="http://schemas.microsoft.com/office/drawing/2014/main" id="{93BE5CAE-FBAD-82A1-8FF9-67EE6982C816}"/>
                  </a:ext>
                </a:extLst>
              </p:cNvPr>
              <p:cNvSpPr/>
              <p:nvPr/>
            </p:nvSpPr>
            <p:spPr>
              <a:xfrm>
                <a:off x="-2274008" y="1976313"/>
                <a:ext cx="720983" cy="764205"/>
              </a:xfrm>
              <a:prstGeom prst="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Light" panose="02000000000000000000" pitchFamily="2" charset="0"/>
                  <a:ea typeface="Roboto Light" panose="02000000000000000000" pitchFamily="2" charset="0"/>
                </a:endParaRPr>
              </a:p>
            </p:txBody>
          </p:sp>
          <p:grpSp>
            <p:nvGrpSpPr>
              <p:cNvPr id="20" name="Group 19">
                <a:extLst>
                  <a:ext uri="{FF2B5EF4-FFF2-40B4-BE49-F238E27FC236}">
                    <a16:creationId xmlns:a16="http://schemas.microsoft.com/office/drawing/2014/main" id="{ACAA08CE-57D6-E17C-AACF-F782B62DF50C}"/>
                  </a:ext>
                </a:extLst>
              </p:cNvPr>
              <p:cNvGrpSpPr/>
              <p:nvPr/>
            </p:nvGrpSpPr>
            <p:grpSpPr>
              <a:xfrm rot="5400000">
                <a:off x="-2084968" y="2175259"/>
                <a:ext cx="344488" cy="346075"/>
                <a:chOff x="9169406" y="5977783"/>
                <a:chExt cx="344488" cy="346075"/>
              </a:xfrm>
            </p:grpSpPr>
            <p:sp>
              <p:nvSpPr>
                <p:cNvPr id="21" name="Oval 314">
                  <a:extLst>
                    <a:ext uri="{FF2B5EF4-FFF2-40B4-BE49-F238E27FC236}">
                      <a16:creationId xmlns:a16="http://schemas.microsoft.com/office/drawing/2014/main" id="{7F8FE68A-CA9C-7628-BBF2-0F6DF3B052F5}"/>
                    </a:ext>
                  </a:extLst>
                </p:cNvPr>
                <p:cNvSpPr>
                  <a:spLocks noChangeArrowheads="1"/>
                </p:cNvSpPr>
                <p:nvPr/>
              </p:nvSpPr>
              <p:spPr bwMode="auto">
                <a:xfrm>
                  <a:off x="9169406" y="5977783"/>
                  <a:ext cx="344488" cy="346075"/>
                </a:xfrm>
                <a:prstGeom prst="ellipse">
                  <a:avLst/>
                </a:pr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latin typeface="Roboto Light" panose="02000000000000000000" pitchFamily="2" charset="0"/>
                    <a:ea typeface="Roboto Light" panose="02000000000000000000" pitchFamily="2" charset="0"/>
                  </a:endParaRPr>
                </a:p>
              </p:txBody>
            </p:sp>
            <p:sp>
              <p:nvSpPr>
                <p:cNvPr id="22" name="Freeform 315">
                  <a:extLst>
                    <a:ext uri="{FF2B5EF4-FFF2-40B4-BE49-F238E27FC236}">
                      <a16:creationId xmlns:a16="http://schemas.microsoft.com/office/drawing/2014/main" id="{E742CA86-4ABB-AEB8-187B-DFD6B116C317}"/>
                    </a:ext>
                  </a:extLst>
                </p:cNvPr>
                <p:cNvSpPr>
                  <a:spLocks/>
                </p:cNvSpPr>
                <p:nvPr/>
              </p:nvSpPr>
              <p:spPr bwMode="auto">
                <a:xfrm>
                  <a:off x="9288471" y="6053981"/>
                  <a:ext cx="128588" cy="195263"/>
                </a:xfrm>
                <a:custGeom>
                  <a:avLst/>
                  <a:gdLst>
                    <a:gd name="T0" fmla="*/ 0 w 81"/>
                    <a:gd name="T1" fmla="*/ 123 h 123"/>
                    <a:gd name="T2" fmla="*/ 81 w 81"/>
                    <a:gd name="T3" fmla="*/ 61 h 123"/>
                    <a:gd name="T4" fmla="*/ 0 w 81"/>
                    <a:gd name="T5" fmla="*/ 0 h 123"/>
                  </a:gdLst>
                  <a:ahLst/>
                  <a:cxnLst>
                    <a:cxn ang="0">
                      <a:pos x="T0" y="T1"/>
                    </a:cxn>
                    <a:cxn ang="0">
                      <a:pos x="T2" y="T3"/>
                    </a:cxn>
                    <a:cxn ang="0">
                      <a:pos x="T4" y="T5"/>
                    </a:cxn>
                  </a:cxnLst>
                  <a:rect l="0" t="0" r="r" b="b"/>
                  <a:pathLst>
                    <a:path w="81" h="123">
                      <a:moveTo>
                        <a:pt x="0" y="123"/>
                      </a:moveTo>
                      <a:lnTo>
                        <a:pt x="81" y="61"/>
                      </a:lnTo>
                      <a:lnTo>
                        <a:pt x="0" y="0"/>
                      </a:lnTo>
                    </a:path>
                  </a:pathLst>
                </a:cu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latin typeface="Roboto Light" panose="02000000000000000000" pitchFamily="2" charset="0"/>
                    <a:ea typeface="Roboto Light" panose="02000000000000000000" pitchFamily="2" charset="0"/>
                  </a:endParaRPr>
                </a:p>
              </p:txBody>
            </p:sp>
          </p:grpSp>
        </p:grpSp>
      </p:grpSp>
      <p:sp>
        <p:nvSpPr>
          <p:cNvPr id="23" name="TextBox 22">
            <a:extLst>
              <a:ext uri="{FF2B5EF4-FFF2-40B4-BE49-F238E27FC236}">
                <a16:creationId xmlns:a16="http://schemas.microsoft.com/office/drawing/2014/main" id="{39F69344-06C9-4F28-07B4-BF826332917F}"/>
              </a:ext>
            </a:extLst>
          </p:cNvPr>
          <p:cNvSpPr txBox="1"/>
          <p:nvPr/>
        </p:nvSpPr>
        <p:spPr>
          <a:xfrm>
            <a:off x="6671730" y="2271592"/>
            <a:ext cx="4813579" cy="2800767"/>
          </a:xfrm>
          <a:prstGeom prst="rect">
            <a:avLst/>
          </a:prstGeom>
          <a:noFill/>
          <a:ln>
            <a:noFill/>
          </a:ln>
        </p:spPr>
        <p:txBody>
          <a:bodyPr wrap="square" lIns="91440" tIns="45720" rIns="91440" bIns="45720" anchor="t">
            <a:spAutoFit/>
          </a:bodyPr>
          <a:lstStyle/>
          <a:p>
            <a:pPr marL="171450" indent="-171450">
              <a:spcBef>
                <a:spcPts val="600"/>
              </a:spcBef>
              <a:buFont typeface="Arial" panose="020B0604020202020204" pitchFamily="34" charset="0"/>
              <a:buChar char="•"/>
            </a:pPr>
            <a:r>
              <a:rPr lang="en-US" sz="1200" dirty="0">
                <a:solidFill>
                  <a:srgbClr val="000000"/>
                </a:solidFill>
                <a:latin typeface="Roboto Light" panose="02000000000000000000" pitchFamily="2" charset="0"/>
                <a:ea typeface="Roboto Light" panose="02000000000000000000" pitchFamily="2" charset="0"/>
              </a:rPr>
              <a:t>Six in ten (63%, down 4%) would contact the Ombudsman for advice when considering reporting serious wrongdoing — still significantly higher than when tracking began in 2019.</a:t>
            </a:r>
          </a:p>
          <a:p>
            <a:pPr marL="171450" indent="-171450">
              <a:spcBef>
                <a:spcPts val="600"/>
              </a:spcBef>
              <a:buFont typeface="Arial" panose="020B0604020202020204" pitchFamily="34" charset="0"/>
              <a:buChar char="•"/>
            </a:pPr>
            <a:r>
              <a:rPr lang="en-US" sz="1200" dirty="0">
                <a:solidFill>
                  <a:srgbClr val="000000"/>
                </a:solidFill>
                <a:latin typeface="Roboto Light" panose="02000000000000000000" pitchFamily="2" charset="0"/>
                <a:ea typeface="Roboto Light" panose="02000000000000000000" pitchFamily="2" charset="0"/>
              </a:rPr>
              <a:t>The main channels for reporting wrongdoing remained their manager (38%, up 4%), the Ombudsman (16%, up 1%) and HR/internal processes (14%, down 1%).</a:t>
            </a:r>
          </a:p>
          <a:p>
            <a:pPr marL="171450" indent="-171450">
              <a:spcBef>
                <a:spcPts val="600"/>
              </a:spcBef>
              <a:buFont typeface="Arial" panose="020B0604020202020204" pitchFamily="34" charset="0"/>
              <a:buChar char="•"/>
            </a:pPr>
            <a:r>
              <a:rPr lang="en-US" sz="1200" dirty="0">
                <a:solidFill>
                  <a:srgbClr val="000000"/>
                </a:solidFill>
                <a:latin typeface="Roboto Light" panose="02000000000000000000" pitchFamily="2" charset="0"/>
                <a:ea typeface="Roboto Light" panose="02000000000000000000" pitchFamily="2" charset="0"/>
              </a:rPr>
              <a:t>Just over half preferred to report to a single agency (56%, up 5%), while 29% (down 5%) preferred a range of agencies.</a:t>
            </a:r>
          </a:p>
          <a:p>
            <a:pPr marL="171450" indent="-171450">
              <a:spcBef>
                <a:spcPts val="600"/>
              </a:spcBef>
              <a:buFont typeface="Arial" panose="020B0604020202020204" pitchFamily="34" charset="0"/>
              <a:buChar char="•"/>
            </a:pPr>
            <a:r>
              <a:rPr lang="en-US" sz="1200" dirty="0">
                <a:solidFill>
                  <a:srgbClr val="000000"/>
                </a:solidFill>
                <a:latin typeface="Roboto Light" panose="02000000000000000000" pitchFamily="2" charset="0"/>
                <a:ea typeface="Roboto Light" panose="02000000000000000000" pitchFamily="2" charset="0"/>
              </a:rPr>
              <a:t>Across those who preferred to report to a single agency, the preferred agency was the Ombudsman (45%, down 2%), followed by the Police (20%, up 2%) and the Serious Fraud Office (9%, down 4%).</a:t>
            </a:r>
          </a:p>
          <a:p>
            <a:pPr marL="171450" indent="-171450">
              <a:spcBef>
                <a:spcPts val="600"/>
              </a:spcBef>
              <a:buFont typeface="Arial" panose="020B0604020202020204" pitchFamily="34" charset="0"/>
              <a:buChar char="•"/>
            </a:pPr>
            <a:endParaRPr lang="en-US" sz="1200" dirty="0">
              <a:solidFill>
                <a:srgbClr val="000000"/>
              </a:solidFill>
              <a:latin typeface="Roboto Light" panose="02000000000000000000" pitchFamily="2" charset="0"/>
              <a:ea typeface="Roboto Light" panose="02000000000000000000" pitchFamily="2" charset="0"/>
            </a:endParaRPr>
          </a:p>
        </p:txBody>
      </p:sp>
      <p:sp>
        <p:nvSpPr>
          <p:cNvPr id="5" name="Rectangle 1">
            <a:extLst>
              <a:ext uri="{FF2B5EF4-FFF2-40B4-BE49-F238E27FC236}">
                <a16:creationId xmlns:a16="http://schemas.microsoft.com/office/drawing/2014/main" id="{E1EA9F55-14BD-F9B4-6F25-FF5D72E38C87}"/>
              </a:ext>
            </a:extLst>
          </p:cNvPr>
          <p:cNvSpPr>
            <a:spLocks noChangeArrowheads="1"/>
          </p:cNvSpPr>
          <p:nvPr/>
        </p:nvSpPr>
        <p:spPr bwMode="auto">
          <a:xfrm>
            <a:off x="0" y="-276999"/>
            <a:ext cx="65" cy="553998"/>
          </a:xfrm>
          <a:prstGeom prst="rect">
            <a:avLst/>
          </a:prstGeom>
          <a:solidFill>
            <a:srgbClr val="F5F5F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Slide Number Placeholder 3">
            <a:extLst>
              <a:ext uri="{FF2B5EF4-FFF2-40B4-BE49-F238E27FC236}">
                <a16:creationId xmlns:a16="http://schemas.microsoft.com/office/drawing/2014/main" id="{5949A8B1-085A-DA1A-71AF-6819EF9BCA1F}"/>
              </a:ext>
            </a:extLst>
          </p:cNvPr>
          <p:cNvSpPr txBox="1">
            <a:spLocks/>
          </p:cNvSpPr>
          <p:nvPr/>
        </p:nvSpPr>
        <p:spPr>
          <a:xfrm>
            <a:off x="-605976" y="6400800"/>
            <a:ext cx="105251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A98EE3D-8CD1-4C3F-BD1C-C98C9596463C}" type="slidenum">
              <a:rPr lang="en-US" sz="900" smtClean="0">
                <a:latin typeface="Roboto Light" panose="02000000000000000000" pitchFamily="2" charset="0"/>
                <a:ea typeface="Roboto Light" panose="02000000000000000000" pitchFamily="2" charset="0"/>
              </a:rPr>
              <a:pPr algn="r"/>
              <a:t>4</a:t>
            </a:fld>
            <a:endParaRPr lang="en-US" sz="900" dirty="0">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34003410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65FE3-D6A4-C34F-73F7-B6FE628224A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5A68B9C-CAB7-DA9A-0104-999BE880A4E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64621"/>
            <a:ext cx="12192000" cy="817981"/>
          </a:xfrm>
          <a:prstGeom prst="rect">
            <a:avLst/>
          </a:prstGeom>
        </p:spPr>
      </p:pic>
      <p:sp>
        <p:nvSpPr>
          <p:cNvPr id="2" name="Title 1">
            <a:extLst>
              <a:ext uri="{FF2B5EF4-FFF2-40B4-BE49-F238E27FC236}">
                <a16:creationId xmlns:a16="http://schemas.microsoft.com/office/drawing/2014/main" id="{3DF0E83F-6779-0C62-8F6D-0DD976DD9F92}"/>
              </a:ext>
            </a:extLst>
          </p:cNvPr>
          <p:cNvSpPr>
            <a:spLocks noGrp="1"/>
          </p:cNvSpPr>
          <p:nvPr>
            <p:ph type="title" idx="4294967295"/>
          </p:nvPr>
        </p:nvSpPr>
        <p:spPr>
          <a:xfrm>
            <a:off x="0" y="166688"/>
            <a:ext cx="3389313" cy="498475"/>
          </a:xfrm>
        </p:spPr>
        <p:txBody>
          <a:bodyPr>
            <a:noAutofit/>
          </a:bodyPr>
          <a:lstStyle/>
          <a:p>
            <a:r>
              <a:rPr lang="en-ID" sz="2800" b="1" cap="none" dirty="0">
                <a:latin typeface="Roboto Light" panose="02000000000000000000" pitchFamily="2" charset="0"/>
                <a:ea typeface="Roboto Light" panose="02000000000000000000" pitchFamily="2" charset="0"/>
              </a:rPr>
              <a:t>Key findings (cont.)</a:t>
            </a:r>
          </a:p>
        </p:txBody>
      </p:sp>
      <p:grpSp>
        <p:nvGrpSpPr>
          <p:cNvPr id="89" name="Group 88">
            <a:extLst>
              <a:ext uri="{FF2B5EF4-FFF2-40B4-BE49-F238E27FC236}">
                <a16:creationId xmlns:a16="http://schemas.microsoft.com/office/drawing/2014/main" id="{8B1513FD-B3C1-B789-E8A2-F567B3F99122}"/>
              </a:ext>
            </a:extLst>
          </p:cNvPr>
          <p:cNvGrpSpPr/>
          <p:nvPr/>
        </p:nvGrpSpPr>
        <p:grpSpPr>
          <a:xfrm>
            <a:off x="1937900" y="992147"/>
            <a:ext cx="2402282" cy="1176056"/>
            <a:chOff x="195701" y="3110565"/>
            <a:chExt cx="2529580" cy="1300731"/>
          </a:xfrm>
        </p:grpSpPr>
        <p:sp>
          <p:nvSpPr>
            <p:cNvPr id="10" name="TextBox 9">
              <a:extLst>
                <a:ext uri="{FF2B5EF4-FFF2-40B4-BE49-F238E27FC236}">
                  <a16:creationId xmlns:a16="http://schemas.microsoft.com/office/drawing/2014/main" id="{BDA8CA83-42A0-A3A7-FEAA-A0883ED43F1B}"/>
                </a:ext>
              </a:extLst>
            </p:cNvPr>
            <p:cNvSpPr txBox="1"/>
            <p:nvPr/>
          </p:nvSpPr>
          <p:spPr>
            <a:xfrm>
              <a:off x="195701" y="3957423"/>
              <a:ext cx="2529580" cy="453873"/>
            </a:xfrm>
            <a:prstGeom prst="rect">
              <a:avLst/>
            </a:prstGeom>
            <a:noFill/>
          </p:spPr>
          <p:txBody>
            <a:bodyPr wrap="square" lIns="0" tIns="0" rIns="0" bIns="0" rtlCol="0">
              <a:spAutoFit/>
            </a:bodyPr>
            <a:lstStyle/>
            <a:p>
              <a:pPr algn="ctr">
                <a:lnSpc>
                  <a:spcPts val="1600"/>
                </a:lnSpc>
                <a:defRPr/>
              </a:pPr>
              <a:r>
                <a:rPr lang="en-US" sz="1600" b="1" dirty="0">
                  <a:latin typeface="Roboto Light" panose="02000000000000000000" pitchFamily="2" charset="0"/>
                  <a:ea typeface="Roboto Light" panose="02000000000000000000" pitchFamily="2" charset="0"/>
                </a:rPr>
                <a:t>Witnessed serious wrongdoing - ALL</a:t>
              </a:r>
            </a:p>
          </p:txBody>
        </p:sp>
        <p:grpSp>
          <p:nvGrpSpPr>
            <p:cNvPr id="42" name="Group 41">
              <a:extLst>
                <a:ext uri="{FF2B5EF4-FFF2-40B4-BE49-F238E27FC236}">
                  <a16:creationId xmlns:a16="http://schemas.microsoft.com/office/drawing/2014/main" id="{A96F65C7-2FE4-9C54-9000-779E9A5E1492}"/>
                </a:ext>
              </a:extLst>
            </p:cNvPr>
            <p:cNvGrpSpPr/>
            <p:nvPr/>
          </p:nvGrpSpPr>
          <p:grpSpPr>
            <a:xfrm>
              <a:off x="1087963" y="3110565"/>
              <a:ext cx="720983" cy="764205"/>
              <a:chOff x="-2274008" y="1976313"/>
              <a:chExt cx="720983" cy="764205"/>
            </a:xfrm>
          </p:grpSpPr>
          <p:sp>
            <p:nvSpPr>
              <p:cNvPr id="38" name="Rectangle 37">
                <a:extLst>
                  <a:ext uri="{FF2B5EF4-FFF2-40B4-BE49-F238E27FC236}">
                    <a16:creationId xmlns:a16="http://schemas.microsoft.com/office/drawing/2014/main" id="{31C0B6C4-F9E3-9E43-0CC9-AE85F562E95B}"/>
                  </a:ext>
                </a:extLst>
              </p:cNvPr>
              <p:cNvSpPr/>
              <p:nvPr/>
            </p:nvSpPr>
            <p:spPr>
              <a:xfrm>
                <a:off x="-2274008" y="1976313"/>
                <a:ext cx="720983" cy="764205"/>
              </a:xfrm>
              <a:prstGeom prst="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Light" panose="02000000000000000000" pitchFamily="2" charset="0"/>
                  <a:ea typeface="Roboto Light" panose="02000000000000000000" pitchFamily="2" charset="0"/>
                </a:endParaRPr>
              </a:p>
            </p:txBody>
          </p:sp>
          <p:grpSp>
            <p:nvGrpSpPr>
              <p:cNvPr id="39" name="Group 38">
                <a:extLst>
                  <a:ext uri="{FF2B5EF4-FFF2-40B4-BE49-F238E27FC236}">
                    <a16:creationId xmlns:a16="http://schemas.microsoft.com/office/drawing/2014/main" id="{D01517CE-292B-4530-6E0A-68D616AD8FD5}"/>
                  </a:ext>
                </a:extLst>
              </p:cNvPr>
              <p:cNvGrpSpPr/>
              <p:nvPr/>
            </p:nvGrpSpPr>
            <p:grpSpPr>
              <a:xfrm rot="5400000">
                <a:off x="-2084968" y="2175259"/>
                <a:ext cx="344488" cy="346075"/>
                <a:chOff x="9169406" y="5977783"/>
                <a:chExt cx="344488" cy="346075"/>
              </a:xfrm>
            </p:grpSpPr>
            <p:sp>
              <p:nvSpPr>
                <p:cNvPr id="40" name="Oval 314">
                  <a:extLst>
                    <a:ext uri="{FF2B5EF4-FFF2-40B4-BE49-F238E27FC236}">
                      <a16:creationId xmlns:a16="http://schemas.microsoft.com/office/drawing/2014/main" id="{6B0BCFA9-1AE4-CC26-C919-B7A541BBD96B}"/>
                    </a:ext>
                  </a:extLst>
                </p:cNvPr>
                <p:cNvSpPr>
                  <a:spLocks noChangeArrowheads="1"/>
                </p:cNvSpPr>
                <p:nvPr/>
              </p:nvSpPr>
              <p:spPr bwMode="auto">
                <a:xfrm>
                  <a:off x="9169406" y="5977783"/>
                  <a:ext cx="344488" cy="346075"/>
                </a:xfrm>
                <a:prstGeom prst="ellipse">
                  <a:avLst/>
                </a:pr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latin typeface="Roboto Light" panose="02000000000000000000" pitchFamily="2" charset="0"/>
                    <a:ea typeface="Roboto Light" panose="02000000000000000000" pitchFamily="2" charset="0"/>
                  </a:endParaRPr>
                </a:p>
              </p:txBody>
            </p:sp>
            <p:sp>
              <p:nvSpPr>
                <p:cNvPr id="41" name="Freeform 315">
                  <a:extLst>
                    <a:ext uri="{FF2B5EF4-FFF2-40B4-BE49-F238E27FC236}">
                      <a16:creationId xmlns:a16="http://schemas.microsoft.com/office/drawing/2014/main" id="{CCB5E4A2-E2EB-B98B-395A-BC69D073353B}"/>
                    </a:ext>
                  </a:extLst>
                </p:cNvPr>
                <p:cNvSpPr>
                  <a:spLocks/>
                </p:cNvSpPr>
                <p:nvPr/>
              </p:nvSpPr>
              <p:spPr bwMode="auto">
                <a:xfrm>
                  <a:off x="9288471" y="6053981"/>
                  <a:ext cx="128588" cy="195263"/>
                </a:xfrm>
                <a:custGeom>
                  <a:avLst/>
                  <a:gdLst>
                    <a:gd name="T0" fmla="*/ 0 w 81"/>
                    <a:gd name="T1" fmla="*/ 123 h 123"/>
                    <a:gd name="T2" fmla="*/ 81 w 81"/>
                    <a:gd name="T3" fmla="*/ 61 h 123"/>
                    <a:gd name="T4" fmla="*/ 0 w 81"/>
                    <a:gd name="T5" fmla="*/ 0 h 123"/>
                  </a:gdLst>
                  <a:ahLst/>
                  <a:cxnLst>
                    <a:cxn ang="0">
                      <a:pos x="T0" y="T1"/>
                    </a:cxn>
                    <a:cxn ang="0">
                      <a:pos x="T2" y="T3"/>
                    </a:cxn>
                    <a:cxn ang="0">
                      <a:pos x="T4" y="T5"/>
                    </a:cxn>
                  </a:cxnLst>
                  <a:rect l="0" t="0" r="r" b="b"/>
                  <a:pathLst>
                    <a:path w="81" h="123">
                      <a:moveTo>
                        <a:pt x="0" y="123"/>
                      </a:moveTo>
                      <a:lnTo>
                        <a:pt x="81" y="61"/>
                      </a:lnTo>
                      <a:lnTo>
                        <a:pt x="0" y="0"/>
                      </a:lnTo>
                    </a:path>
                  </a:pathLst>
                </a:cu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latin typeface="Roboto Light" panose="02000000000000000000" pitchFamily="2" charset="0"/>
                    <a:ea typeface="Roboto Light" panose="02000000000000000000" pitchFamily="2" charset="0"/>
                  </a:endParaRPr>
                </a:p>
              </p:txBody>
            </p:sp>
          </p:grpSp>
        </p:grpSp>
      </p:grpSp>
      <p:sp>
        <p:nvSpPr>
          <p:cNvPr id="4" name="TextBox 3">
            <a:extLst>
              <a:ext uri="{FF2B5EF4-FFF2-40B4-BE49-F238E27FC236}">
                <a16:creationId xmlns:a16="http://schemas.microsoft.com/office/drawing/2014/main" id="{BE8D1A64-6464-3C25-1D6F-33F7F9DFAAEE}"/>
              </a:ext>
            </a:extLst>
          </p:cNvPr>
          <p:cNvSpPr txBox="1"/>
          <p:nvPr/>
        </p:nvSpPr>
        <p:spPr>
          <a:xfrm>
            <a:off x="440816" y="2356347"/>
            <a:ext cx="4724572" cy="2277547"/>
          </a:xfrm>
          <a:prstGeom prst="rect">
            <a:avLst/>
          </a:prstGeom>
          <a:noFill/>
          <a:ln>
            <a:noFill/>
          </a:ln>
        </p:spPr>
        <p:txBody>
          <a:bodyPr wrap="square" lIns="91440" tIns="45720" rIns="91440" bIns="45720" anchor="t">
            <a:spAutoFit/>
          </a:bodyPr>
          <a:lstStyle/>
          <a:p>
            <a:pPr marL="171450" indent="-171450">
              <a:spcBef>
                <a:spcPts val="600"/>
              </a:spcBef>
              <a:buFont typeface="Arial" panose="020B0604020202020204" pitchFamily="34" charset="0"/>
              <a:buChar char="•"/>
            </a:pPr>
            <a:r>
              <a:rPr lang="en-US" sz="1200" dirty="0">
                <a:solidFill>
                  <a:srgbClr val="000000"/>
                </a:solidFill>
                <a:latin typeface="Roboto Light" panose="02000000000000000000" pitchFamily="2" charset="0"/>
                <a:ea typeface="Roboto Light" panose="02000000000000000000" pitchFamily="2" charset="0"/>
              </a:rPr>
              <a:t>Just under a quarter (24%, down 7%) of all respondents have witnessed serious wrongdoing at their workplace or previous workplace — returning to more typical levels after last year’s high.</a:t>
            </a:r>
          </a:p>
          <a:p>
            <a:pPr marL="171450" indent="-171450">
              <a:spcBef>
                <a:spcPts val="600"/>
              </a:spcBef>
              <a:buFont typeface="Arial" panose="020B0604020202020204" pitchFamily="34" charset="0"/>
              <a:buChar char="•"/>
            </a:pPr>
            <a:r>
              <a:rPr lang="en-US" sz="1200" dirty="0">
                <a:solidFill>
                  <a:srgbClr val="000000"/>
                </a:solidFill>
                <a:latin typeface="Roboto Light" panose="02000000000000000000" pitchFamily="2" charset="0"/>
                <a:ea typeface="Roboto Light" panose="02000000000000000000" pitchFamily="2" charset="0"/>
              </a:rPr>
              <a:t>Of those who witnessed wrongdoing (n=245), 37% (down 13%) claimed to have made a protected disclosure — the lowest reporting rate post 2019.</a:t>
            </a:r>
          </a:p>
          <a:p>
            <a:pPr marL="171450" indent="-171450">
              <a:spcBef>
                <a:spcPts val="600"/>
              </a:spcBef>
              <a:buFont typeface="Arial" panose="020B0604020202020204" pitchFamily="34" charset="0"/>
              <a:buChar char="•"/>
            </a:pPr>
            <a:r>
              <a:rPr lang="en-US" sz="1200" dirty="0">
                <a:solidFill>
                  <a:srgbClr val="000000"/>
                </a:solidFill>
                <a:latin typeface="Roboto Light" panose="02000000000000000000" pitchFamily="2" charset="0"/>
                <a:ea typeface="Roboto Light" panose="02000000000000000000" pitchFamily="2" charset="0"/>
              </a:rPr>
              <a:t>Across new questions asked this year, of those making a disclosure (n=87), over half (56%) experienced problems — most commonly being treated differently from other staff (55%), bullying or harassment (40%), losing their job (29%), and being demoted (21%). </a:t>
            </a:r>
          </a:p>
        </p:txBody>
      </p:sp>
      <p:grpSp>
        <p:nvGrpSpPr>
          <p:cNvPr id="16" name="Group 15">
            <a:extLst>
              <a:ext uri="{FF2B5EF4-FFF2-40B4-BE49-F238E27FC236}">
                <a16:creationId xmlns:a16="http://schemas.microsoft.com/office/drawing/2014/main" id="{A3D35380-600C-681C-B4D6-80FE45EF3F43}"/>
              </a:ext>
            </a:extLst>
          </p:cNvPr>
          <p:cNvGrpSpPr/>
          <p:nvPr/>
        </p:nvGrpSpPr>
        <p:grpSpPr>
          <a:xfrm>
            <a:off x="7722311" y="990539"/>
            <a:ext cx="2712419" cy="1365808"/>
            <a:chOff x="53358" y="3110565"/>
            <a:chExt cx="2856152" cy="1510600"/>
          </a:xfrm>
        </p:grpSpPr>
        <p:sp>
          <p:nvSpPr>
            <p:cNvPr id="17" name="TextBox 16">
              <a:extLst>
                <a:ext uri="{FF2B5EF4-FFF2-40B4-BE49-F238E27FC236}">
                  <a16:creationId xmlns:a16="http://schemas.microsoft.com/office/drawing/2014/main" id="{1A97FD0F-F0AB-D00C-DCC2-D0D7C58CCFEF}"/>
                </a:ext>
              </a:extLst>
            </p:cNvPr>
            <p:cNvSpPr txBox="1"/>
            <p:nvPr/>
          </p:nvSpPr>
          <p:spPr>
            <a:xfrm>
              <a:off x="53358" y="3940356"/>
              <a:ext cx="2856152" cy="680809"/>
            </a:xfrm>
            <a:prstGeom prst="rect">
              <a:avLst/>
            </a:prstGeom>
            <a:noFill/>
          </p:spPr>
          <p:txBody>
            <a:bodyPr wrap="square" lIns="0" tIns="0" rIns="0" bIns="0" rtlCol="0">
              <a:spAutoFit/>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Roboto Light" panose="02000000000000000000" pitchFamily="2" charset="0"/>
                  <a:ea typeface="Roboto Light" panose="02000000000000000000" pitchFamily="2" charset="0"/>
                  <a:cs typeface="+mn-cs"/>
                </a:rPr>
                <a:t>Reporting serious wrongdoing</a:t>
              </a:r>
            </a:p>
            <a:p>
              <a:pPr marL="0" marR="0" lvl="0" indent="0" algn="ctr" defTabSz="914400" rtl="0" eaLnBrk="1" fontAlgn="auto" latinLnBrk="0" hangingPunct="1">
                <a:lnSpc>
                  <a:spcPts val="16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Roboto Light" panose="02000000000000000000" pitchFamily="2" charset="0"/>
                  <a:ea typeface="Roboto Light" panose="02000000000000000000" pitchFamily="2" charset="0"/>
                  <a:cs typeface="+mn-cs"/>
                </a:rPr>
                <a:t> – those in paid employment</a:t>
              </a:r>
            </a:p>
            <a:p>
              <a:pPr marL="0" marR="0" lvl="0" indent="0" algn="ctr" defTabSz="914400" rtl="0" eaLnBrk="1" fontAlgn="auto" latinLnBrk="0" hangingPunct="1">
                <a:lnSpc>
                  <a:spcPts val="1600"/>
                </a:lnSpc>
                <a:spcBef>
                  <a:spcPts val="0"/>
                </a:spcBef>
                <a:spcAft>
                  <a:spcPts val="0"/>
                </a:spcAft>
                <a:buClrTx/>
                <a:buSzTx/>
                <a:buFontTx/>
                <a:buNone/>
                <a:tabLst/>
                <a:defRPr/>
              </a:pPr>
              <a:endParaRPr kumimoji="0" lang="en-US" sz="1600" b="1" i="0" u="none" strike="noStrike" kern="1200" cap="none" spc="0" normalizeH="0" baseline="0" noProof="0" dirty="0">
                <a:ln>
                  <a:noFill/>
                </a:ln>
                <a:effectLst/>
                <a:uLnTx/>
                <a:uFillTx/>
                <a:latin typeface="Roboto Light" panose="02000000000000000000" pitchFamily="2" charset="0"/>
                <a:ea typeface="Roboto Light" panose="02000000000000000000" pitchFamily="2" charset="0"/>
                <a:cs typeface="+mn-cs"/>
              </a:endParaRPr>
            </a:p>
          </p:txBody>
        </p:sp>
        <p:grpSp>
          <p:nvGrpSpPr>
            <p:cNvPr id="18" name="Group 17">
              <a:extLst>
                <a:ext uri="{FF2B5EF4-FFF2-40B4-BE49-F238E27FC236}">
                  <a16:creationId xmlns:a16="http://schemas.microsoft.com/office/drawing/2014/main" id="{877CF1AF-F949-6C4F-01E9-1077232BA518}"/>
                </a:ext>
              </a:extLst>
            </p:cNvPr>
            <p:cNvGrpSpPr/>
            <p:nvPr/>
          </p:nvGrpSpPr>
          <p:grpSpPr>
            <a:xfrm>
              <a:off x="1087963" y="3110565"/>
              <a:ext cx="720983" cy="764205"/>
              <a:chOff x="-2274008" y="1976313"/>
              <a:chExt cx="720983" cy="764205"/>
            </a:xfrm>
          </p:grpSpPr>
          <p:sp>
            <p:nvSpPr>
              <p:cNvPr id="19" name="Rectangle 18">
                <a:extLst>
                  <a:ext uri="{FF2B5EF4-FFF2-40B4-BE49-F238E27FC236}">
                    <a16:creationId xmlns:a16="http://schemas.microsoft.com/office/drawing/2014/main" id="{A64458CE-C564-1C26-5E0F-55EE237B4EA5}"/>
                  </a:ext>
                </a:extLst>
              </p:cNvPr>
              <p:cNvSpPr/>
              <p:nvPr/>
            </p:nvSpPr>
            <p:spPr>
              <a:xfrm>
                <a:off x="-2274008" y="1976313"/>
                <a:ext cx="720983" cy="764205"/>
              </a:xfrm>
              <a:prstGeom prst="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Light" panose="02000000000000000000" pitchFamily="2" charset="0"/>
                  <a:ea typeface="Roboto Light" panose="02000000000000000000" pitchFamily="2" charset="0"/>
                </a:endParaRPr>
              </a:p>
            </p:txBody>
          </p:sp>
          <p:grpSp>
            <p:nvGrpSpPr>
              <p:cNvPr id="20" name="Group 19">
                <a:extLst>
                  <a:ext uri="{FF2B5EF4-FFF2-40B4-BE49-F238E27FC236}">
                    <a16:creationId xmlns:a16="http://schemas.microsoft.com/office/drawing/2014/main" id="{ADEBC2DC-A55A-8150-1D87-F910F5C854CC}"/>
                  </a:ext>
                </a:extLst>
              </p:cNvPr>
              <p:cNvGrpSpPr/>
              <p:nvPr/>
            </p:nvGrpSpPr>
            <p:grpSpPr>
              <a:xfrm rot="5400000">
                <a:off x="-2084968" y="2175259"/>
                <a:ext cx="344488" cy="346075"/>
                <a:chOff x="9169406" y="5977783"/>
                <a:chExt cx="344488" cy="346075"/>
              </a:xfrm>
            </p:grpSpPr>
            <p:sp>
              <p:nvSpPr>
                <p:cNvPr id="21" name="Oval 314">
                  <a:extLst>
                    <a:ext uri="{FF2B5EF4-FFF2-40B4-BE49-F238E27FC236}">
                      <a16:creationId xmlns:a16="http://schemas.microsoft.com/office/drawing/2014/main" id="{D5837067-6F19-8F42-2B44-8E5FD3B0D2B8}"/>
                    </a:ext>
                  </a:extLst>
                </p:cNvPr>
                <p:cNvSpPr>
                  <a:spLocks noChangeArrowheads="1"/>
                </p:cNvSpPr>
                <p:nvPr/>
              </p:nvSpPr>
              <p:spPr bwMode="auto">
                <a:xfrm>
                  <a:off x="9169406" y="5977783"/>
                  <a:ext cx="344488" cy="346075"/>
                </a:xfrm>
                <a:prstGeom prst="ellipse">
                  <a:avLst/>
                </a:pr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latin typeface="Roboto Light" panose="02000000000000000000" pitchFamily="2" charset="0"/>
                    <a:ea typeface="Roboto Light" panose="02000000000000000000" pitchFamily="2" charset="0"/>
                  </a:endParaRPr>
                </a:p>
              </p:txBody>
            </p:sp>
            <p:sp>
              <p:nvSpPr>
                <p:cNvPr id="22" name="Freeform 315">
                  <a:extLst>
                    <a:ext uri="{FF2B5EF4-FFF2-40B4-BE49-F238E27FC236}">
                      <a16:creationId xmlns:a16="http://schemas.microsoft.com/office/drawing/2014/main" id="{9FF1DC5B-252A-2308-6B99-FF80DC8D5294}"/>
                    </a:ext>
                  </a:extLst>
                </p:cNvPr>
                <p:cNvSpPr>
                  <a:spLocks/>
                </p:cNvSpPr>
                <p:nvPr/>
              </p:nvSpPr>
              <p:spPr bwMode="auto">
                <a:xfrm>
                  <a:off x="9288471" y="6053981"/>
                  <a:ext cx="128588" cy="195263"/>
                </a:xfrm>
                <a:custGeom>
                  <a:avLst/>
                  <a:gdLst>
                    <a:gd name="T0" fmla="*/ 0 w 81"/>
                    <a:gd name="T1" fmla="*/ 123 h 123"/>
                    <a:gd name="T2" fmla="*/ 81 w 81"/>
                    <a:gd name="T3" fmla="*/ 61 h 123"/>
                    <a:gd name="T4" fmla="*/ 0 w 81"/>
                    <a:gd name="T5" fmla="*/ 0 h 123"/>
                  </a:gdLst>
                  <a:ahLst/>
                  <a:cxnLst>
                    <a:cxn ang="0">
                      <a:pos x="T0" y="T1"/>
                    </a:cxn>
                    <a:cxn ang="0">
                      <a:pos x="T2" y="T3"/>
                    </a:cxn>
                    <a:cxn ang="0">
                      <a:pos x="T4" y="T5"/>
                    </a:cxn>
                  </a:cxnLst>
                  <a:rect l="0" t="0" r="r" b="b"/>
                  <a:pathLst>
                    <a:path w="81" h="123">
                      <a:moveTo>
                        <a:pt x="0" y="123"/>
                      </a:moveTo>
                      <a:lnTo>
                        <a:pt x="81" y="61"/>
                      </a:lnTo>
                      <a:lnTo>
                        <a:pt x="0" y="0"/>
                      </a:lnTo>
                    </a:path>
                  </a:pathLst>
                </a:cu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latin typeface="Roboto Light" panose="02000000000000000000" pitchFamily="2" charset="0"/>
                    <a:ea typeface="Roboto Light" panose="02000000000000000000" pitchFamily="2" charset="0"/>
                  </a:endParaRPr>
                </a:p>
              </p:txBody>
            </p:sp>
          </p:grpSp>
        </p:grpSp>
      </p:grpSp>
      <p:graphicFrame>
        <p:nvGraphicFramePr>
          <p:cNvPr id="93" name="TextBox 22">
            <a:extLst>
              <a:ext uri="{FF2B5EF4-FFF2-40B4-BE49-F238E27FC236}">
                <a16:creationId xmlns:a16="http://schemas.microsoft.com/office/drawing/2014/main" id="{BDA3CE03-48C5-8FE5-EE4F-8017F6AE788A}"/>
              </a:ext>
            </a:extLst>
          </p:cNvPr>
          <p:cNvGraphicFramePr/>
          <p:nvPr>
            <p:extLst>
              <p:ext uri="{D42A27DB-BD31-4B8C-83A1-F6EECF244321}">
                <p14:modId xmlns:p14="http://schemas.microsoft.com/office/powerpoint/2010/main" val="4236807139"/>
              </p:ext>
            </p:extLst>
          </p:nvPr>
        </p:nvGraphicFramePr>
        <p:xfrm>
          <a:off x="5635728" y="2415647"/>
          <a:ext cx="5904690" cy="42836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Slide Number Placeholder 3">
            <a:extLst>
              <a:ext uri="{FF2B5EF4-FFF2-40B4-BE49-F238E27FC236}">
                <a16:creationId xmlns:a16="http://schemas.microsoft.com/office/drawing/2014/main" id="{42B87003-55A6-E3AD-E511-E0BF89A6A2F3}"/>
              </a:ext>
            </a:extLst>
          </p:cNvPr>
          <p:cNvSpPr txBox="1">
            <a:spLocks/>
          </p:cNvSpPr>
          <p:nvPr/>
        </p:nvSpPr>
        <p:spPr>
          <a:xfrm>
            <a:off x="-605976" y="6400800"/>
            <a:ext cx="105251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A98EE3D-8CD1-4C3F-BD1C-C98C9596463C}" type="slidenum">
              <a:rPr lang="en-US" sz="900" smtClean="0">
                <a:latin typeface="Roboto Light" panose="02000000000000000000" pitchFamily="2" charset="0"/>
                <a:ea typeface="Roboto Light" panose="02000000000000000000" pitchFamily="2" charset="0"/>
              </a:rPr>
              <a:pPr algn="r"/>
              <a:t>5</a:t>
            </a:fld>
            <a:endParaRPr lang="en-US" sz="900" dirty="0">
              <a:latin typeface="Roboto Light" panose="02000000000000000000" pitchFamily="2" charset="0"/>
              <a:ea typeface="Roboto Light" panose="02000000000000000000" pitchFamily="2" charset="0"/>
            </a:endParaRPr>
          </a:p>
        </p:txBody>
      </p:sp>
      <p:sp>
        <p:nvSpPr>
          <p:cNvPr id="8" name="Oval 7">
            <a:extLst>
              <a:ext uri="{FF2B5EF4-FFF2-40B4-BE49-F238E27FC236}">
                <a16:creationId xmlns:a16="http://schemas.microsoft.com/office/drawing/2014/main" id="{821DC2A4-FDB3-FB64-E089-3D12037CA442}"/>
              </a:ext>
            </a:extLst>
          </p:cNvPr>
          <p:cNvSpPr/>
          <p:nvPr/>
        </p:nvSpPr>
        <p:spPr>
          <a:xfrm>
            <a:off x="8827968" y="5632170"/>
            <a:ext cx="768630" cy="768630"/>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NZ"/>
          </a:p>
        </p:txBody>
      </p:sp>
      <p:sp>
        <p:nvSpPr>
          <p:cNvPr id="9" name="Rectangle 8" descr="Judge">
            <a:extLst>
              <a:ext uri="{FF2B5EF4-FFF2-40B4-BE49-F238E27FC236}">
                <a16:creationId xmlns:a16="http://schemas.microsoft.com/office/drawing/2014/main" id="{670FCDFE-6B5F-1B9A-EB98-26FB7A280BF8}"/>
              </a:ext>
            </a:extLst>
          </p:cNvPr>
          <p:cNvSpPr/>
          <p:nvPr/>
        </p:nvSpPr>
        <p:spPr>
          <a:xfrm>
            <a:off x="8989381" y="5793583"/>
            <a:ext cx="445805" cy="445805"/>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NZ"/>
          </a:p>
        </p:txBody>
      </p:sp>
    </p:spTree>
    <p:extLst>
      <p:ext uri="{BB962C8B-B14F-4D97-AF65-F5344CB8AC3E}">
        <p14:creationId xmlns:p14="http://schemas.microsoft.com/office/powerpoint/2010/main" val="3899560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704CD-03D2-4DC2-5A74-7089A551B654}"/>
            </a:ext>
          </a:extLst>
        </p:cNvPr>
        <p:cNvGrpSpPr/>
        <p:nvPr/>
      </p:nvGrpSpPr>
      <p:grpSpPr>
        <a:xfrm>
          <a:off x="0" y="0"/>
          <a:ext cx="0" cy="0"/>
          <a:chOff x="0" y="0"/>
          <a:chExt cx="0" cy="0"/>
        </a:xfrm>
      </p:grpSpPr>
      <p:pic>
        <p:nvPicPr>
          <p:cNvPr id="2" name="Picture 1" descr="Pen placed on top of a signature line">
            <a:extLst>
              <a:ext uri="{FF2B5EF4-FFF2-40B4-BE49-F238E27FC236}">
                <a16:creationId xmlns:a16="http://schemas.microsoft.com/office/drawing/2014/main" id="{2C9476F2-AC3B-F033-1933-1AFD63AB3D0C}"/>
              </a:ext>
            </a:extLst>
          </p:cNvPr>
          <p:cNvPicPr>
            <a:picLocks noChangeAspect="1"/>
          </p:cNvPicPr>
          <p:nvPr/>
        </p:nvPicPr>
        <p:blipFill>
          <a:blip r:embed="rId2">
            <a:grayscl/>
            <a:alphaModFix amt="20000"/>
            <a:extLst>
              <a:ext uri="{BEBA8EAE-BF5A-486C-A8C5-ECC9F3942E4B}">
                <a14:imgProps xmlns:a14="http://schemas.microsoft.com/office/drawing/2010/main">
                  <a14:imgLayer r:embed="rId3">
                    <a14:imgEffect>
                      <a14:saturation sat="0"/>
                    </a14:imgEffect>
                  </a14:imgLayer>
                </a14:imgProps>
              </a:ext>
            </a:extLst>
          </a:blip>
          <a:srcRect/>
          <a:stretch/>
        </p:blipFill>
        <p:spPr>
          <a:xfrm>
            <a:off x="0" y="0"/>
            <a:ext cx="12192000" cy="6858000"/>
          </a:xfrm>
          <a:prstGeom prst="rect">
            <a:avLst/>
          </a:prstGeom>
        </p:spPr>
      </p:pic>
      <p:grpSp>
        <p:nvGrpSpPr>
          <p:cNvPr id="36" name="Group 16">
            <a:extLst>
              <a:ext uri="{FF2B5EF4-FFF2-40B4-BE49-F238E27FC236}">
                <a16:creationId xmlns:a16="http://schemas.microsoft.com/office/drawing/2014/main" id="{3069A1AA-34A2-E6CE-9630-3EF2D47801E5}"/>
              </a:ext>
            </a:extLst>
          </p:cNvPr>
          <p:cNvGrpSpPr/>
          <p:nvPr/>
        </p:nvGrpSpPr>
        <p:grpSpPr>
          <a:xfrm>
            <a:off x="284621" y="306382"/>
            <a:ext cx="1737800" cy="1718340"/>
            <a:chOff x="37473" y="-5511"/>
            <a:chExt cx="812800" cy="812800"/>
          </a:xfrm>
        </p:grpSpPr>
        <p:sp>
          <p:nvSpPr>
            <p:cNvPr id="39" name="Freeform 17">
              <a:extLst>
                <a:ext uri="{FF2B5EF4-FFF2-40B4-BE49-F238E27FC236}">
                  <a16:creationId xmlns:a16="http://schemas.microsoft.com/office/drawing/2014/main" id="{5C0A5CCC-8507-F6A6-907A-123F98EA1C42}"/>
                </a:ext>
              </a:extLst>
            </p:cNvPr>
            <p:cNvSpPr/>
            <p:nvPr/>
          </p:nvSpPr>
          <p:spPr>
            <a:xfrm>
              <a:off x="37473" y="-5511"/>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060">
                <a:alpha val="45882"/>
              </a:srgbClr>
            </a:solidFill>
          </p:spPr>
          <p:txBody>
            <a:bodyPr/>
            <a:lstStyle/>
            <a:p>
              <a:endParaRPr lang="en-NZ" dirty="0"/>
            </a:p>
          </p:txBody>
        </p:sp>
        <p:sp>
          <p:nvSpPr>
            <p:cNvPr id="40" name="TextBox 18">
              <a:extLst>
                <a:ext uri="{FF2B5EF4-FFF2-40B4-BE49-F238E27FC236}">
                  <a16:creationId xmlns:a16="http://schemas.microsoft.com/office/drawing/2014/main" id="{CDB3D6E3-50B7-FAD9-77EA-87D6F5A4E331}"/>
                </a:ext>
              </a:extLst>
            </p:cNvPr>
            <p:cNvSpPr txBox="1"/>
            <p:nvPr/>
          </p:nvSpPr>
          <p:spPr>
            <a:xfrm>
              <a:off x="76200" y="19050"/>
              <a:ext cx="660400" cy="717550"/>
            </a:xfrm>
            <a:prstGeom prst="rect">
              <a:avLst/>
            </a:prstGeom>
          </p:spPr>
          <p:txBody>
            <a:bodyPr lIns="50800" tIns="50800" rIns="50800" bIns="50800" rtlCol="0" anchor="ctr"/>
            <a:lstStyle/>
            <a:p>
              <a:pPr algn="ctr">
                <a:lnSpc>
                  <a:spcPts val="3359"/>
                </a:lnSpc>
              </a:pPr>
              <a:endParaRPr dirty="0"/>
            </a:p>
          </p:txBody>
        </p:sp>
      </p:grpSp>
      <p:sp>
        <p:nvSpPr>
          <p:cNvPr id="16" name="Teardrop 15">
            <a:extLst>
              <a:ext uri="{FF2B5EF4-FFF2-40B4-BE49-F238E27FC236}">
                <a16:creationId xmlns:a16="http://schemas.microsoft.com/office/drawing/2014/main" id="{C849B224-2ED7-AE92-BA33-229E21784666}"/>
              </a:ext>
            </a:extLst>
          </p:cNvPr>
          <p:cNvSpPr/>
          <p:nvPr/>
        </p:nvSpPr>
        <p:spPr>
          <a:xfrm>
            <a:off x="4833943" y="-12411"/>
            <a:ext cx="7358057" cy="6787299"/>
          </a:xfrm>
          <a:prstGeom prst="teardrop">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9" name="TextBox 9">
            <a:extLst>
              <a:ext uri="{FF2B5EF4-FFF2-40B4-BE49-F238E27FC236}">
                <a16:creationId xmlns:a16="http://schemas.microsoft.com/office/drawing/2014/main" id="{CFE7AD8F-BCE2-9EF4-2446-5B47699D1C9A}"/>
              </a:ext>
            </a:extLst>
          </p:cNvPr>
          <p:cNvSpPr txBox="1"/>
          <p:nvPr/>
        </p:nvSpPr>
        <p:spPr>
          <a:xfrm>
            <a:off x="7257369" y="289377"/>
            <a:ext cx="4363218" cy="349455"/>
          </a:xfrm>
          <a:prstGeom prst="rect">
            <a:avLst/>
          </a:prstGeom>
        </p:spPr>
        <p:txBody>
          <a:bodyPr wrap="square" lIns="0" tIns="0" rIns="0" bIns="0" rtlCol="0" anchor="t">
            <a:spAutoFit/>
          </a:bodyPr>
          <a:lstStyle/>
          <a:p>
            <a:pPr algn="r">
              <a:lnSpc>
                <a:spcPts val="2723"/>
              </a:lnSpc>
            </a:pPr>
            <a:r>
              <a:rPr lang="en-US" sz="2800" b="1" spc="-121" dirty="0">
                <a:solidFill>
                  <a:schemeClr val="tx1">
                    <a:lumMod val="50000"/>
                    <a:lumOff val="50000"/>
                  </a:schemeClr>
                </a:solidFill>
                <a:latin typeface="Roboto Light" panose="02000000000000000000" pitchFamily="2" charset="0"/>
                <a:ea typeface="Roboto Light" panose="02000000000000000000" pitchFamily="2" charset="0"/>
                <a:cs typeface="Montserrat Ultra-Bold"/>
                <a:sym typeface="Montserrat Ultra-Bold"/>
              </a:rPr>
              <a:t>Recommendations to consider </a:t>
            </a:r>
          </a:p>
        </p:txBody>
      </p:sp>
      <p:sp>
        <p:nvSpPr>
          <p:cNvPr id="10" name="TextBox 10">
            <a:extLst>
              <a:ext uri="{FF2B5EF4-FFF2-40B4-BE49-F238E27FC236}">
                <a16:creationId xmlns:a16="http://schemas.microsoft.com/office/drawing/2014/main" id="{378C07C7-BEF9-7FAF-94A6-978C2123AE0C}"/>
              </a:ext>
            </a:extLst>
          </p:cNvPr>
          <p:cNvSpPr txBox="1"/>
          <p:nvPr/>
        </p:nvSpPr>
        <p:spPr>
          <a:xfrm>
            <a:off x="1252289" y="1393477"/>
            <a:ext cx="9829007" cy="3323987"/>
          </a:xfrm>
          <a:prstGeom prst="rect">
            <a:avLst/>
          </a:prstGeom>
        </p:spPr>
        <p:txBody>
          <a:bodyPr wrap="square" lIns="0" tIns="0" rIns="0" bIns="0" rtlCol="0" anchor="t">
            <a:spAutoFit/>
          </a:bodyPr>
          <a:lstStyle/>
          <a:p>
            <a:r>
              <a:rPr lang="en-US" sz="1200" b="1" dirty="0">
                <a:latin typeface="Roboto Light" panose="02000000000000000000" pitchFamily="2" charset="0"/>
                <a:ea typeface="Roboto Light" panose="02000000000000000000" pitchFamily="2" charset="0"/>
              </a:rPr>
              <a:t>General population</a:t>
            </a:r>
          </a:p>
          <a:p>
            <a:pPr marL="228600" indent="-228600">
              <a:buFont typeface="+mj-lt"/>
              <a:buAutoNum type="arabicPeriod"/>
            </a:pPr>
            <a:r>
              <a:rPr lang="en-US" sz="1200" b="1" dirty="0">
                <a:latin typeface="Roboto Light" panose="02000000000000000000" pitchFamily="2" charset="0"/>
                <a:ea typeface="Roboto Light" panose="02000000000000000000" pitchFamily="2" charset="0"/>
              </a:rPr>
              <a:t>Support awareness: </a:t>
            </a:r>
            <a:r>
              <a:rPr lang="en-US" sz="1200" dirty="0">
                <a:latin typeface="Roboto Light" panose="02000000000000000000" pitchFamily="2" charset="0"/>
                <a:ea typeface="Roboto Light" panose="02000000000000000000" pitchFamily="2" charset="0"/>
              </a:rPr>
              <a:t>Awareness fell 6% this year and solid knowledge of the Act among those aware of the Act dropped significantly (down 15%). A targeted awareness campaign is warranted.</a:t>
            </a:r>
          </a:p>
          <a:p>
            <a:endParaRPr lang="en-US" sz="1200" dirty="0">
              <a:latin typeface="Roboto Light" panose="02000000000000000000" pitchFamily="2" charset="0"/>
              <a:ea typeface="Roboto Light" panose="02000000000000000000" pitchFamily="2" charset="0"/>
            </a:endParaRPr>
          </a:p>
          <a:p>
            <a:pPr marL="228600" indent="-228600">
              <a:buFont typeface="+mj-lt"/>
              <a:buAutoNum type="arabicPeriod" startAt="2"/>
            </a:pPr>
            <a:r>
              <a:rPr lang="en-US" sz="1200" b="1" dirty="0">
                <a:latin typeface="Roboto Light" panose="02000000000000000000" pitchFamily="2" charset="0"/>
                <a:ea typeface="Roboto Light" panose="02000000000000000000" pitchFamily="2" charset="0"/>
              </a:rPr>
              <a:t>Strengthen communications around confidentiality:</a:t>
            </a:r>
            <a:r>
              <a:rPr lang="en-US" sz="1200" dirty="0">
                <a:latin typeface="Roboto Light" panose="02000000000000000000" pitchFamily="2" charset="0"/>
                <a:ea typeface="Roboto Light" panose="02000000000000000000" pitchFamily="2" charset="0"/>
              </a:rPr>
              <a:t> Confidentiality as a barrier to reporting is real for many, with 26% saying their confidentiality would not be guaranteed and a further 30% unsure. Clearer, more prominent messaging about how confidentiality is protected in practice - not just in legislation may help address this. Reinforcing the role of the Ombudsman in providing confidential advice would also be beneficial.</a:t>
            </a:r>
          </a:p>
          <a:p>
            <a:endParaRPr lang="en-US" sz="1200" dirty="0">
              <a:latin typeface="Roboto Light" panose="02000000000000000000" pitchFamily="2" charset="0"/>
              <a:ea typeface="Roboto Light" panose="02000000000000000000" pitchFamily="2" charset="0"/>
            </a:endParaRPr>
          </a:p>
          <a:p>
            <a:endParaRPr lang="en-US" sz="1200" dirty="0">
              <a:latin typeface="Roboto Light" panose="02000000000000000000" pitchFamily="2" charset="0"/>
              <a:ea typeface="Roboto Light" panose="02000000000000000000" pitchFamily="2" charset="0"/>
            </a:endParaRPr>
          </a:p>
          <a:p>
            <a:r>
              <a:rPr lang="en-US" sz="1200" b="1" dirty="0">
                <a:latin typeface="Roboto Light" panose="02000000000000000000" pitchFamily="2" charset="0"/>
                <a:ea typeface="Roboto Light" panose="02000000000000000000" pitchFamily="2" charset="0"/>
              </a:rPr>
              <a:t>Workers</a:t>
            </a:r>
          </a:p>
          <a:p>
            <a:pPr marL="228600" indent="-228600">
              <a:buFont typeface="+mj-lt"/>
              <a:buAutoNum type="arabicPeriod" startAt="3"/>
            </a:pPr>
            <a:r>
              <a:rPr lang="en-US" sz="1200" b="1" dirty="0">
                <a:latin typeface="Roboto Light" panose="02000000000000000000" pitchFamily="2" charset="0"/>
                <a:ea typeface="Roboto Light" panose="02000000000000000000" pitchFamily="2" charset="0"/>
              </a:rPr>
              <a:t>Address the fear barrier: </a:t>
            </a:r>
            <a:r>
              <a:rPr lang="en-US" sz="1200" dirty="0">
                <a:latin typeface="Roboto Light" panose="02000000000000000000" pitchFamily="2" charset="0"/>
                <a:ea typeface="Roboto Light" panose="02000000000000000000" pitchFamily="2" charset="0"/>
              </a:rPr>
              <a:t>At least 23% (has remained around this proportion or slightly higher  since 2021) are concerned their job is not safe, with fear of losing their job and retaliation by other staff or manager the main reason for not feeling safe.  Furthermore, the new 2026 finding that 56% of those who made a protected disclosure experienced problems — including job loss (29%) and bullying (40%) — suggests the system is not protecting whistleblowers after they come forward as well as it should.</a:t>
            </a:r>
          </a:p>
          <a:p>
            <a:endParaRPr lang="en-US" sz="1200" dirty="0">
              <a:latin typeface="Roboto Light" panose="02000000000000000000" pitchFamily="2" charset="0"/>
              <a:ea typeface="Roboto Light" panose="02000000000000000000" pitchFamily="2" charset="0"/>
            </a:endParaRPr>
          </a:p>
          <a:p>
            <a:pPr marL="263525"/>
            <a:r>
              <a:rPr lang="en-US" sz="1200" dirty="0">
                <a:latin typeface="Roboto Light" panose="02000000000000000000" pitchFamily="2" charset="0"/>
                <a:ea typeface="Roboto Light" panose="02000000000000000000" pitchFamily="2" charset="0"/>
              </a:rPr>
              <a:t>There is a need to convey to workers and the general population the support and guidance available as part of the post-disclosure protections and consider what additional guidance or support can be offered to those who experience retaliation.</a:t>
            </a:r>
          </a:p>
          <a:p>
            <a:pPr marL="228600" indent="-228600">
              <a:buFont typeface="+mj-lt"/>
              <a:buAutoNum type="arabicPeriod" startAt="4"/>
            </a:pPr>
            <a:endParaRPr lang="en-US" sz="1200" dirty="0">
              <a:latin typeface="Roboto Light" panose="02000000000000000000" pitchFamily="2" charset="0"/>
              <a:ea typeface="Roboto Light" panose="02000000000000000000" pitchFamily="2" charset="0"/>
            </a:endParaRPr>
          </a:p>
        </p:txBody>
      </p:sp>
      <p:sp>
        <p:nvSpPr>
          <p:cNvPr id="4" name="Slide Number Placeholder 3">
            <a:extLst>
              <a:ext uri="{FF2B5EF4-FFF2-40B4-BE49-F238E27FC236}">
                <a16:creationId xmlns:a16="http://schemas.microsoft.com/office/drawing/2014/main" id="{909C7515-4024-6E19-8F1D-AD4FA80F7330}"/>
              </a:ext>
            </a:extLst>
          </p:cNvPr>
          <p:cNvSpPr txBox="1">
            <a:spLocks/>
          </p:cNvSpPr>
          <p:nvPr/>
        </p:nvSpPr>
        <p:spPr>
          <a:xfrm>
            <a:off x="-605976" y="6400800"/>
            <a:ext cx="105251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A98EE3D-8CD1-4C3F-BD1C-C98C9596463C}" type="slidenum">
              <a:rPr lang="en-US" sz="900" smtClean="0">
                <a:latin typeface="Roboto Light" panose="02000000000000000000" pitchFamily="2" charset="0"/>
                <a:ea typeface="Roboto Light" panose="02000000000000000000" pitchFamily="2" charset="0"/>
              </a:rPr>
              <a:pPr algn="r"/>
              <a:t>6</a:t>
            </a:fld>
            <a:endParaRPr lang="en-US" sz="900" dirty="0">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7075496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Rectangle 104">
            <a:extLst>
              <a:ext uri="{FF2B5EF4-FFF2-40B4-BE49-F238E27FC236}">
                <a16:creationId xmlns:a16="http://schemas.microsoft.com/office/drawing/2014/main" id="{6BA27CE4-84EE-75D8-5B93-1CDB3F8AACB7}"/>
              </a:ext>
            </a:extLst>
          </p:cNvPr>
          <p:cNvSpPr/>
          <p:nvPr/>
        </p:nvSpPr>
        <p:spPr>
          <a:xfrm>
            <a:off x="4000040" y="0"/>
            <a:ext cx="4129194" cy="6899779"/>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0" name="Slide Number Placeholder 3">
            <a:extLst>
              <a:ext uri="{FF2B5EF4-FFF2-40B4-BE49-F238E27FC236}">
                <a16:creationId xmlns:a16="http://schemas.microsoft.com/office/drawing/2014/main" id="{F12A4DC4-D989-F418-ABB6-1DAC95E7A65C}"/>
              </a:ext>
            </a:extLst>
          </p:cNvPr>
          <p:cNvSpPr txBox="1">
            <a:spLocks/>
          </p:cNvSpPr>
          <p:nvPr/>
        </p:nvSpPr>
        <p:spPr>
          <a:xfrm>
            <a:off x="-158936" y="6400800"/>
            <a:ext cx="105251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CE4AF75B-21BA-8248-BC34-B135DDB19775}" type="slidenum">
              <a:rPr lang="en-ID" smtClean="0">
                <a:solidFill>
                  <a:schemeClr val="bg1"/>
                </a:solidFill>
                <a:latin typeface="Roboto Light" panose="02000000000000000000" pitchFamily="2" charset="0"/>
                <a:ea typeface="Roboto Light" panose="02000000000000000000" pitchFamily="2" charset="0"/>
              </a:rPr>
              <a:pPr algn="ctr"/>
              <a:t>7</a:t>
            </a:fld>
            <a:endParaRPr lang="en-ID" dirty="0">
              <a:solidFill>
                <a:schemeClr val="bg1"/>
              </a:solidFill>
              <a:latin typeface="Roboto Light" panose="02000000000000000000" pitchFamily="2" charset="0"/>
              <a:ea typeface="Roboto Light" panose="02000000000000000000" pitchFamily="2" charset="0"/>
            </a:endParaRPr>
          </a:p>
        </p:txBody>
      </p:sp>
      <p:sp>
        <p:nvSpPr>
          <p:cNvPr id="12" name="Slide Number Placeholder 3">
            <a:extLst>
              <a:ext uri="{FF2B5EF4-FFF2-40B4-BE49-F238E27FC236}">
                <a16:creationId xmlns:a16="http://schemas.microsoft.com/office/drawing/2014/main" id="{BC95D7F7-5722-2021-53DD-AEA065DC6268}"/>
              </a:ext>
            </a:extLst>
          </p:cNvPr>
          <p:cNvSpPr txBox="1">
            <a:spLocks/>
          </p:cNvSpPr>
          <p:nvPr/>
        </p:nvSpPr>
        <p:spPr>
          <a:xfrm>
            <a:off x="-685191" y="6502441"/>
            <a:ext cx="105251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A98EE3D-8CD1-4C3F-BD1C-C98C9596463C}" type="slidenum">
              <a:rPr lang="en-US" sz="900" smtClean="0">
                <a:latin typeface="Roboto Light" panose="02000000000000000000" pitchFamily="2" charset="0"/>
                <a:ea typeface="Roboto Light" panose="02000000000000000000" pitchFamily="2" charset="0"/>
              </a:rPr>
              <a:pPr algn="r"/>
              <a:t>7</a:t>
            </a:fld>
            <a:endParaRPr lang="en-US" sz="900" dirty="0">
              <a:latin typeface="Roboto Light" panose="02000000000000000000" pitchFamily="2" charset="0"/>
              <a:ea typeface="Roboto Light" panose="02000000000000000000" pitchFamily="2" charset="0"/>
            </a:endParaRPr>
          </a:p>
        </p:txBody>
      </p:sp>
      <p:grpSp>
        <p:nvGrpSpPr>
          <p:cNvPr id="103" name="Group 102">
            <a:extLst>
              <a:ext uri="{FF2B5EF4-FFF2-40B4-BE49-F238E27FC236}">
                <a16:creationId xmlns:a16="http://schemas.microsoft.com/office/drawing/2014/main" id="{3E1DFD61-1DDA-E276-5685-827609AACF33}"/>
              </a:ext>
            </a:extLst>
          </p:cNvPr>
          <p:cNvGrpSpPr/>
          <p:nvPr/>
        </p:nvGrpSpPr>
        <p:grpSpPr>
          <a:xfrm>
            <a:off x="204059" y="545659"/>
            <a:ext cx="2414372" cy="291391"/>
            <a:chOff x="294709" y="110201"/>
            <a:chExt cx="2414372" cy="456678"/>
          </a:xfrm>
        </p:grpSpPr>
        <p:pic>
          <p:nvPicPr>
            <p:cNvPr id="62" name="Graphic 61" descr="Bar chart with solid fill">
              <a:extLst>
                <a:ext uri="{FF2B5EF4-FFF2-40B4-BE49-F238E27FC236}">
                  <a16:creationId xmlns:a16="http://schemas.microsoft.com/office/drawing/2014/main" id="{C198BCDB-C063-A1D7-55DF-A97641F736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4709" y="110201"/>
              <a:ext cx="475482" cy="456678"/>
            </a:xfrm>
            <a:prstGeom prst="rect">
              <a:avLst/>
            </a:prstGeom>
          </p:spPr>
        </p:pic>
        <p:sp>
          <p:nvSpPr>
            <p:cNvPr id="42" name="TextBox 41">
              <a:extLst>
                <a:ext uri="{FF2B5EF4-FFF2-40B4-BE49-F238E27FC236}">
                  <a16:creationId xmlns:a16="http://schemas.microsoft.com/office/drawing/2014/main" id="{D1646411-37F9-CF94-D42C-992CF116442B}"/>
                </a:ext>
              </a:extLst>
            </p:cNvPr>
            <p:cNvSpPr txBox="1"/>
            <p:nvPr/>
          </p:nvSpPr>
          <p:spPr>
            <a:xfrm>
              <a:off x="359458" y="224615"/>
              <a:ext cx="2349623" cy="30777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400" b="1" i="0" u="none" strike="noStrike" kern="1200" cap="none" spc="0" normalizeH="0" baseline="0" noProof="0" dirty="0">
                  <a:ln/>
                  <a:effectLst>
                    <a:outerShdw blurRad="38100" dist="19050" dir="2700000" algn="tl" rotWithShape="0">
                      <a:prstClr val="black">
                        <a:lumMod val="50000"/>
                        <a:alpha val="40000"/>
                      </a:prstClr>
                    </a:outerShdw>
                  </a:effectLst>
                  <a:uLnTx/>
                  <a:uFillTx/>
                  <a:latin typeface="Roboto Light" panose="02000000000000000000" pitchFamily="2" charset="0"/>
                  <a:ea typeface="Roboto Light" panose="02000000000000000000" pitchFamily="2" charset="0"/>
                  <a:cs typeface="+mn-cs"/>
                </a:rPr>
                <a:t>Awareness and knowledge</a:t>
              </a:r>
            </a:p>
          </p:txBody>
        </p:sp>
      </p:grpSp>
      <p:sp>
        <p:nvSpPr>
          <p:cNvPr id="76" name="TextBox 75">
            <a:extLst>
              <a:ext uri="{FF2B5EF4-FFF2-40B4-BE49-F238E27FC236}">
                <a16:creationId xmlns:a16="http://schemas.microsoft.com/office/drawing/2014/main" id="{243F0C5F-4B29-2C4F-8434-FC635D852AAF}"/>
              </a:ext>
            </a:extLst>
          </p:cNvPr>
          <p:cNvSpPr txBox="1"/>
          <p:nvPr/>
        </p:nvSpPr>
        <p:spPr>
          <a:xfrm>
            <a:off x="4314794" y="614980"/>
            <a:ext cx="2480934" cy="30777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400" b="1" i="0" u="none" strike="noStrike" kern="1200" cap="none" spc="0" normalizeH="0" baseline="0" noProof="0" dirty="0">
                <a:ln/>
                <a:effectLst>
                  <a:outerShdw blurRad="38100" dist="19050" dir="2700000" algn="tl" rotWithShape="0">
                    <a:prstClr val="black">
                      <a:lumMod val="50000"/>
                      <a:alpha val="40000"/>
                    </a:prstClr>
                  </a:outerShdw>
                </a:effectLst>
                <a:uLnTx/>
                <a:uFillTx/>
                <a:latin typeface="Roboto Light" panose="02000000000000000000" pitchFamily="2" charset="0"/>
                <a:ea typeface="Roboto Light" panose="02000000000000000000" pitchFamily="2" charset="0"/>
                <a:cs typeface="+mn-cs"/>
              </a:rPr>
              <a:t>Reporting serious wrongdoing </a:t>
            </a:r>
          </a:p>
        </p:txBody>
      </p:sp>
      <p:grpSp>
        <p:nvGrpSpPr>
          <p:cNvPr id="86" name="Group 85">
            <a:extLst>
              <a:ext uri="{FF2B5EF4-FFF2-40B4-BE49-F238E27FC236}">
                <a16:creationId xmlns:a16="http://schemas.microsoft.com/office/drawing/2014/main" id="{FA656FAA-AD2C-BA76-7782-B61F37760B1D}"/>
              </a:ext>
            </a:extLst>
          </p:cNvPr>
          <p:cNvGrpSpPr/>
          <p:nvPr/>
        </p:nvGrpSpPr>
        <p:grpSpPr>
          <a:xfrm>
            <a:off x="4313362" y="922757"/>
            <a:ext cx="3635212" cy="5708729"/>
            <a:chOff x="4341308" y="1056956"/>
            <a:chExt cx="3635212" cy="5605179"/>
          </a:xfrm>
        </p:grpSpPr>
        <p:sp>
          <p:nvSpPr>
            <p:cNvPr id="48" name="TextBox 47">
              <a:extLst>
                <a:ext uri="{FF2B5EF4-FFF2-40B4-BE49-F238E27FC236}">
                  <a16:creationId xmlns:a16="http://schemas.microsoft.com/office/drawing/2014/main" id="{7E18DF98-A0A9-1AB7-D455-234760CDC1E7}"/>
                </a:ext>
              </a:extLst>
            </p:cNvPr>
            <p:cNvSpPr txBox="1"/>
            <p:nvPr/>
          </p:nvSpPr>
          <p:spPr>
            <a:xfrm>
              <a:off x="4358329" y="3262164"/>
              <a:ext cx="3021751"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mi-NZ" sz="1050" b="1" i="0" u="none" strike="noStrike" kern="1200" cap="none" spc="0" normalizeH="0" baseline="0" noProof="0" dirty="0">
                  <a:ln>
                    <a:noFill/>
                  </a:ln>
                  <a:solidFill>
                    <a:prstClr val="black"/>
                  </a:solidFill>
                  <a:effectLst/>
                  <a:uLnTx/>
                  <a:uFillTx/>
                  <a:latin typeface="Aptos" panose="02110004020202020204"/>
                  <a:ea typeface="+mn-ea"/>
                  <a:cs typeface="+mn-cs"/>
                </a:rPr>
                <a:t>WITNESSED SERIOUS WRONGDOING (n=1018)</a:t>
              </a:r>
              <a:endParaRPr kumimoji="0" lang="en-NZ" sz="105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9" name="TextBox 36">
              <a:extLst>
                <a:ext uri="{FF2B5EF4-FFF2-40B4-BE49-F238E27FC236}">
                  <a16:creationId xmlns:a16="http://schemas.microsoft.com/office/drawing/2014/main" id="{813C690D-A2FD-420F-3DB8-BA9C254131AB}"/>
                </a:ext>
              </a:extLst>
            </p:cNvPr>
            <p:cNvSpPr txBox="1"/>
            <p:nvPr/>
          </p:nvSpPr>
          <p:spPr>
            <a:xfrm>
              <a:off x="4458374" y="3537954"/>
              <a:ext cx="3401079" cy="128240"/>
            </a:xfrm>
            <a:prstGeom prst="rect">
              <a:avLst/>
            </a:prstGeom>
          </p:spPr>
          <p:txBody>
            <a:bodyPr wrap="square" lIns="0" tIns="0" rIns="0" bIns="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ts val="1000"/>
                </a:lnSpc>
                <a:spcBef>
                  <a:spcPct val="0"/>
                </a:spcBef>
                <a:spcAft>
                  <a:spcPts val="0"/>
                </a:spcAft>
                <a:buClrTx/>
                <a:buSzTx/>
                <a:buFontTx/>
                <a:buNone/>
                <a:tabLst/>
                <a:defRPr/>
              </a:pPr>
              <a:r>
                <a:rPr kumimoji="0" lang="en-US" sz="933" b="0" i="0" u="none" strike="noStrike" kern="1200" cap="none" spc="0" normalizeH="0" baseline="0" noProof="0" dirty="0">
                  <a:ln>
                    <a:noFill/>
                  </a:ln>
                  <a:solidFill>
                    <a:srgbClr val="111135"/>
                  </a:solidFill>
                  <a:effectLst/>
                  <a:uLnTx/>
                  <a:uFillTx/>
                  <a:latin typeface="Roboto"/>
                  <a:ea typeface="+mn-ea"/>
                  <a:cs typeface="+mn-cs"/>
                </a:rPr>
                <a:t>Quarter (24%) saw serious wrongdoing at work, down 7%</a:t>
              </a:r>
            </a:p>
          </p:txBody>
        </p:sp>
        <p:grpSp>
          <p:nvGrpSpPr>
            <p:cNvPr id="79" name="Group 78">
              <a:extLst>
                <a:ext uri="{FF2B5EF4-FFF2-40B4-BE49-F238E27FC236}">
                  <a16:creationId xmlns:a16="http://schemas.microsoft.com/office/drawing/2014/main" id="{02FBF97B-1AE1-5EB2-E063-F2D3130C0CD1}"/>
                </a:ext>
              </a:extLst>
            </p:cNvPr>
            <p:cNvGrpSpPr/>
            <p:nvPr/>
          </p:nvGrpSpPr>
          <p:grpSpPr>
            <a:xfrm>
              <a:off x="4341308" y="1056956"/>
              <a:ext cx="3635212" cy="2057779"/>
              <a:chOff x="4507819" y="1373856"/>
              <a:chExt cx="3635212" cy="2057779"/>
            </a:xfrm>
          </p:grpSpPr>
          <p:grpSp>
            <p:nvGrpSpPr>
              <p:cNvPr id="2" name="Group 1">
                <a:extLst>
                  <a:ext uri="{FF2B5EF4-FFF2-40B4-BE49-F238E27FC236}">
                    <a16:creationId xmlns:a16="http://schemas.microsoft.com/office/drawing/2014/main" id="{B9113AB3-34E0-F766-E884-938969B29D11}"/>
                  </a:ext>
                </a:extLst>
              </p:cNvPr>
              <p:cNvGrpSpPr/>
              <p:nvPr/>
            </p:nvGrpSpPr>
            <p:grpSpPr>
              <a:xfrm>
                <a:off x="4507819" y="1373856"/>
                <a:ext cx="3635212" cy="1989692"/>
                <a:chOff x="3893436" y="1210259"/>
                <a:chExt cx="3762375" cy="2216582"/>
              </a:xfrm>
            </p:grpSpPr>
            <p:sp>
              <p:nvSpPr>
                <p:cNvPr id="28" name="TextBox 18">
                  <a:extLst>
                    <a:ext uri="{FF2B5EF4-FFF2-40B4-BE49-F238E27FC236}">
                      <a16:creationId xmlns:a16="http://schemas.microsoft.com/office/drawing/2014/main" id="{9C0A19B3-C4DB-7864-F546-01C89017546D}"/>
                    </a:ext>
                  </a:extLst>
                </p:cNvPr>
                <p:cNvSpPr txBox="1"/>
                <p:nvPr/>
              </p:nvSpPr>
              <p:spPr>
                <a:xfrm>
                  <a:off x="5932906" y="2032903"/>
                  <a:ext cx="1468753" cy="1393938"/>
                </a:xfrm>
                <a:prstGeom prst="rect">
                  <a:avLst/>
                </a:prstGeom>
                <a:ln>
                  <a:noFill/>
                </a:ln>
              </p:spPr>
              <p:txBody>
                <a:bodyPr lIns="50800" tIns="50800" rIns="50800" bIns="50800" rtlCol="0" anchor="ctr"/>
                <a:lstStyle/>
                <a:p>
                  <a:pPr marL="0" marR="0" lvl="0" indent="0" algn="ctr" defTabSz="914400" rtl="0" eaLnBrk="1" fontAlgn="auto" latinLnBrk="0" hangingPunct="1">
                    <a:lnSpc>
                      <a:spcPts val="3359"/>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nvGrpSpPr>
                <p:cNvPr id="37" name="Group 36">
                  <a:extLst>
                    <a:ext uri="{FF2B5EF4-FFF2-40B4-BE49-F238E27FC236}">
                      <a16:creationId xmlns:a16="http://schemas.microsoft.com/office/drawing/2014/main" id="{AF931388-CFDF-BC3C-2606-77552F4BE84E}"/>
                    </a:ext>
                  </a:extLst>
                </p:cNvPr>
                <p:cNvGrpSpPr/>
                <p:nvPr/>
              </p:nvGrpSpPr>
              <p:grpSpPr>
                <a:xfrm>
                  <a:off x="3893436" y="1210259"/>
                  <a:ext cx="3762375" cy="587978"/>
                  <a:chOff x="3762482" y="1183335"/>
                  <a:chExt cx="3762375" cy="587978"/>
                </a:xfrm>
              </p:grpSpPr>
              <p:sp>
                <p:nvSpPr>
                  <p:cNvPr id="33" name="TextBox 32">
                    <a:extLst>
                      <a:ext uri="{FF2B5EF4-FFF2-40B4-BE49-F238E27FC236}">
                        <a16:creationId xmlns:a16="http://schemas.microsoft.com/office/drawing/2014/main" id="{3BD239F1-4F9F-5128-18A4-E6315EB0EE33}"/>
                      </a:ext>
                    </a:extLst>
                  </p:cNvPr>
                  <p:cNvSpPr txBox="1"/>
                  <p:nvPr/>
                </p:nvSpPr>
                <p:spPr>
                  <a:xfrm>
                    <a:off x="3762482" y="1183335"/>
                    <a:ext cx="3762375" cy="4628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mi-NZ" sz="1050" b="1" i="0" u="none" strike="noStrike" kern="1200" cap="none" spc="0" normalizeH="0" baseline="0" noProof="0" dirty="0">
                        <a:ln>
                          <a:noFill/>
                        </a:ln>
                        <a:solidFill>
                          <a:prstClr val="black"/>
                        </a:solidFill>
                        <a:effectLst/>
                        <a:uLnTx/>
                        <a:uFillTx/>
                        <a:latin typeface="Aptos" panose="02110004020202020204"/>
                        <a:ea typeface="+mn-ea"/>
                        <a:cs typeface="+mn-cs"/>
                      </a:rPr>
                      <a:t>CONTACT OMBUDSMAN FOR ADVICE WHEN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mi-NZ" sz="1050" b="1" i="0" u="none" strike="noStrike" kern="1200" cap="none" spc="0" normalizeH="0" baseline="0" noProof="0" dirty="0">
                        <a:ln>
                          <a:noFill/>
                        </a:ln>
                        <a:solidFill>
                          <a:prstClr val="black"/>
                        </a:solidFill>
                        <a:effectLst/>
                        <a:uLnTx/>
                        <a:uFillTx/>
                        <a:latin typeface="Aptos" panose="02110004020202020204"/>
                        <a:ea typeface="+mn-ea"/>
                        <a:cs typeface="+mn-cs"/>
                      </a:rPr>
                      <a:t>REPORTING SERIOUS WRONGDOING (n=1018)</a:t>
                    </a:r>
                    <a:endParaRPr kumimoji="0" lang="en-NZ" sz="105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4" name="TextBox 36">
                    <a:extLst>
                      <a:ext uri="{FF2B5EF4-FFF2-40B4-BE49-F238E27FC236}">
                        <a16:creationId xmlns:a16="http://schemas.microsoft.com/office/drawing/2014/main" id="{994E4E52-B7BA-F45C-65BC-F4AA2A2B903E}"/>
                      </a:ext>
                    </a:extLst>
                  </p:cNvPr>
                  <p:cNvSpPr txBox="1"/>
                  <p:nvPr/>
                </p:nvSpPr>
                <p:spPr>
                  <a:xfrm>
                    <a:off x="3823275" y="1628449"/>
                    <a:ext cx="2672386" cy="142864"/>
                  </a:xfrm>
                  <a:prstGeom prst="rect">
                    <a:avLst/>
                  </a:prstGeom>
                </p:spPr>
                <p:txBody>
                  <a:bodyPr wrap="square" lIns="0" tIns="0" rIns="0" bIns="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ts val="1000"/>
                      </a:lnSpc>
                      <a:spcBef>
                        <a:spcPct val="0"/>
                      </a:spcBef>
                      <a:spcAft>
                        <a:spcPts val="0"/>
                      </a:spcAft>
                      <a:buClrTx/>
                      <a:buSzTx/>
                      <a:buFontTx/>
                      <a:buNone/>
                      <a:tabLst/>
                      <a:defRPr/>
                    </a:pPr>
                    <a:r>
                      <a:rPr kumimoji="0" lang="en-US" sz="933" b="0" i="0" u="none" strike="noStrike" kern="1200" cap="none" spc="0" normalizeH="0" baseline="0" noProof="0" dirty="0">
                        <a:ln>
                          <a:noFill/>
                        </a:ln>
                        <a:solidFill>
                          <a:srgbClr val="111135"/>
                        </a:solidFill>
                        <a:effectLst/>
                        <a:uLnTx/>
                        <a:uFillTx/>
                        <a:latin typeface="Roboto"/>
                        <a:ea typeface="+mn-ea"/>
                        <a:cs typeface="+mn-cs"/>
                      </a:rPr>
                      <a:t>Six in ten would contact Ombudsman, down 4%</a:t>
                    </a:r>
                  </a:p>
                </p:txBody>
              </p:sp>
            </p:grpSp>
          </p:grpSp>
          <p:pic>
            <p:nvPicPr>
              <p:cNvPr id="78" name="Picture 77">
                <a:extLst>
                  <a:ext uri="{FF2B5EF4-FFF2-40B4-BE49-F238E27FC236}">
                    <a16:creationId xmlns:a16="http://schemas.microsoft.com/office/drawing/2014/main" id="{6F5011E1-DB3C-073C-5B6C-83B36CE7023D}"/>
                  </a:ext>
                </a:extLst>
              </p:cNvPr>
              <p:cNvPicPr>
                <a:picLocks noChangeAspect="1"/>
              </p:cNvPicPr>
              <p:nvPr/>
            </p:nvPicPr>
            <p:blipFill>
              <a:blip r:embed="rId5"/>
              <a:stretch>
                <a:fillRect/>
              </a:stretch>
            </p:blipFill>
            <p:spPr>
              <a:xfrm>
                <a:off x="4576555" y="1927112"/>
                <a:ext cx="3132632" cy="1504523"/>
              </a:xfrm>
              <a:prstGeom prst="rect">
                <a:avLst/>
              </a:prstGeom>
            </p:spPr>
          </p:pic>
        </p:grpSp>
        <p:pic>
          <p:nvPicPr>
            <p:cNvPr id="81" name="Picture 80">
              <a:extLst>
                <a:ext uri="{FF2B5EF4-FFF2-40B4-BE49-F238E27FC236}">
                  <a16:creationId xmlns:a16="http://schemas.microsoft.com/office/drawing/2014/main" id="{E1A7E25F-AE3A-3171-E954-BD32D3209D3F}"/>
                </a:ext>
              </a:extLst>
            </p:cNvPr>
            <p:cNvPicPr>
              <a:picLocks noChangeAspect="1"/>
            </p:cNvPicPr>
            <p:nvPr/>
          </p:nvPicPr>
          <p:blipFill>
            <a:blip r:embed="rId6"/>
            <a:stretch>
              <a:fillRect/>
            </a:stretch>
          </p:blipFill>
          <p:spPr>
            <a:xfrm>
              <a:off x="4439251" y="3747896"/>
              <a:ext cx="3132632" cy="985889"/>
            </a:xfrm>
            <a:prstGeom prst="rect">
              <a:avLst/>
            </a:prstGeom>
          </p:spPr>
        </p:pic>
        <p:sp>
          <p:nvSpPr>
            <p:cNvPr id="82" name="TextBox 81">
              <a:extLst>
                <a:ext uri="{FF2B5EF4-FFF2-40B4-BE49-F238E27FC236}">
                  <a16:creationId xmlns:a16="http://schemas.microsoft.com/office/drawing/2014/main" id="{528B40F7-41FE-1A11-350F-D7BB2AAC142C}"/>
                </a:ext>
              </a:extLst>
            </p:cNvPr>
            <p:cNvSpPr txBox="1"/>
            <p:nvPr/>
          </p:nvSpPr>
          <p:spPr>
            <a:xfrm>
              <a:off x="4410044" y="4904445"/>
              <a:ext cx="2651683"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mi-NZ" sz="1050" b="1" dirty="0">
                  <a:solidFill>
                    <a:prstClr val="black"/>
                  </a:solidFill>
                  <a:latin typeface="Aptos" panose="02110004020202020204"/>
                </a:rPr>
                <a:t>MADE PROTECTED DISCLOSURE (n=245)</a:t>
              </a:r>
              <a:endParaRPr kumimoji="0" lang="en-NZ" sz="105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3" name="TextBox 36">
              <a:extLst>
                <a:ext uri="{FF2B5EF4-FFF2-40B4-BE49-F238E27FC236}">
                  <a16:creationId xmlns:a16="http://schemas.microsoft.com/office/drawing/2014/main" id="{5772E4A2-883A-AF28-2BEE-968339B5378D}"/>
                </a:ext>
              </a:extLst>
            </p:cNvPr>
            <p:cNvSpPr txBox="1"/>
            <p:nvPr/>
          </p:nvSpPr>
          <p:spPr>
            <a:xfrm>
              <a:off x="4511698" y="5155804"/>
              <a:ext cx="3175739" cy="256480"/>
            </a:xfrm>
            <a:prstGeom prst="rect">
              <a:avLst/>
            </a:prstGeom>
          </p:spPr>
          <p:txBody>
            <a:bodyPr wrap="square" lIns="0" tIns="0" rIns="0" bIns="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ts val="1000"/>
                </a:lnSpc>
                <a:spcBef>
                  <a:spcPct val="0"/>
                </a:spcBef>
                <a:spcAft>
                  <a:spcPts val="0"/>
                </a:spcAft>
                <a:buClrTx/>
                <a:buSzTx/>
                <a:buFontTx/>
                <a:buNone/>
                <a:tabLst/>
                <a:defRPr/>
              </a:pPr>
              <a:r>
                <a:rPr kumimoji="0" lang="en-US" sz="933" b="0" i="0" u="none" strike="noStrike" kern="1200" cap="none" spc="0" normalizeH="0" baseline="0" noProof="0" dirty="0">
                  <a:ln>
                    <a:noFill/>
                  </a:ln>
                  <a:solidFill>
                    <a:srgbClr val="111135"/>
                  </a:solidFill>
                  <a:effectLst/>
                  <a:uLnTx/>
                  <a:uFillTx/>
                  <a:latin typeface="Roboto"/>
                  <a:ea typeface="+mn-ea"/>
                  <a:cs typeface="+mn-cs"/>
                </a:rPr>
                <a:t>Over a third who had seen serious wrongdoing made a protected disclosure, down 13%</a:t>
              </a:r>
            </a:p>
          </p:txBody>
        </p:sp>
        <p:pic>
          <p:nvPicPr>
            <p:cNvPr id="85" name="Picture 84">
              <a:extLst>
                <a:ext uri="{FF2B5EF4-FFF2-40B4-BE49-F238E27FC236}">
                  <a16:creationId xmlns:a16="http://schemas.microsoft.com/office/drawing/2014/main" id="{657DBAC0-BC97-AFA7-C7A6-B9BA62D4B943}"/>
                </a:ext>
              </a:extLst>
            </p:cNvPr>
            <p:cNvPicPr>
              <a:picLocks noChangeAspect="1"/>
            </p:cNvPicPr>
            <p:nvPr/>
          </p:nvPicPr>
          <p:blipFill>
            <a:blip r:embed="rId7"/>
            <a:stretch>
              <a:fillRect/>
            </a:stretch>
          </p:blipFill>
          <p:spPr>
            <a:xfrm>
              <a:off x="4472077" y="5455010"/>
              <a:ext cx="3070599" cy="1207125"/>
            </a:xfrm>
            <a:prstGeom prst="rect">
              <a:avLst/>
            </a:prstGeom>
          </p:spPr>
        </p:pic>
      </p:grpSp>
      <p:sp>
        <p:nvSpPr>
          <p:cNvPr id="92" name="TextBox 91">
            <a:extLst>
              <a:ext uri="{FF2B5EF4-FFF2-40B4-BE49-F238E27FC236}">
                <a16:creationId xmlns:a16="http://schemas.microsoft.com/office/drawing/2014/main" id="{DB6EF64F-0717-19EF-EBFE-3651EBAB0C45}"/>
              </a:ext>
            </a:extLst>
          </p:cNvPr>
          <p:cNvSpPr txBox="1"/>
          <p:nvPr/>
        </p:nvSpPr>
        <p:spPr>
          <a:xfrm>
            <a:off x="8220156" y="605440"/>
            <a:ext cx="3537721" cy="30777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400" b="1" dirty="0">
                <a:ln/>
                <a:effectLst>
                  <a:outerShdw blurRad="38100" dist="19050" dir="2700000" algn="tl" rotWithShape="0">
                    <a:prstClr val="black">
                      <a:lumMod val="50000"/>
                      <a:alpha val="40000"/>
                    </a:prstClr>
                  </a:outerShdw>
                </a:effectLst>
                <a:latin typeface="Roboto Light" panose="02000000000000000000" pitchFamily="2" charset="0"/>
                <a:ea typeface="Roboto Light" panose="02000000000000000000" pitchFamily="2" charset="0"/>
              </a:rPr>
              <a:t>Problems r</a:t>
            </a:r>
            <a:r>
              <a:rPr kumimoji="0" lang="en-NZ" sz="1400" b="1" i="0" u="none" strike="noStrike" kern="1200" cap="none" spc="0" normalizeH="0" baseline="0" noProof="0" dirty="0" err="1">
                <a:ln/>
                <a:effectLst>
                  <a:outerShdw blurRad="38100" dist="19050" dir="2700000" algn="tl" rotWithShape="0">
                    <a:prstClr val="black">
                      <a:lumMod val="50000"/>
                      <a:alpha val="40000"/>
                    </a:prstClr>
                  </a:outerShdw>
                </a:effectLst>
                <a:uLnTx/>
                <a:uFillTx/>
                <a:latin typeface="Roboto Light" panose="02000000000000000000" pitchFamily="2" charset="0"/>
                <a:ea typeface="Roboto Light" panose="02000000000000000000" pitchFamily="2" charset="0"/>
                <a:cs typeface="+mn-cs"/>
              </a:rPr>
              <a:t>eporting</a:t>
            </a:r>
            <a:r>
              <a:rPr kumimoji="0" lang="en-NZ" sz="1400" b="1" i="0" u="none" strike="noStrike" kern="1200" cap="none" spc="0" normalizeH="0" baseline="0" noProof="0" dirty="0">
                <a:ln/>
                <a:effectLst>
                  <a:outerShdw blurRad="38100" dist="19050" dir="2700000" algn="tl" rotWithShape="0">
                    <a:prstClr val="black">
                      <a:lumMod val="50000"/>
                      <a:alpha val="40000"/>
                    </a:prstClr>
                  </a:outerShdw>
                </a:effectLst>
                <a:uLnTx/>
                <a:uFillTx/>
                <a:latin typeface="Roboto Light" panose="02000000000000000000" pitchFamily="2" charset="0"/>
                <a:ea typeface="Roboto Light" panose="02000000000000000000" pitchFamily="2" charset="0"/>
                <a:cs typeface="+mn-cs"/>
              </a:rPr>
              <a:t> serious wrongdoing </a:t>
            </a:r>
          </a:p>
        </p:txBody>
      </p:sp>
      <p:grpSp>
        <p:nvGrpSpPr>
          <p:cNvPr id="100" name="Group 99">
            <a:extLst>
              <a:ext uri="{FF2B5EF4-FFF2-40B4-BE49-F238E27FC236}">
                <a16:creationId xmlns:a16="http://schemas.microsoft.com/office/drawing/2014/main" id="{E2B2ECE9-0789-5AC8-EA2E-20239B527340}"/>
              </a:ext>
            </a:extLst>
          </p:cNvPr>
          <p:cNvGrpSpPr/>
          <p:nvPr/>
        </p:nvGrpSpPr>
        <p:grpSpPr>
          <a:xfrm>
            <a:off x="8095598" y="922757"/>
            <a:ext cx="3870877" cy="5384161"/>
            <a:chOff x="8110504" y="806571"/>
            <a:chExt cx="3870877" cy="5384161"/>
          </a:xfrm>
        </p:grpSpPr>
        <p:graphicFrame>
          <p:nvGraphicFramePr>
            <p:cNvPr id="94" name="Chart Placeholder 8">
              <a:extLst>
                <a:ext uri="{FF2B5EF4-FFF2-40B4-BE49-F238E27FC236}">
                  <a16:creationId xmlns:a16="http://schemas.microsoft.com/office/drawing/2014/main" id="{299F7BE4-A43A-13BD-78A6-539698FD83AC}"/>
                </a:ext>
              </a:extLst>
            </p:cNvPr>
            <p:cNvGraphicFramePr>
              <a:graphicFrameLocks/>
            </p:cNvGraphicFramePr>
            <p:nvPr/>
          </p:nvGraphicFramePr>
          <p:xfrm>
            <a:off x="8534981" y="1331004"/>
            <a:ext cx="2723950" cy="2204186"/>
          </p:xfrm>
          <a:graphic>
            <a:graphicData uri="http://schemas.openxmlformats.org/drawingml/2006/chart">
              <c:chart xmlns:c="http://schemas.openxmlformats.org/drawingml/2006/chart" xmlns:r="http://schemas.openxmlformats.org/officeDocument/2006/relationships" r:id="rId8"/>
            </a:graphicData>
          </a:graphic>
        </p:graphicFrame>
        <p:sp>
          <p:nvSpPr>
            <p:cNvPr id="95" name="TextBox 94">
              <a:extLst>
                <a:ext uri="{FF2B5EF4-FFF2-40B4-BE49-F238E27FC236}">
                  <a16:creationId xmlns:a16="http://schemas.microsoft.com/office/drawing/2014/main" id="{B1F483CA-2698-6F5C-368F-D1F14E399663}"/>
                </a:ext>
              </a:extLst>
            </p:cNvPr>
            <p:cNvSpPr txBox="1"/>
            <p:nvPr/>
          </p:nvSpPr>
          <p:spPr>
            <a:xfrm>
              <a:off x="8228337" y="806571"/>
              <a:ext cx="3635212"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mi-NZ" sz="1050" b="1" i="0" u="none" strike="noStrike" kern="1200" cap="none" spc="0" normalizeH="0" baseline="0" noProof="0" dirty="0">
                  <a:ln>
                    <a:noFill/>
                  </a:ln>
                  <a:solidFill>
                    <a:prstClr val="black"/>
                  </a:solidFill>
                  <a:effectLst/>
                  <a:uLnTx/>
                  <a:uFillTx/>
                  <a:latin typeface="Aptos" panose="02110004020202020204"/>
                  <a:ea typeface="+mn-ea"/>
                  <a:cs typeface="+mn-cs"/>
                </a:rPr>
                <a:t>EXPERIENCED PROBLEMS WHEN REPORTING (n=87)</a:t>
              </a:r>
              <a:endParaRPr kumimoji="0" lang="en-NZ" sz="105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6" name="TextBox 36">
              <a:extLst>
                <a:ext uri="{FF2B5EF4-FFF2-40B4-BE49-F238E27FC236}">
                  <a16:creationId xmlns:a16="http://schemas.microsoft.com/office/drawing/2014/main" id="{018F5FE2-D133-EA0F-7F5A-A574FC30AA8A}"/>
                </a:ext>
              </a:extLst>
            </p:cNvPr>
            <p:cNvSpPr txBox="1"/>
            <p:nvPr/>
          </p:nvSpPr>
          <p:spPr>
            <a:xfrm>
              <a:off x="8456429" y="3872141"/>
              <a:ext cx="3407119" cy="256480"/>
            </a:xfrm>
            <a:prstGeom prst="rect">
              <a:avLst/>
            </a:prstGeom>
          </p:spPr>
          <p:txBody>
            <a:bodyPr wrap="square" lIns="0" tIns="0" rIns="0" bIns="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ts val="1000"/>
                </a:lnSpc>
                <a:spcBef>
                  <a:spcPct val="0"/>
                </a:spcBef>
                <a:spcAft>
                  <a:spcPts val="0"/>
                </a:spcAft>
                <a:buClrTx/>
                <a:buSzTx/>
                <a:buFontTx/>
                <a:buNone/>
                <a:tabLst/>
                <a:defRPr/>
              </a:pPr>
              <a:r>
                <a:rPr kumimoji="0" lang="en-US" sz="933" b="0" i="0" u="none" strike="noStrike" kern="1200" cap="none" spc="0" normalizeH="0" baseline="0" noProof="0" dirty="0">
                  <a:ln>
                    <a:noFill/>
                  </a:ln>
                  <a:solidFill>
                    <a:srgbClr val="111135"/>
                  </a:solidFill>
                  <a:effectLst/>
                  <a:uLnTx/>
                  <a:uFillTx/>
                  <a:latin typeface="Roboto"/>
                  <a:ea typeface="+mn-ea"/>
                  <a:cs typeface="+mn-cs"/>
                </a:rPr>
                <a:t>Majority of those who experienced problems said they were treated differently from other staff</a:t>
              </a:r>
            </a:p>
          </p:txBody>
        </p:sp>
        <p:graphicFrame>
          <p:nvGraphicFramePr>
            <p:cNvPr id="97" name="Chart Placeholder 13">
              <a:extLst>
                <a:ext uri="{FF2B5EF4-FFF2-40B4-BE49-F238E27FC236}">
                  <a16:creationId xmlns:a16="http://schemas.microsoft.com/office/drawing/2014/main" id="{965430D4-65E5-57EA-4155-C0F4497EAC69}"/>
                </a:ext>
              </a:extLst>
            </p:cNvPr>
            <p:cNvGraphicFramePr>
              <a:graphicFrameLocks/>
            </p:cNvGraphicFramePr>
            <p:nvPr/>
          </p:nvGraphicFramePr>
          <p:xfrm>
            <a:off x="8110504" y="4201285"/>
            <a:ext cx="3870877" cy="1989447"/>
          </p:xfrm>
          <a:graphic>
            <a:graphicData uri="http://schemas.openxmlformats.org/drawingml/2006/chart">
              <c:chart xmlns:c="http://schemas.openxmlformats.org/drawingml/2006/chart" xmlns:r="http://schemas.openxmlformats.org/officeDocument/2006/relationships" r:id="rId9"/>
            </a:graphicData>
          </a:graphic>
        </p:graphicFrame>
        <p:sp>
          <p:nvSpPr>
            <p:cNvPr id="98" name="TextBox 97">
              <a:extLst>
                <a:ext uri="{FF2B5EF4-FFF2-40B4-BE49-F238E27FC236}">
                  <a16:creationId xmlns:a16="http://schemas.microsoft.com/office/drawing/2014/main" id="{75BB8A52-645B-0D93-E09F-93BEBB98C0DD}"/>
                </a:ext>
              </a:extLst>
            </p:cNvPr>
            <p:cNvSpPr txBox="1"/>
            <p:nvPr/>
          </p:nvSpPr>
          <p:spPr>
            <a:xfrm>
              <a:off x="8342383" y="3544730"/>
              <a:ext cx="3635212"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mi-NZ" sz="1050" b="1" i="0" u="none" strike="noStrike" kern="1200" cap="none" spc="0" normalizeH="0" baseline="0" noProof="0" dirty="0">
                  <a:ln>
                    <a:noFill/>
                  </a:ln>
                  <a:solidFill>
                    <a:prstClr val="black"/>
                  </a:solidFill>
                  <a:effectLst/>
                  <a:uLnTx/>
                  <a:uFillTx/>
                  <a:latin typeface="Aptos" panose="02110004020202020204"/>
                  <a:ea typeface="+mn-ea"/>
                  <a:cs typeface="+mn-cs"/>
                </a:rPr>
                <a:t>MAIN PROBLEMS ENCOUNTERED (n=48)</a:t>
              </a:r>
              <a:endParaRPr kumimoji="0" lang="en-NZ" sz="105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9" name="TextBox 36">
              <a:extLst>
                <a:ext uri="{FF2B5EF4-FFF2-40B4-BE49-F238E27FC236}">
                  <a16:creationId xmlns:a16="http://schemas.microsoft.com/office/drawing/2014/main" id="{C17BC767-7FA9-BA03-FD29-552AEFC8EE8C}"/>
                </a:ext>
              </a:extLst>
            </p:cNvPr>
            <p:cNvSpPr txBox="1"/>
            <p:nvPr/>
          </p:nvSpPr>
          <p:spPr>
            <a:xfrm>
              <a:off x="8387441" y="1131418"/>
              <a:ext cx="2582063" cy="256480"/>
            </a:xfrm>
            <a:prstGeom prst="rect">
              <a:avLst/>
            </a:prstGeom>
          </p:spPr>
          <p:txBody>
            <a:bodyPr wrap="square" lIns="0" tIns="0" rIns="0" bIns="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ts val="1000"/>
                </a:lnSpc>
                <a:spcBef>
                  <a:spcPct val="0"/>
                </a:spcBef>
                <a:spcAft>
                  <a:spcPts val="0"/>
                </a:spcAft>
                <a:buClrTx/>
                <a:buSzTx/>
                <a:buFontTx/>
                <a:buNone/>
                <a:tabLst/>
                <a:defRPr/>
              </a:pPr>
              <a:r>
                <a:rPr kumimoji="0" lang="en-US" sz="933" b="0" i="0" u="none" strike="noStrike" kern="1200" cap="none" spc="0" normalizeH="0" baseline="0" noProof="0" dirty="0">
                  <a:ln>
                    <a:noFill/>
                  </a:ln>
                  <a:solidFill>
                    <a:srgbClr val="111135"/>
                  </a:solidFill>
                  <a:effectLst/>
                  <a:uLnTx/>
                  <a:uFillTx/>
                  <a:latin typeface="Roboto"/>
                  <a:ea typeface="+mn-ea"/>
                  <a:cs typeface="+mn-cs"/>
                </a:rPr>
                <a:t>Over half experienced problems when making a protected disclosure</a:t>
              </a:r>
            </a:p>
          </p:txBody>
        </p:sp>
      </p:grpSp>
      <p:sp>
        <p:nvSpPr>
          <p:cNvPr id="104" name="TextBox 31">
            <a:extLst>
              <a:ext uri="{FF2B5EF4-FFF2-40B4-BE49-F238E27FC236}">
                <a16:creationId xmlns:a16="http://schemas.microsoft.com/office/drawing/2014/main" id="{D2B42C12-1F25-3F9E-55DB-5C31AFF272F3}"/>
              </a:ext>
            </a:extLst>
          </p:cNvPr>
          <p:cNvSpPr txBox="1"/>
          <p:nvPr/>
        </p:nvSpPr>
        <p:spPr>
          <a:xfrm>
            <a:off x="167022" y="118379"/>
            <a:ext cx="11562784" cy="718145"/>
          </a:xfrm>
          <a:prstGeom prst="rect">
            <a:avLst/>
          </a:prstGeom>
        </p:spPr>
        <p:txBody>
          <a:bodyPr wrap="square" lIns="0" tIns="0" rIns="0" bIns="0" rtlCol="0" anchor="t">
            <a:spAutoFit/>
          </a:bodyPr>
          <a:lstStyle/>
          <a:p>
            <a:pPr>
              <a:lnSpc>
                <a:spcPts val="2799"/>
              </a:lnSpc>
            </a:pPr>
            <a:r>
              <a:rPr lang="en-US" sz="2800" b="1" dirty="0">
                <a:solidFill>
                  <a:schemeClr val="tx1">
                    <a:lumMod val="50000"/>
                    <a:lumOff val="50000"/>
                  </a:schemeClr>
                </a:solidFill>
                <a:latin typeface="Roboto Light" panose="02000000000000000000" pitchFamily="2" charset="0"/>
                <a:ea typeface="Roboto Light" panose="02000000000000000000" pitchFamily="2" charset="0"/>
              </a:rPr>
              <a:t>Snapshot – Key findings</a:t>
            </a:r>
          </a:p>
          <a:p>
            <a:pPr>
              <a:lnSpc>
                <a:spcPts val="2799"/>
              </a:lnSpc>
            </a:pPr>
            <a:endParaRPr lang="en-US" sz="2800" b="1" dirty="0">
              <a:solidFill>
                <a:schemeClr val="tx1">
                  <a:lumMod val="50000"/>
                  <a:lumOff val="50000"/>
                </a:schemeClr>
              </a:solidFill>
              <a:latin typeface="Roboto Light" panose="02000000000000000000" pitchFamily="2" charset="0"/>
              <a:ea typeface="Roboto Light" panose="02000000000000000000" pitchFamily="2" charset="0"/>
            </a:endParaRPr>
          </a:p>
        </p:txBody>
      </p:sp>
      <p:grpSp>
        <p:nvGrpSpPr>
          <p:cNvPr id="13" name="Group 12">
            <a:extLst>
              <a:ext uri="{FF2B5EF4-FFF2-40B4-BE49-F238E27FC236}">
                <a16:creationId xmlns:a16="http://schemas.microsoft.com/office/drawing/2014/main" id="{9946B984-C23D-1567-A2B0-1BE458C0FF70}"/>
              </a:ext>
            </a:extLst>
          </p:cNvPr>
          <p:cNvGrpSpPr/>
          <p:nvPr/>
        </p:nvGrpSpPr>
        <p:grpSpPr>
          <a:xfrm>
            <a:off x="141287" y="992072"/>
            <a:ext cx="3660758" cy="3883465"/>
            <a:chOff x="183104" y="1244409"/>
            <a:chExt cx="3660758" cy="3883465"/>
          </a:xfrm>
        </p:grpSpPr>
        <p:grpSp>
          <p:nvGrpSpPr>
            <p:cNvPr id="69" name="Group 68">
              <a:extLst>
                <a:ext uri="{FF2B5EF4-FFF2-40B4-BE49-F238E27FC236}">
                  <a16:creationId xmlns:a16="http://schemas.microsoft.com/office/drawing/2014/main" id="{950D8896-7BAD-5231-2725-494B5CC502DE}"/>
                </a:ext>
              </a:extLst>
            </p:cNvPr>
            <p:cNvGrpSpPr/>
            <p:nvPr/>
          </p:nvGrpSpPr>
          <p:grpSpPr>
            <a:xfrm>
              <a:off x="317368" y="1244409"/>
              <a:ext cx="3526494" cy="3883465"/>
              <a:chOff x="228473" y="1285838"/>
              <a:chExt cx="3526494" cy="3883465"/>
            </a:xfrm>
          </p:grpSpPr>
          <p:grpSp>
            <p:nvGrpSpPr>
              <p:cNvPr id="56" name="Group 55">
                <a:extLst>
                  <a:ext uri="{FF2B5EF4-FFF2-40B4-BE49-F238E27FC236}">
                    <a16:creationId xmlns:a16="http://schemas.microsoft.com/office/drawing/2014/main" id="{293DE7E0-F2B6-AC5B-1300-FFCF228DDC77}"/>
                  </a:ext>
                </a:extLst>
              </p:cNvPr>
              <p:cNvGrpSpPr/>
              <p:nvPr/>
            </p:nvGrpSpPr>
            <p:grpSpPr>
              <a:xfrm>
                <a:off x="228473" y="1285838"/>
                <a:ext cx="3482292" cy="3264172"/>
                <a:chOff x="308210" y="911237"/>
                <a:chExt cx="3658909" cy="3553253"/>
              </a:xfrm>
            </p:grpSpPr>
            <p:sp>
              <p:nvSpPr>
                <p:cNvPr id="4" name="TextBox 3">
                  <a:extLst>
                    <a:ext uri="{FF2B5EF4-FFF2-40B4-BE49-F238E27FC236}">
                      <a16:creationId xmlns:a16="http://schemas.microsoft.com/office/drawing/2014/main" id="{90C0AF4F-6AAB-980C-E908-E5C9B3F1418F}"/>
                    </a:ext>
                  </a:extLst>
                </p:cNvPr>
                <p:cNvSpPr txBox="1"/>
                <p:nvPr/>
              </p:nvSpPr>
              <p:spPr>
                <a:xfrm>
                  <a:off x="308210" y="911237"/>
                  <a:ext cx="3448050" cy="4522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mi-NZ" sz="1050" b="1" i="0" u="none" strike="noStrike" kern="1200" cap="none" spc="0" normalizeH="0" baseline="0" noProof="0" dirty="0">
                      <a:ln>
                        <a:noFill/>
                      </a:ln>
                      <a:solidFill>
                        <a:prstClr val="black"/>
                      </a:solidFill>
                      <a:effectLst/>
                      <a:uLnTx/>
                      <a:uFillTx/>
                      <a:latin typeface="Aptos" panose="02110004020202020204"/>
                      <a:ea typeface="+mn-ea"/>
                      <a:cs typeface="+mn-cs"/>
                    </a:rPr>
                    <a:t>AWARENESS OF THE PROTECTED DISCLOSURES ACT (n=1018)</a:t>
                  </a:r>
                  <a:endParaRPr kumimoji="0" lang="en-NZ" sz="105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 name="TextBox 36">
                  <a:extLst>
                    <a:ext uri="{FF2B5EF4-FFF2-40B4-BE49-F238E27FC236}">
                      <a16:creationId xmlns:a16="http://schemas.microsoft.com/office/drawing/2014/main" id="{BE1B1531-3551-CE62-3100-B8E53057185B}"/>
                    </a:ext>
                  </a:extLst>
                </p:cNvPr>
                <p:cNvSpPr txBox="1"/>
                <p:nvPr/>
              </p:nvSpPr>
              <p:spPr>
                <a:xfrm>
                  <a:off x="394450" y="1369261"/>
                  <a:ext cx="3336808" cy="128240"/>
                </a:xfrm>
                <a:prstGeom prst="rect">
                  <a:avLst/>
                </a:prstGeom>
              </p:spPr>
              <p:txBody>
                <a:bodyPr wrap="square" lIns="0" tIns="0" rIns="0" bIns="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ts val="1000"/>
                    </a:lnSpc>
                    <a:spcBef>
                      <a:spcPct val="0"/>
                    </a:spcBef>
                    <a:spcAft>
                      <a:spcPts val="0"/>
                    </a:spcAft>
                    <a:buClrTx/>
                    <a:buSzTx/>
                    <a:buFontTx/>
                    <a:buNone/>
                    <a:tabLst/>
                    <a:defRPr/>
                  </a:pPr>
                  <a:r>
                    <a:rPr lang="en-US" sz="933" dirty="0">
                      <a:solidFill>
                        <a:srgbClr val="111135"/>
                      </a:solidFill>
                      <a:latin typeface="Roboto"/>
                    </a:rPr>
                    <a:t>Three in ten aware, a fall of 6%. </a:t>
                  </a:r>
                  <a:endParaRPr kumimoji="0" lang="en-US" sz="933" b="0" i="0" u="none" strike="noStrike" kern="1200" cap="none" spc="0" normalizeH="0" baseline="0" noProof="0" dirty="0">
                    <a:ln>
                      <a:noFill/>
                    </a:ln>
                    <a:solidFill>
                      <a:srgbClr val="111135"/>
                    </a:solidFill>
                    <a:effectLst/>
                    <a:uLnTx/>
                    <a:uFillTx/>
                    <a:latin typeface="Roboto"/>
                    <a:ea typeface="+mn-ea"/>
                    <a:cs typeface="+mn-cs"/>
                  </a:endParaRPr>
                </a:p>
              </p:txBody>
            </p:sp>
            <p:grpSp>
              <p:nvGrpSpPr>
                <p:cNvPr id="16" name="Group 15">
                  <a:extLst>
                    <a:ext uri="{FF2B5EF4-FFF2-40B4-BE49-F238E27FC236}">
                      <a16:creationId xmlns:a16="http://schemas.microsoft.com/office/drawing/2014/main" id="{6A8AB475-3A65-2A2E-6B50-968F052B3875}"/>
                    </a:ext>
                  </a:extLst>
                </p:cNvPr>
                <p:cNvGrpSpPr/>
                <p:nvPr/>
              </p:nvGrpSpPr>
              <p:grpSpPr>
                <a:xfrm>
                  <a:off x="331907" y="2682625"/>
                  <a:ext cx="3635212" cy="587990"/>
                  <a:chOff x="6095999" y="2619907"/>
                  <a:chExt cx="3762375" cy="587990"/>
                </a:xfrm>
              </p:grpSpPr>
              <p:sp>
                <p:nvSpPr>
                  <p:cNvPr id="8" name="TextBox 7">
                    <a:extLst>
                      <a:ext uri="{FF2B5EF4-FFF2-40B4-BE49-F238E27FC236}">
                        <a16:creationId xmlns:a16="http://schemas.microsoft.com/office/drawing/2014/main" id="{534EF2DB-364D-7361-963D-C8128DEC0F08}"/>
                      </a:ext>
                    </a:extLst>
                  </p:cNvPr>
                  <p:cNvSpPr txBox="1"/>
                  <p:nvPr/>
                </p:nvSpPr>
                <p:spPr>
                  <a:xfrm>
                    <a:off x="6095999" y="2619907"/>
                    <a:ext cx="3762375" cy="4522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mi-NZ" sz="1050" b="1" dirty="0">
                        <a:solidFill>
                          <a:prstClr val="black"/>
                        </a:solidFill>
                        <a:latin typeface="Aptos" panose="02110004020202020204"/>
                      </a:rPr>
                      <a:t>KNOW THAT</a:t>
                    </a:r>
                    <a:r>
                      <a:rPr kumimoji="0" lang="mi-NZ" sz="1050" b="1" i="0" u="none" strike="noStrike" kern="1200" cap="none" spc="0" normalizeH="0" baseline="0" noProof="0" dirty="0">
                        <a:ln>
                          <a:noFill/>
                        </a:ln>
                        <a:solidFill>
                          <a:prstClr val="black"/>
                        </a:solidFill>
                        <a:effectLst/>
                        <a:uLnTx/>
                        <a:uFillTx/>
                        <a:latin typeface="Aptos" panose="02110004020202020204"/>
                        <a:ea typeface="+mn-ea"/>
                        <a:cs typeface="+mn-cs"/>
                      </a:rPr>
                      <a:t> OMBUDSMAN GIVES CONFIDENTIAL ADVICE (n=1018)</a:t>
                    </a:r>
                    <a:endParaRPr kumimoji="0" lang="en-NZ" sz="105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 name="TextBox 36">
                    <a:extLst>
                      <a:ext uri="{FF2B5EF4-FFF2-40B4-BE49-F238E27FC236}">
                        <a16:creationId xmlns:a16="http://schemas.microsoft.com/office/drawing/2014/main" id="{9F911362-4A11-1912-F3B2-0845A7C2318A}"/>
                      </a:ext>
                    </a:extLst>
                  </p:cNvPr>
                  <p:cNvSpPr txBox="1"/>
                  <p:nvPr/>
                </p:nvSpPr>
                <p:spPr>
                  <a:xfrm>
                    <a:off x="6168240" y="3079657"/>
                    <a:ext cx="3397836" cy="128240"/>
                  </a:xfrm>
                  <a:prstGeom prst="rect">
                    <a:avLst/>
                  </a:prstGeom>
                </p:spPr>
                <p:txBody>
                  <a:bodyPr wrap="square" lIns="0" tIns="0" rIns="0" bIns="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ts val="1000"/>
                      </a:lnSpc>
                      <a:spcBef>
                        <a:spcPct val="0"/>
                      </a:spcBef>
                      <a:spcAft>
                        <a:spcPts val="0"/>
                      </a:spcAft>
                      <a:buClrTx/>
                      <a:buSzTx/>
                      <a:buFontTx/>
                      <a:buNone/>
                      <a:tabLst/>
                      <a:defRPr/>
                    </a:pPr>
                    <a:r>
                      <a:rPr kumimoji="0" lang="en-US" sz="933" b="0" i="0" u="none" strike="noStrike" kern="1200" cap="none" spc="0" normalizeH="0" baseline="0" noProof="0" dirty="0">
                        <a:ln>
                          <a:noFill/>
                        </a:ln>
                        <a:solidFill>
                          <a:srgbClr val="111135"/>
                        </a:solidFill>
                        <a:effectLst/>
                        <a:uLnTx/>
                        <a:uFillTx/>
                        <a:latin typeface="Roboto"/>
                        <a:ea typeface="+mn-ea"/>
                        <a:cs typeface="+mn-cs"/>
                      </a:rPr>
                      <a:t>Remains steady on gains achieved in 2024, down 2%</a:t>
                    </a:r>
                  </a:p>
                </p:txBody>
              </p:sp>
            </p:grpSp>
            <p:pic>
              <p:nvPicPr>
                <p:cNvPr id="55" name="Picture 54">
                  <a:extLst>
                    <a:ext uri="{FF2B5EF4-FFF2-40B4-BE49-F238E27FC236}">
                      <a16:creationId xmlns:a16="http://schemas.microsoft.com/office/drawing/2014/main" id="{7D72260F-62E6-D6B6-1B47-85E6DF2330EE}"/>
                    </a:ext>
                  </a:extLst>
                </p:cNvPr>
                <p:cNvPicPr>
                  <a:picLocks noChangeAspect="1"/>
                </p:cNvPicPr>
                <p:nvPr/>
              </p:nvPicPr>
              <p:blipFill>
                <a:blip r:embed="rId10"/>
                <a:stretch>
                  <a:fillRect/>
                </a:stretch>
              </p:blipFill>
              <p:spPr>
                <a:xfrm>
                  <a:off x="378350" y="3351412"/>
                  <a:ext cx="3175010" cy="1113078"/>
                </a:xfrm>
                <a:prstGeom prst="rect">
                  <a:avLst/>
                </a:prstGeom>
              </p:spPr>
            </p:pic>
          </p:grpSp>
          <p:sp>
            <p:nvSpPr>
              <p:cNvPr id="67" name="TextBox 66">
                <a:extLst>
                  <a:ext uri="{FF2B5EF4-FFF2-40B4-BE49-F238E27FC236}">
                    <a16:creationId xmlns:a16="http://schemas.microsoft.com/office/drawing/2014/main" id="{19E906C9-3B09-C76E-3CB2-8DDACCCB7F46}"/>
                  </a:ext>
                </a:extLst>
              </p:cNvPr>
              <p:cNvSpPr txBox="1"/>
              <p:nvPr/>
            </p:nvSpPr>
            <p:spPr>
              <a:xfrm>
                <a:off x="295228" y="4635910"/>
                <a:ext cx="3459739"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mi-NZ" sz="1050" b="1" dirty="0">
                    <a:solidFill>
                      <a:prstClr val="black"/>
                    </a:solidFill>
                    <a:latin typeface="Aptos" panose="02110004020202020204"/>
                  </a:rPr>
                  <a:t>KNOW A LOT +FAIR AMOUNT ABOUT THE ACT (N=298)</a:t>
                </a:r>
                <a:endParaRPr kumimoji="0" lang="en-NZ" sz="105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68" name="TextBox 36">
                <a:extLst>
                  <a:ext uri="{FF2B5EF4-FFF2-40B4-BE49-F238E27FC236}">
                    <a16:creationId xmlns:a16="http://schemas.microsoft.com/office/drawing/2014/main" id="{76FEAD36-D7FF-7CEE-5B0B-7E56DD08CF86}"/>
                  </a:ext>
                </a:extLst>
              </p:cNvPr>
              <p:cNvSpPr txBox="1"/>
              <p:nvPr/>
            </p:nvSpPr>
            <p:spPr>
              <a:xfrm>
                <a:off x="367319" y="4912823"/>
                <a:ext cx="3175739" cy="256480"/>
              </a:xfrm>
              <a:prstGeom prst="rect">
                <a:avLst/>
              </a:prstGeom>
            </p:spPr>
            <p:txBody>
              <a:bodyPr wrap="square" lIns="0" tIns="0" rIns="0" bIns="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ts val="1000"/>
                  </a:lnSpc>
                  <a:spcBef>
                    <a:spcPct val="0"/>
                  </a:spcBef>
                  <a:spcAft>
                    <a:spcPts val="0"/>
                  </a:spcAft>
                  <a:buClrTx/>
                  <a:buSzTx/>
                  <a:buFontTx/>
                  <a:buNone/>
                  <a:tabLst/>
                  <a:defRPr/>
                </a:pPr>
                <a:r>
                  <a:rPr kumimoji="0" lang="en-US" sz="933" b="0" i="0" u="none" strike="noStrike" kern="1200" cap="none" spc="0" normalizeH="0" baseline="0" noProof="0" dirty="0">
                    <a:ln>
                      <a:noFill/>
                    </a:ln>
                    <a:solidFill>
                      <a:srgbClr val="111135"/>
                    </a:solidFill>
                    <a:effectLst/>
                    <a:uLnTx/>
                    <a:uFillTx/>
                    <a:latin typeface="Roboto"/>
                    <a:ea typeface="+mn-ea"/>
                    <a:cs typeface="+mn-cs"/>
                  </a:rPr>
                  <a:t>Those aware of the Act, solid third are knowledgeable, down 15%</a:t>
                </a:r>
              </a:p>
            </p:txBody>
          </p:sp>
        </p:grpSp>
        <p:pic>
          <p:nvPicPr>
            <p:cNvPr id="11" name="Picture 10">
              <a:extLst>
                <a:ext uri="{FF2B5EF4-FFF2-40B4-BE49-F238E27FC236}">
                  <a16:creationId xmlns:a16="http://schemas.microsoft.com/office/drawing/2014/main" id="{B9424CFD-9A94-9993-B9AE-4628D87FDDD0}"/>
                </a:ext>
              </a:extLst>
            </p:cNvPr>
            <p:cNvPicPr>
              <a:picLocks noChangeAspect="1"/>
            </p:cNvPicPr>
            <p:nvPr/>
          </p:nvPicPr>
          <p:blipFill>
            <a:blip r:embed="rId11"/>
            <a:stretch>
              <a:fillRect/>
            </a:stretch>
          </p:blipFill>
          <p:spPr>
            <a:xfrm>
              <a:off x="183104" y="1782977"/>
              <a:ext cx="3281611" cy="1123613"/>
            </a:xfrm>
            <a:prstGeom prst="rect">
              <a:avLst/>
            </a:prstGeom>
          </p:spPr>
        </p:pic>
      </p:grpSp>
      <p:pic>
        <p:nvPicPr>
          <p:cNvPr id="3" name="Picture 2">
            <a:extLst>
              <a:ext uri="{FF2B5EF4-FFF2-40B4-BE49-F238E27FC236}">
                <a16:creationId xmlns:a16="http://schemas.microsoft.com/office/drawing/2014/main" id="{CA05703F-59FC-8503-FED2-EEC98011595D}"/>
              </a:ext>
            </a:extLst>
          </p:cNvPr>
          <p:cNvPicPr>
            <a:picLocks noChangeAspect="1"/>
          </p:cNvPicPr>
          <p:nvPr/>
        </p:nvPicPr>
        <p:blipFill>
          <a:blip r:embed="rId12"/>
          <a:stretch>
            <a:fillRect/>
          </a:stretch>
        </p:blipFill>
        <p:spPr>
          <a:xfrm>
            <a:off x="314608" y="4991190"/>
            <a:ext cx="3079903" cy="1640296"/>
          </a:xfrm>
          <a:prstGeom prst="rect">
            <a:avLst/>
          </a:prstGeom>
        </p:spPr>
      </p:pic>
    </p:spTree>
    <p:extLst>
      <p:ext uri="{BB962C8B-B14F-4D97-AF65-F5344CB8AC3E}">
        <p14:creationId xmlns:p14="http://schemas.microsoft.com/office/powerpoint/2010/main" val="19962418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528B6E-3C23-E3D2-39B5-FD3EFB9C041A}"/>
            </a:ext>
          </a:extLst>
        </p:cNvPr>
        <p:cNvGrpSpPr/>
        <p:nvPr/>
      </p:nvGrpSpPr>
      <p:grpSpPr>
        <a:xfrm>
          <a:off x="0" y="0"/>
          <a:ext cx="0" cy="0"/>
          <a:chOff x="0" y="0"/>
          <a:chExt cx="0" cy="0"/>
        </a:xfrm>
      </p:grpSpPr>
      <p:pic>
        <p:nvPicPr>
          <p:cNvPr id="5" name="Picture 4" descr="Several people with masks walking around">
            <a:extLst>
              <a:ext uri="{FF2B5EF4-FFF2-40B4-BE49-F238E27FC236}">
                <a16:creationId xmlns:a16="http://schemas.microsoft.com/office/drawing/2014/main" id="{294E1EC0-FE25-D82A-1CEF-207A7CACE2DC}"/>
              </a:ext>
            </a:extLst>
          </p:cNvPr>
          <p:cNvPicPr>
            <a:picLocks noChangeAspect="1"/>
          </p:cNvPicPr>
          <p:nvPr/>
        </p:nvPicPr>
        <p:blipFill>
          <a:blip r:embed="rId3" cstate="email">
            <a:grayscl/>
            <a:extLst>
              <a:ext uri="{28A0092B-C50C-407E-A947-70E740481C1C}">
                <a14:useLocalDpi xmlns:a14="http://schemas.microsoft.com/office/drawing/2010/main"/>
              </a:ext>
            </a:extLst>
          </a:blip>
          <a:stretch>
            <a:fillRect/>
          </a:stretch>
        </p:blipFill>
        <p:spPr>
          <a:xfrm>
            <a:off x="1668544" y="0"/>
            <a:ext cx="10523456" cy="6858000"/>
          </a:xfrm>
          <a:prstGeom prst="rect">
            <a:avLst/>
          </a:prstGeom>
        </p:spPr>
      </p:pic>
      <p:sp>
        <p:nvSpPr>
          <p:cNvPr id="4" name="Rectangle 3">
            <a:extLst>
              <a:ext uri="{FF2B5EF4-FFF2-40B4-BE49-F238E27FC236}">
                <a16:creationId xmlns:a16="http://schemas.microsoft.com/office/drawing/2014/main" id="{605E69F5-B81D-13E6-AD8F-0A0F43CF91EB}"/>
              </a:ext>
            </a:extLst>
          </p:cNvPr>
          <p:cNvSpPr/>
          <p:nvPr/>
        </p:nvSpPr>
        <p:spPr>
          <a:xfrm>
            <a:off x="-1" y="-17182"/>
            <a:ext cx="4653280" cy="6875182"/>
          </a:xfrm>
          <a:prstGeom prst="rect">
            <a:avLst/>
          </a:prstGeom>
          <a:solidFill>
            <a:srgbClr val="1DC9A8"/>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NZ" dirty="0"/>
          </a:p>
        </p:txBody>
      </p:sp>
      <p:sp>
        <p:nvSpPr>
          <p:cNvPr id="7" name="TextBox 6">
            <a:extLst>
              <a:ext uri="{FF2B5EF4-FFF2-40B4-BE49-F238E27FC236}">
                <a16:creationId xmlns:a16="http://schemas.microsoft.com/office/drawing/2014/main" id="{5D0125DE-BAD4-9B48-BEB7-02A499A24165}"/>
              </a:ext>
            </a:extLst>
          </p:cNvPr>
          <p:cNvSpPr txBox="1"/>
          <p:nvPr/>
        </p:nvSpPr>
        <p:spPr>
          <a:xfrm flipH="1">
            <a:off x="391236" y="1294079"/>
            <a:ext cx="4011081" cy="2991588"/>
          </a:xfrm>
          <a:prstGeom prst="rect">
            <a:avLst/>
          </a:prstGeom>
          <a:noFill/>
        </p:spPr>
        <p:txBody>
          <a:bodyPr wrap="square" lIns="0" tIns="0" rIns="0" bIns="0" rtlCol="0" anchor="t">
            <a:spAutoFit/>
          </a:bodyPr>
          <a:lstStyle/>
          <a:p>
            <a:pPr>
              <a:lnSpc>
                <a:spcPct val="90000"/>
              </a:lnSpc>
              <a:spcBef>
                <a:spcPct val="0"/>
              </a:spcBef>
            </a:pPr>
            <a:r>
              <a:rPr lang="en-ID" sz="3600" b="1" dirty="0">
                <a:solidFill>
                  <a:schemeClr val="bg1"/>
                </a:solidFill>
                <a:latin typeface="Roboto Light" panose="02000000000000000000" pitchFamily="2" charset="0"/>
                <a:ea typeface="Roboto Light" panose="02000000000000000000" pitchFamily="2" charset="0"/>
                <a:cs typeface="Roboto Light"/>
              </a:rPr>
              <a:t>Report findings:</a:t>
            </a:r>
          </a:p>
          <a:p>
            <a:pPr>
              <a:lnSpc>
                <a:spcPct val="90000"/>
              </a:lnSpc>
              <a:spcBef>
                <a:spcPct val="0"/>
              </a:spcBef>
            </a:pPr>
            <a:r>
              <a:rPr lang="en-US" sz="3600" b="1" dirty="0">
                <a:solidFill>
                  <a:schemeClr val="bg1"/>
                </a:solidFill>
                <a:latin typeface="Roboto Light" panose="02000000000000000000" pitchFamily="2" charset="0"/>
                <a:ea typeface="Roboto Light" panose="02000000000000000000" pitchFamily="2" charset="0"/>
              </a:rPr>
              <a:t>Awareness of the Protected Disclosures (Protection of Whistleblowers) Act</a:t>
            </a:r>
            <a:endParaRPr lang="en-ID" sz="3600" b="1" dirty="0">
              <a:solidFill>
                <a:schemeClr val="bg1"/>
              </a:solidFill>
              <a:latin typeface="Roboto Light" panose="02000000000000000000" pitchFamily="2" charset="0"/>
              <a:ea typeface="Roboto Light" panose="02000000000000000000" pitchFamily="2" charset="0"/>
              <a:cs typeface="+mj-cs"/>
            </a:endParaRPr>
          </a:p>
        </p:txBody>
      </p:sp>
      <p:pic>
        <p:nvPicPr>
          <p:cNvPr id="9" name="Picture 8" descr="A white text on a black background&#10;&#10;Description automatically generated">
            <a:extLst>
              <a:ext uri="{FF2B5EF4-FFF2-40B4-BE49-F238E27FC236}">
                <a16:creationId xmlns:a16="http://schemas.microsoft.com/office/drawing/2014/main" id="{18A2D690-BA9C-C817-B323-D8C41C7DBA18}"/>
              </a:ext>
            </a:extLst>
          </p:cNvPr>
          <p:cNvPicPr>
            <a:picLocks noChangeAspect="1"/>
          </p:cNvPicPr>
          <p:nvPr/>
        </p:nvPicPr>
        <p:blipFill>
          <a:blip r:embed="rId4"/>
          <a:stretch>
            <a:fillRect/>
          </a:stretch>
        </p:blipFill>
        <p:spPr>
          <a:xfrm rot="16200000">
            <a:off x="10874266" y="5529800"/>
            <a:ext cx="1960838" cy="431806"/>
          </a:xfrm>
          <a:prstGeom prst="rect">
            <a:avLst/>
          </a:prstGeom>
        </p:spPr>
      </p:pic>
      <p:sp>
        <p:nvSpPr>
          <p:cNvPr id="3" name="Slide Number Placeholder 2">
            <a:extLst>
              <a:ext uri="{FF2B5EF4-FFF2-40B4-BE49-F238E27FC236}">
                <a16:creationId xmlns:a16="http://schemas.microsoft.com/office/drawing/2014/main" id="{4E402324-6DF2-5CAF-50BD-02323147D176}"/>
              </a:ext>
            </a:extLst>
          </p:cNvPr>
          <p:cNvSpPr>
            <a:spLocks noGrp="1"/>
          </p:cNvSpPr>
          <p:nvPr>
            <p:ph type="sldNum" sz="quarter" idx="12"/>
          </p:nvPr>
        </p:nvSpPr>
        <p:spPr>
          <a:xfrm>
            <a:off x="-280856" y="6525110"/>
            <a:ext cx="1052510" cy="138499"/>
          </a:xfrm>
          <a:prstGeom prst="rect">
            <a:avLst/>
          </a:prstGeom>
        </p:spPr>
        <p:txBody>
          <a:bodyPr vert="horz" lIns="0" tIns="0" rIns="0" bIns="0" rtlCol="0" anchor="ctr">
            <a:spAutoFit/>
          </a:bodyP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777240">
              <a:spcAft>
                <a:spcPts val="600"/>
              </a:spcAft>
            </a:pPr>
            <a:fld id="{C4B29D88-0B2E-4C40-A428-6EAE41828B3D}" type="slidenum">
              <a:rPr lang="en-ID" sz="900" kern="1200">
                <a:solidFill>
                  <a:schemeClr val="bg1"/>
                </a:solidFill>
                <a:latin typeface="Roboto Light" panose="02000000000000000000" pitchFamily="2" charset="0"/>
                <a:ea typeface="Roboto Light" panose="02000000000000000000" pitchFamily="2" charset="0"/>
              </a:rPr>
              <a:pPr defTabSz="777240">
                <a:spcAft>
                  <a:spcPts val="600"/>
                </a:spcAft>
              </a:pPr>
              <a:t>8</a:t>
            </a:fld>
            <a:endParaRPr lang="en-ID" sz="900" dirty="0">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34478713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81193" y="575279"/>
            <a:ext cx="6309003" cy="1013800"/>
          </a:xfrm>
        </p:spPr>
        <p:txBody>
          <a:bodyPr>
            <a:noAutofit/>
          </a:bodyPr>
          <a:lstStyle/>
          <a:p>
            <a:r>
              <a:rPr lang="en-US" sz="3200" b="1" cap="none" dirty="0">
                <a:latin typeface="Roboto Light" panose="02000000000000000000" pitchFamily="2" charset="0"/>
                <a:ea typeface="Roboto Light" panose="02000000000000000000" pitchFamily="2" charset="0"/>
              </a:rPr>
              <a:t>Summary: awareness and knowledge</a:t>
            </a:r>
          </a:p>
        </p:txBody>
      </p:sp>
      <p:sp>
        <p:nvSpPr>
          <p:cNvPr id="6" name="Content Placeholder 5"/>
          <p:cNvSpPr>
            <a:spLocks noGrp="1"/>
          </p:cNvSpPr>
          <p:nvPr>
            <p:ph idx="1"/>
          </p:nvPr>
        </p:nvSpPr>
        <p:spPr>
          <a:xfrm>
            <a:off x="581194" y="1896533"/>
            <a:ext cx="6072525" cy="3962266"/>
          </a:xfrm>
        </p:spPr>
        <p:txBody>
          <a:bodyPr>
            <a:normAutofit/>
          </a:bodyPr>
          <a:lstStyle/>
          <a:p>
            <a:pPr>
              <a:lnSpc>
                <a:spcPct val="100000"/>
              </a:lnSpc>
              <a:spcBef>
                <a:spcPts val="600"/>
              </a:spcBef>
              <a:spcAft>
                <a:spcPts val="800"/>
              </a:spcAft>
              <a:tabLst>
                <a:tab pos="457200" algn="l"/>
              </a:tabLst>
            </a:pPr>
            <a:r>
              <a:rPr lang="en-NZ" sz="1200" dirty="0">
                <a:solidFill>
                  <a:schemeClr val="tx2"/>
                </a:solidFill>
                <a:latin typeface="Roboto Light" panose="02000000000000000000" pitchFamily="2" charset="0"/>
                <a:ea typeface="Roboto Light" panose="02000000000000000000" pitchFamily="2" charset="0"/>
                <a:cs typeface="Roboto Light" panose="02000000000000000000" pitchFamily="2" charset="0"/>
              </a:rPr>
              <a:t>Awareness of the Act has fallen this year with three in ten stating they were aware (down 6%), while a further 61% were not aware and 9% unsure. Notably </a:t>
            </a:r>
            <a:r>
              <a:rPr lang="en-NZ" dirty="0">
                <a:solidFill>
                  <a:schemeClr val="tx2"/>
                </a:solidFill>
                <a:cs typeface="Roboto Light" panose="02000000000000000000" pitchFamily="2" charset="0"/>
              </a:rPr>
              <a:t>awareness</a:t>
            </a:r>
            <a:r>
              <a:rPr lang="en-NZ" sz="1200" dirty="0">
                <a:solidFill>
                  <a:schemeClr val="tx2"/>
                </a:solidFill>
                <a:latin typeface="Roboto Light" panose="02000000000000000000" pitchFamily="2" charset="0"/>
                <a:ea typeface="Roboto Light" panose="02000000000000000000" pitchFamily="2" charset="0"/>
                <a:cs typeface="Roboto Light" panose="02000000000000000000" pitchFamily="2" charset="0"/>
              </a:rPr>
              <a:t> still remains higher than in 2024 and preceding years.</a:t>
            </a:r>
            <a:endParaRPr lang="en-NZ" sz="1200" dirty="0">
              <a:solidFill>
                <a:schemeClr val="tx2"/>
              </a:solidFill>
              <a:effectLst/>
              <a:latin typeface="Roboto Light" panose="02000000000000000000" pitchFamily="2" charset="0"/>
              <a:ea typeface="Roboto Light" panose="02000000000000000000" pitchFamily="2" charset="0"/>
              <a:cs typeface="Roboto Light" panose="02000000000000000000" pitchFamily="2" charset="0"/>
            </a:endParaRPr>
          </a:p>
          <a:p>
            <a:pPr>
              <a:lnSpc>
                <a:spcPct val="100000"/>
              </a:lnSpc>
              <a:spcBef>
                <a:spcPts val="600"/>
              </a:spcBef>
              <a:tabLst>
                <a:tab pos="457200" algn="l"/>
              </a:tabLst>
            </a:pPr>
            <a:r>
              <a:rPr lang="en-NZ" sz="1200" dirty="0">
                <a:solidFill>
                  <a:schemeClr val="tx2"/>
                </a:solidFill>
                <a:latin typeface="Roboto Light" panose="02000000000000000000" pitchFamily="2" charset="0"/>
                <a:ea typeface="Roboto Light" panose="02000000000000000000" pitchFamily="2" charset="0"/>
                <a:cs typeface="Roboto Light" panose="02000000000000000000" pitchFamily="2" charset="0"/>
              </a:rPr>
              <a:t>Knowledge</a:t>
            </a:r>
            <a:r>
              <a:rPr lang="en-NZ" dirty="0">
                <a:solidFill>
                  <a:schemeClr val="tx2"/>
                </a:solidFill>
                <a:cs typeface="Roboto Light" panose="02000000000000000000" pitchFamily="2" charset="0"/>
              </a:rPr>
              <a:t> of what the Act covers</a:t>
            </a:r>
            <a:r>
              <a:rPr lang="en-NZ" sz="1200" dirty="0">
                <a:solidFill>
                  <a:schemeClr val="tx2"/>
                </a:solidFill>
                <a:latin typeface="Roboto Light" panose="02000000000000000000" pitchFamily="2" charset="0"/>
                <a:ea typeface="Roboto Light" panose="02000000000000000000" pitchFamily="2" charset="0"/>
                <a:cs typeface="Roboto Light" panose="02000000000000000000" pitchFamily="2" charset="0"/>
              </a:rPr>
              <a:t> (combined know a fair amount + know a lot) also fell amongst those </a:t>
            </a:r>
            <a:r>
              <a:rPr lang="en-NZ" sz="1200" kern="1200" dirty="0">
                <a:solidFill>
                  <a:schemeClr val="tx2"/>
                </a:solidFill>
                <a:effectLst/>
                <a:latin typeface="Roboto Light" panose="02000000000000000000" pitchFamily="2" charset="0"/>
                <a:ea typeface="Roboto Light" panose="02000000000000000000" pitchFamily="2" charset="0"/>
                <a:cs typeface="Roboto Light" panose="02000000000000000000" pitchFamily="2" charset="0"/>
              </a:rPr>
              <a:t>aware of the Act (n=298), now sitting at 37%, down 15%.This breaks the upward trend in knowledge expressed in the previous three years.</a:t>
            </a:r>
          </a:p>
          <a:p>
            <a:pPr>
              <a:lnSpc>
                <a:spcPct val="100000"/>
              </a:lnSpc>
              <a:spcBef>
                <a:spcPts val="600"/>
              </a:spcBef>
              <a:tabLst>
                <a:tab pos="457200" algn="l"/>
              </a:tabLst>
            </a:pPr>
            <a:r>
              <a:rPr lang="en-NZ" sz="1200" dirty="0">
                <a:solidFill>
                  <a:schemeClr val="tx2"/>
                </a:solidFill>
                <a:latin typeface="Roboto Light" panose="02000000000000000000" pitchFamily="2" charset="0"/>
                <a:ea typeface="Roboto Light" panose="02000000000000000000" pitchFamily="2" charset="0"/>
                <a:cs typeface="Roboto Light" panose="02000000000000000000" pitchFamily="2" charset="0"/>
              </a:rPr>
              <a:t>Three quarters (76%, down 5%) were aware the Act covers both government and private organisations. While lower than in 2025, this remains higher than in 2023 and 2024.</a:t>
            </a:r>
            <a:endParaRPr lang="en-NZ" sz="1200" dirty="0">
              <a:solidFill>
                <a:schemeClr val="tx2"/>
              </a:solidFill>
              <a:effectLst/>
              <a:latin typeface="Roboto Light" panose="02000000000000000000" pitchFamily="2" charset="0"/>
              <a:ea typeface="Roboto Light" panose="02000000000000000000" pitchFamily="2" charset="0"/>
              <a:cs typeface="Roboto Light" panose="02000000000000000000" pitchFamily="2" charset="0"/>
            </a:endParaRPr>
          </a:p>
          <a:p>
            <a:pPr>
              <a:lnSpc>
                <a:spcPct val="100000"/>
              </a:lnSpc>
              <a:spcBef>
                <a:spcPts val="600"/>
              </a:spcBef>
              <a:spcAft>
                <a:spcPts val="600"/>
              </a:spcAft>
              <a:tabLst>
                <a:tab pos="457200" algn="l"/>
              </a:tabLst>
            </a:pPr>
            <a:r>
              <a:rPr lang="en-NZ" sz="1200" kern="1200" dirty="0">
                <a:solidFill>
                  <a:schemeClr val="tx2"/>
                </a:solidFill>
                <a:effectLst/>
                <a:latin typeface="Roboto Light" panose="02000000000000000000" pitchFamily="2" charset="0"/>
                <a:ea typeface="Roboto Light" panose="02000000000000000000" pitchFamily="2" charset="0"/>
                <a:cs typeface="Roboto Light" panose="02000000000000000000" pitchFamily="2" charset="0"/>
              </a:rPr>
              <a:t>A rise in online searching as the main source of information about the Act, with 82% (up 4%) using this approach. Contactin</a:t>
            </a:r>
            <a:r>
              <a:rPr lang="en-NZ" sz="1200" dirty="0">
                <a:solidFill>
                  <a:schemeClr val="tx2"/>
                </a:solidFill>
                <a:latin typeface="Roboto Light" panose="02000000000000000000" pitchFamily="2" charset="0"/>
                <a:ea typeface="Roboto Light" panose="02000000000000000000" pitchFamily="2" charset="0"/>
                <a:cs typeface="Roboto Light" panose="02000000000000000000" pitchFamily="2" charset="0"/>
              </a:rPr>
              <a:t>g the Ombudsman for Act information</a:t>
            </a:r>
            <a:r>
              <a:rPr lang="en-NZ" sz="1200" kern="1200" dirty="0">
                <a:solidFill>
                  <a:schemeClr val="tx2"/>
                </a:solidFill>
                <a:effectLst/>
                <a:latin typeface="Roboto Light" panose="02000000000000000000" pitchFamily="2" charset="0"/>
                <a:ea typeface="Roboto Light" panose="02000000000000000000" pitchFamily="2" charset="0"/>
                <a:cs typeface="Roboto Light" panose="02000000000000000000" pitchFamily="2" charset="0"/>
              </a:rPr>
              <a:t> has steadily risen with over a</a:t>
            </a:r>
            <a:r>
              <a:rPr lang="en-NZ" sz="1200" dirty="0">
                <a:solidFill>
                  <a:schemeClr val="tx2"/>
                </a:solidFill>
                <a:latin typeface="Roboto Light" panose="02000000000000000000" pitchFamily="2" charset="0"/>
                <a:ea typeface="Roboto Light" panose="02000000000000000000" pitchFamily="2" charset="0"/>
                <a:cs typeface="Roboto Light" panose="02000000000000000000" pitchFamily="2" charset="0"/>
              </a:rPr>
              <a:t> quarter (27%, up 1%) now using this source. </a:t>
            </a:r>
            <a:endParaRPr lang="en-NZ" sz="1200" dirty="0">
              <a:solidFill>
                <a:schemeClr val="tx2"/>
              </a:solidFill>
              <a:effectLst/>
              <a:latin typeface="Roboto Light" panose="02000000000000000000" pitchFamily="2" charset="0"/>
              <a:ea typeface="Roboto Light" panose="02000000000000000000" pitchFamily="2" charset="0"/>
              <a:cs typeface="Roboto Light" panose="02000000000000000000" pitchFamily="2" charset="0"/>
            </a:endParaRPr>
          </a:p>
          <a:p>
            <a:pPr>
              <a:lnSpc>
                <a:spcPct val="100000"/>
              </a:lnSpc>
              <a:spcBef>
                <a:spcPts val="335"/>
              </a:spcBef>
              <a:spcAft>
                <a:spcPts val="1200"/>
              </a:spcAft>
              <a:tabLst>
                <a:tab pos="457200" algn="l"/>
              </a:tabLst>
            </a:pPr>
            <a:r>
              <a:rPr lang="en-NZ" sz="1200" dirty="0">
                <a:solidFill>
                  <a:schemeClr val="tx2"/>
                </a:solidFill>
                <a:latin typeface="Roboto Light" panose="02000000000000000000" pitchFamily="2" charset="0"/>
                <a:ea typeface="Roboto Light" panose="02000000000000000000" pitchFamily="2" charset="0"/>
                <a:cs typeface="Roboto Light" panose="02000000000000000000" pitchFamily="2" charset="0"/>
              </a:rPr>
              <a:t>Awareness of the </a:t>
            </a:r>
            <a:r>
              <a:rPr lang="en-NZ" sz="1200" kern="1200" dirty="0">
                <a:solidFill>
                  <a:schemeClr val="tx2"/>
                </a:solidFill>
                <a:effectLst/>
                <a:latin typeface="Roboto Light" panose="02000000000000000000" pitchFamily="2" charset="0"/>
                <a:ea typeface="Roboto Light" panose="02000000000000000000" pitchFamily="2" charset="0"/>
                <a:cs typeface="Roboto Light" panose="02000000000000000000" pitchFamily="2" charset="0"/>
              </a:rPr>
              <a:t>Ombudsman providing confidential advice about reporting serious wrongdoing has remained steady (35%, down 2%).</a:t>
            </a:r>
            <a:endParaRPr lang="en-NZ" sz="1200" dirty="0">
              <a:solidFill>
                <a:schemeClr val="tx2"/>
              </a:solidFill>
              <a:effectLst/>
              <a:latin typeface="Roboto Light" panose="02000000000000000000" pitchFamily="2" charset="0"/>
              <a:ea typeface="Roboto Light" panose="02000000000000000000" pitchFamily="2" charset="0"/>
              <a:cs typeface="Roboto Light" panose="02000000000000000000" pitchFamily="2" charset="0"/>
            </a:endParaRPr>
          </a:p>
        </p:txBody>
      </p:sp>
      <p:pic>
        <p:nvPicPr>
          <p:cNvPr id="7" name="Picture 6" descr="One glowing light bulb among rows of unlit bulbs">
            <a:extLst>
              <a:ext uri="{FF2B5EF4-FFF2-40B4-BE49-F238E27FC236}">
                <a16:creationId xmlns:a16="http://schemas.microsoft.com/office/drawing/2014/main" id="{985953AB-B239-A85E-5F57-A7048F5DCCFE}"/>
              </a:ext>
            </a:extLst>
          </p:cNvPr>
          <p:cNvPicPr>
            <a:picLocks noChangeAspect="1"/>
          </p:cNvPicPr>
          <p:nvPr/>
        </p:nvPicPr>
        <p:blipFill>
          <a:blip r:embed="rId2" cstate="screen">
            <a:alphaModFix amt="5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l="24460" r="24460"/>
          <a:stretch/>
        </p:blipFill>
        <p:spPr>
          <a:xfrm>
            <a:off x="7521283" y="10"/>
            <a:ext cx="4670717" cy="6857990"/>
          </a:xfrm>
          <a:prstGeom prst="rect">
            <a:avLst/>
          </a:prstGeom>
        </p:spPr>
      </p:pic>
      <p:cxnSp>
        <p:nvCxnSpPr>
          <p:cNvPr id="9" name="Straight Connector 8">
            <a:extLst>
              <a:ext uri="{FF2B5EF4-FFF2-40B4-BE49-F238E27FC236}">
                <a16:creationId xmlns:a16="http://schemas.microsoft.com/office/drawing/2014/main" id="{D7DFCECA-0559-9516-D20B-D0A5C43A7036}"/>
              </a:ext>
            </a:extLst>
          </p:cNvPr>
          <p:cNvCxnSpPr/>
          <p:nvPr/>
        </p:nvCxnSpPr>
        <p:spPr>
          <a:xfrm>
            <a:off x="581193" y="6473707"/>
            <a:ext cx="6309003" cy="0"/>
          </a:xfrm>
          <a:prstGeom prst="line">
            <a:avLst/>
          </a:prstGeom>
          <a:ln w="76200">
            <a:solidFill>
              <a:srgbClr val="1DC9A8"/>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F2DAFC22-CB90-A4ED-B528-37AE91B2C452}"/>
              </a:ext>
            </a:extLst>
          </p:cNvPr>
          <p:cNvSpPr txBox="1">
            <a:spLocks/>
          </p:cNvSpPr>
          <p:nvPr/>
        </p:nvSpPr>
        <p:spPr>
          <a:xfrm>
            <a:off x="-605976" y="6400800"/>
            <a:ext cx="105251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A98EE3D-8CD1-4C3F-BD1C-C98C9596463C}" type="slidenum">
              <a:rPr lang="en-US" sz="900" smtClean="0">
                <a:latin typeface="Roboto Light" panose="02000000000000000000" pitchFamily="2" charset="0"/>
                <a:ea typeface="Roboto Light" panose="02000000000000000000" pitchFamily="2" charset="0"/>
              </a:rPr>
              <a:pPr algn="r"/>
              <a:t>9</a:t>
            </a:fld>
            <a:endParaRPr lang="en-US" sz="900" dirty="0">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444694567"/>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5627</Words>
  <Application>Microsoft Office PowerPoint</Application>
  <PresentationFormat>Widescreen</PresentationFormat>
  <Paragraphs>530</Paragraphs>
  <Slides>38</Slides>
  <Notes>12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38</vt:i4>
      </vt:variant>
    </vt:vector>
  </HeadingPairs>
  <TitlesOfParts>
    <vt:vector size="48" baseType="lpstr">
      <vt:lpstr>Aptos</vt:lpstr>
      <vt:lpstr>Arial</vt:lpstr>
      <vt:lpstr>Calibri</vt:lpstr>
      <vt:lpstr>Calibri Light</vt:lpstr>
      <vt:lpstr>Franklin Gothic Book</vt:lpstr>
      <vt:lpstr>Roboto</vt:lpstr>
      <vt:lpstr>Roboto Light</vt:lpstr>
      <vt:lpstr>Times New Roman</vt:lpstr>
      <vt:lpstr>Custom Design</vt:lpstr>
      <vt:lpstr>Office Theme</vt:lpstr>
      <vt:lpstr>PowerPoint Presentation</vt:lpstr>
      <vt:lpstr>Contents</vt:lpstr>
      <vt:lpstr>Objectives and methodology</vt:lpstr>
      <vt:lpstr>Key findings</vt:lpstr>
      <vt:lpstr>Key findings (cont.)</vt:lpstr>
      <vt:lpstr>PowerPoint Presentation</vt:lpstr>
      <vt:lpstr>PowerPoint Presentation</vt:lpstr>
      <vt:lpstr>PowerPoint Presentation</vt:lpstr>
      <vt:lpstr>Summary: awareness and knowledge</vt:lpstr>
      <vt:lpstr>PowerPoint Presentation</vt:lpstr>
      <vt:lpstr>PowerPoint Presentation</vt:lpstr>
      <vt:lpstr>PowerPoint Presentation</vt:lpstr>
      <vt:lpstr>PowerPoint Presentation</vt:lpstr>
      <vt:lpstr>PowerPoint Presentation</vt:lpstr>
      <vt:lpstr>Notable group differences</vt:lpstr>
      <vt:lpstr>PowerPoint Presentation</vt:lpstr>
      <vt:lpstr>PowerPoint Presentation</vt:lpstr>
      <vt:lpstr>Summary: reporting serious wrongdoing</vt:lpstr>
      <vt:lpstr>PowerPoint Presentation</vt:lpstr>
      <vt:lpstr>PowerPoint Presentation</vt:lpstr>
      <vt:lpstr>PowerPoint Presentation</vt:lpstr>
      <vt:lpstr>PowerPoint Presentation</vt:lpstr>
      <vt:lpstr>PowerPoint Presentation</vt:lpstr>
      <vt:lpstr>Summary: witnessed serious wrongdoing (All)</vt:lpstr>
      <vt:lpstr>PowerPoint Presentation</vt:lpstr>
      <vt:lpstr>PowerPoint Presentation</vt:lpstr>
      <vt:lpstr>PowerPoint Presentation</vt:lpstr>
      <vt:lpstr>PowerPoint Presentation</vt:lpstr>
      <vt:lpstr>Summary: reporting serious wrongdoing  (those in paid employment)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2026-06-22T21:49:45Z</dcterms:created>
  <dcterms:modified xsi:type="dcterms:W3CDTF">2026-06-22T21:49:55Z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a67d216-400b-4799-8a06-22bb06804922_Enabled">
    <vt:lpwstr>true</vt:lpwstr>
  </property>
  <property fmtid="{D5CDD505-2E9C-101B-9397-08002B2CF9AE}" pid="3" name="MSIP_Label_6a67d216-400b-4799-8a06-22bb06804922_SetDate">
    <vt:lpwstr>2026-06-22T21:49:55Z</vt:lpwstr>
  </property>
  <property fmtid="{D5CDD505-2E9C-101B-9397-08002B2CF9AE}" pid="4" name="MSIP_Label_6a67d216-400b-4799-8a06-22bb06804922_Method">
    <vt:lpwstr>Standard</vt:lpwstr>
  </property>
  <property fmtid="{D5CDD505-2E9C-101B-9397-08002B2CF9AE}" pid="5" name="MSIP_Label_6a67d216-400b-4799-8a06-22bb06804922_Name">
    <vt:lpwstr>Unlabelled</vt:lpwstr>
  </property>
  <property fmtid="{D5CDD505-2E9C-101B-9397-08002B2CF9AE}" pid="6" name="MSIP_Label_6a67d216-400b-4799-8a06-22bb06804922_SiteId">
    <vt:lpwstr>d7313039-86b2-4d25-9be8-abe2799c2315</vt:lpwstr>
  </property>
  <property fmtid="{D5CDD505-2E9C-101B-9397-08002B2CF9AE}" pid="7" name="MSIP_Label_6a67d216-400b-4799-8a06-22bb06804922_ActionId">
    <vt:lpwstr>46aa2f78-4eb3-4b1e-96e7-3bc1dcbc71bd</vt:lpwstr>
  </property>
  <property fmtid="{D5CDD505-2E9C-101B-9397-08002B2CF9AE}" pid="8" name="MSIP_Label_6a67d216-400b-4799-8a06-22bb06804922_ContentBits">
    <vt:lpwstr>0</vt:lpwstr>
  </property>
  <property fmtid="{D5CDD505-2E9C-101B-9397-08002B2CF9AE}" pid="9" name="MSIP_Label_6a67d216-400b-4799-8a06-22bb06804922_Tag">
    <vt:lpwstr>10, 3, 0, 1</vt:lpwstr>
  </property>
</Properties>
</file>